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3.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charts/chart2.xml" ContentType="application/vnd.openxmlformats-officedocument.drawingml.chart+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notesSlides/notesSlide1.xml" ContentType="application/vnd.openxmlformats-officedocument.presentationml.notesSl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notesSlides/notesSlide2.xml" ContentType="application/vnd.openxmlformats-officedocument.presentationml.notesSlide+xml"/>
  <Override PartName="/ppt/theme/themeOverride56.xml" ContentType="application/vnd.openxmlformats-officedocument.themeOverride+xml"/>
  <Override PartName="/ppt/notesSlides/notesSlide3.xml" ContentType="application/vnd.openxmlformats-officedocument.presentationml.notesSlide+xml"/>
  <Override PartName="/ppt/theme/themeOverride57.xml" ContentType="application/vnd.openxmlformats-officedocument.themeOverride+xml"/>
  <Override PartName="/ppt/notesSlides/notesSlide4.xml" ContentType="application/vnd.openxmlformats-officedocument.presentationml.notesSlide+xml"/>
  <Override PartName="/ppt/theme/themeOverride58.xml" ContentType="application/vnd.openxmlformats-officedocument.themeOverride+xml"/>
  <Override PartName="/ppt/notesSlides/notesSlide5.xml" ContentType="application/vnd.openxmlformats-officedocument.presentationml.notesSlide+xml"/>
  <Override PartName="/ppt/theme/themeOverride59.xml" ContentType="application/vnd.openxmlformats-officedocument.themeOverride+xml"/>
  <Override PartName="/ppt/notesSlides/notesSlide6.xml" ContentType="application/vnd.openxmlformats-officedocument.presentationml.notesSlide+xml"/>
  <Override PartName="/ppt/theme/themeOverride60.xml" ContentType="application/vnd.openxmlformats-officedocument.themeOverride+xml"/>
  <Override PartName="/ppt/notesSlides/notesSlide7.xml" ContentType="application/vnd.openxmlformats-officedocument.presentationml.notesSlide+xml"/>
  <Override PartName="/ppt/theme/themeOverride61.xml" ContentType="application/vnd.openxmlformats-officedocument.themeOverride+xml"/>
  <Override PartName="/ppt/theme/themeOverride62.xml" ContentType="application/vnd.openxmlformats-officedocument.themeOverride+xml"/>
  <Override PartName="/ppt/notesSlides/notesSlide8.xml" ContentType="application/vnd.openxmlformats-officedocument.presentationml.notesSlide+xml"/>
  <Override PartName="/ppt/theme/themeOverride63.xml" ContentType="application/vnd.openxmlformats-officedocument.themeOverride+xml"/>
  <Override PartName="/ppt/notesSlides/notesSlide9.xml" ContentType="application/vnd.openxmlformats-officedocument.presentationml.notesSlide+xml"/>
  <Override PartName="/ppt/theme/themeOverride64.xml" ContentType="application/vnd.openxmlformats-officedocument.themeOverride+xml"/>
  <Override PartName="/ppt/notesSlides/notesSlide10.xml" ContentType="application/vnd.openxmlformats-officedocument.presentationml.notesSlide+xml"/>
  <Override PartName="/ppt/theme/themeOverride65.xml" ContentType="application/vnd.openxmlformats-officedocument.themeOverride+xml"/>
  <Override PartName="/ppt/notesSlides/notesSlide11.xml" ContentType="application/vnd.openxmlformats-officedocument.presentationml.notesSlide+xml"/>
  <Override PartName="/ppt/theme/themeOverride66.xml" ContentType="application/vnd.openxmlformats-officedocument.themeOverride+xml"/>
  <Override PartName="/ppt/notesSlides/notesSlide12.xml" ContentType="application/vnd.openxmlformats-officedocument.presentationml.notesSlide+xml"/>
  <Override PartName="/ppt/theme/themeOverride67.xml" ContentType="application/vnd.openxmlformats-officedocument.themeOverride+xml"/>
  <Override PartName="/ppt/notesSlides/notesSlide13.xml" ContentType="application/vnd.openxmlformats-officedocument.presentationml.notesSlide+xml"/>
  <Override PartName="/ppt/theme/themeOverride68.xml" ContentType="application/vnd.openxmlformats-officedocument.themeOverride+xml"/>
  <Override PartName="/ppt/notesSlides/notesSlide14.xml" ContentType="application/vnd.openxmlformats-officedocument.presentationml.notesSlide+xml"/>
  <Override PartName="/ppt/theme/themeOverride69.xml" ContentType="application/vnd.openxmlformats-officedocument.themeOverride+xml"/>
  <Override PartName="/ppt/notesSlides/notesSlide15.xml" ContentType="application/vnd.openxmlformats-officedocument.presentationml.notesSlide+xml"/>
  <Override PartName="/ppt/theme/themeOverride70.xml" ContentType="application/vnd.openxmlformats-officedocument.themeOverride+xml"/>
  <Override PartName="/ppt/notesSlides/notesSlide16.xml" ContentType="application/vnd.openxmlformats-officedocument.presentationml.notesSlide+xml"/>
  <Override PartName="/ppt/theme/themeOverride71.xml" ContentType="application/vnd.openxmlformats-officedocument.themeOverride+xml"/>
  <Override PartName="/ppt/notesSlides/notesSlide17.xml" ContentType="application/vnd.openxmlformats-officedocument.presentationml.notesSlide+xml"/>
  <Override PartName="/ppt/theme/themeOverride72.xml" ContentType="application/vnd.openxmlformats-officedocument.themeOverride+xml"/>
  <Override PartName="/ppt/notesSlides/notesSlide18.xml" ContentType="application/vnd.openxmlformats-officedocument.presentationml.notesSlide+xml"/>
  <Override PartName="/ppt/theme/themeOverride73.xml" ContentType="application/vnd.openxmlformats-officedocument.themeOverride+xml"/>
  <Override PartName="/ppt/notesSlides/notesSlide19.xml" ContentType="application/vnd.openxmlformats-officedocument.presentationml.notesSlide+xml"/>
  <Override PartName="/ppt/theme/themeOverride74.xml" ContentType="application/vnd.openxmlformats-officedocument.themeOverride+xml"/>
  <Override PartName="/ppt/notesSlides/notesSlide20.xml" ContentType="application/vnd.openxmlformats-officedocument.presentationml.notesSlide+xml"/>
  <Override PartName="/ppt/theme/themeOverride75.xml" ContentType="application/vnd.openxmlformats-officedocument.themeOverride+xml"/>
  <Override PartName="/ppt/notesSlides/notesSlide21.xml" ContentType="application/vnd.openxmlformats-officedocument.presentationml.notesSlide+xml"/>
  <Override PartName="/ppt/theme/themeOverride76.xml" ContentType="application/vnd.openxmlformats-officedocument.themeOverride+xml"/>
  <Override PartName="/ppt/notesSlides/notesSlide22.xml" ContentType="application/vnd.openxmlformats-officedocument.presentationml.notesSlide+xml"/>
  <Override PartName="/ppt/theme/themeOverride77.xml" ContentType="application/vnd.openxmlformats-officedocument.themeOverride+xml"/>
  <Override PartName="/ppt/notesSlides/notesSlide23.xml" ContentType="application/vnd.openxmlformats-officedocument.presentationml.notesSlide+xml"/>
  <Override PartName="/ppt/theme/themeOverride78.xml" ContentType="application/vnd.openxmlformats-officedocument.themeOverride+xml"/>
  <Override PartName="/ppt/notesSlides/notesSlide24.xml" ContentType="application/vnd.openxmlformats-officedocument.presentationml.notesSlide+xml"/>
  <Override PartName="/ppt/theme/themeOverride79.xml" ContentType="application/vnd.openxmlformats-officedocument.themeOverride+xml"/>
  <Override PartName="/ppt/notesSlides/notesSlide25.xml" ContentType="application/vnd.openxmlformats-officedocument.presentationml.notesSlide+xml"/>
  <Override PartName="/ppt/theme/themeOverride80.xml" ContentType="application/vnd.openxmlformats-officedocument.themeOverride+xml"/>
  <Override PartName="/ppt/notesSlides/notesSlide26.xml" ContentType="application/vnd.openxmlformats-officedocument.presentationml.notesSlide+xml"/>
  <Override PartName="/ppt/theme/themeOverride81.xml" ContentType="application/vnd.openxmlformats-officedocument.themeOverride+xml"/>
  <Override PartName="/ppt/notesSlides/notesSlide27.xml" ContentType="application/vnd.openxmlformats-officedocument.presentationml.notesSlide+xml"/>
  <Override PartName="/ppt/theme/themeOverride82.xml" ContentType="application/vnd.openxmlformats-officedocument.themeOverride+xml"/>
  <Override PartName="/ppt/theme/themeOverride8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60" r:id="rId2"/>
    <p:sldId id="794" r:id="rId3"/>
    <p:sldId id="282" r:id="rId4"/>
    <p:sldId id="283" r:id="rId5"/>
    <p:sldId id="799" r:id="rId6"/>
    <p:sldId id="800" r:id="rId7"/>
    <p:sldId id="801" r:id="rId8"/>
    <p:sldId id="802" r:id="rId9"/>
    <p:sldId id="803" r:id="rId10"/>
    <p:sldId id="804" r:id="rId11"/>
    <p:sldId id="805" r:id="rId12"/>
    <p:sldId id="806" r:id="rId13"/>
    <p:sldId id="729" r:id="rId14"/>
    <p:sldId id="807" r:id="rId15"/>
    <p:sldId id="730" r:id="rId16"/>
    <p:sldId id="731" r:id="rId17"/>
    <p:sldId id="808" r:id="rId18"/>
    <p:sldId id="811" r:id="rId19"/>
    <p:sldId id="812" r:id="rId20"/>
    <p:sldId id="813" r:id="rId21"/>
    <p:sldId id="814" r:id="rId22"/>
    <p:sldId id="815" r:id="rId23"/>
    <p:sldId id="816" r:id="rId24"/>
    <p:sldId id="817" r:id="rId25"/>
    <p:sldId id="818" r:id="rId26"/>
    <p:sldId id="819" r:id="rId27"/>
    <p:sldId id="820" r:id="rId28"/>
    <p:sldId id="821" r:id="rId29"/>
    <p:sldId id="822" r:id="rId30"/>
    <p:sldId id="823" r:id="rId31"/>
    <p:sldId id="824" r:id="rId32"/>
    <p:sldId id="825" r:id="rId33"/>
    <p:sldId id="826" r:id="rId34"/>
    <p:sldId id="827" r:id="rId35"/>
    <p:sldId id="755" r:id="rId36"/>
    <p:sldId id="828" r:id="rId37"/>
    <p:sldId id="756" r:id="rId38"/>
    <p:sldId id="765" r:id="rId39"/>
    <p:sldId id="277" r:id="rId40"/>
    <p:sldId id="830" r:id="rId41"/>
    <p:sldId id="829" r:id="rId42"/>
    <p:sldId id="764" r:id="rId43"/>
    <p:sldId id="275" r:id="rId44"/>
    <p:sldId id="265" r:id="rId45"/>
    <p:sldId id="267" r:id="rId46"/>
    <p:sldId id="288" r:id="rId47"/>
    <p:sldId id="289" r:id="rId48"/>
    <p:sldId id="290" r:id="rId49"/>
    <p:sldId id="291" r:id="rId50"/>
    <p:sldId id="272" r:id="rId51"/>
    <p:sldId id="292" r:id="rId52"/>
    <p:sldId id="293" r:id="rId53"/>
    <p:sldId id="294" r:id="rId54"/>
    <p:sldId id="295" r:id="rId55"/>
    <p:sldId id="296" r:id="rId56"/>
    <p:sldId id="297" r:id="rId57"/>
    <p:sldId id="299" r:id="rId58"/>
    <p:sldId id="300" r:id="rId59"/>
    <p:sldId id="301" r:id="rId60"/>
    <p:sldId id="302" r:id="rId61"/>
    <p:sldId id="303" r:id="rId62"/>
    <p:sldId id="298" r:id="rId63"/>
    <p:sldId id="304" r:id="rId64"/>
    <p:sldId id="308" r:id="rId65"/>
    <p:sldId id="305" r:id="rId66"/>
    <p:sldId id="306" r:id="rId67"/>
    <p:sldId id="307" r:id="rId68"/>
    <p:sldId id="309"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10" r:id="rId83"/>
    <p:sldId id="809" r:id="rId84"/>
    <p:sldId id="758" r:id="rId85"/>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2537"/>
    <a:srgbClr val="070C13"/>
    <a:srgbClr val="FFCA7D"/>
    <a:srgbClr val="BE8806"/>
    <a:srgbClr val="D3BDFF"/>
    <a:srgbClr val="9966FF"/>
    <a:srgbClr val="90DC99"/>
    <a:srgbClr val="483247"/>
    <a:srgbClr val="B896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4676"/>
  </p:normalViewPr>
  <p:slideViewPr>
    <p:cSldViewPr snapToGrid="0">
      <p:cViewPr varScale="1">
        <p:scale>
          <a:sx n="101" d="100"/>
          <a:sy n="101" d="100"/>
        </p:scale>
        <p:origin x="8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oleObject" Target="file:///D:\Informacion\Dropbox\Javeriana\Cursos\I%202018\Datos\Clase%201%20-%20Cuadros%20y%20Graficos\Data%20Class%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17.xml"/></Relationships>
</file>

<file path=ppt/charts/_rels/chart3.xml.rels><?xml version="1.0" encoding="UTF-8" standalone="yes"?>
<Relationships xmlns="http://schemas.openxmlformats.org/package/2006/relationships"><Relationship Id="rId3" Type="http://schemas.openxmlformats.org/officeDocument/2006/relationships/oleObject" Target="file:///D:\Informacion\Dropbox\Javeriana\Cursos\I%202018\Datos\Clase%201%20-%20Cuadros%20y%20Graficos\Data%20Class%20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s-CO" dirty="0">
                <a:solidFill>
                  <a:schemeClr val="bg1"/>
                </a:solidFill>
              </a:rPr>
              <a:t>Pareto Chart </a:t>
            </a:r>
            <a:r>
              <a:rPr lang="es-CO" dirty="0" err="1">
                <a:solidFill>
                  <a:schemeClr val="bg1"/>
                </a:solidFill>
              </a:rPr>
              <a:t>of</a:t>
            </a:r>
            <a:r>
              <a:rPr lang="es-CO" dirty="0">
                <a:solidFill>
                  <a:schemeClr val="bg1"/>
                </a:solidFill>
              </a:rPr>
              <a:t> </a:t>
            </a:r>
            <a:r>
              <a:rPr lang="es-CO" dirty="0" err="1">
                <a:solidFill>
                  <a:schemeClr val="bg1"/>
                </a:solidFill>
              </a:rPr>
              <a:t>Reasons</a:t>
            </a:r>
            <a:r>
              <a:rPr lang="es-CO" dirty="0">
                <a:solidFill>
                  <a:schemeClr val="bg1"/>
                </a:solidFill>
              </a:rPr>
              <a:t> </a:t>
            </a:r>
            <a:r>
              <a:rPr lang="es-CO" dirty="0" err="1">
                <a:solidFill>
                  <a:schemeClr val="bg1"/>
                </a:solidFill>
              </a:rPr>
              <a:t>to</a:t>
            </a:r>
            <a:r>
              <a:rPr lang="es-CO" dirty="0">
                <a:solidFill>
                  <a:schemeClr val="bg1"/>
                </a:solidFill>
              </a:rPr>
              <a:t> Shop Online</a:t>
            </a:r>
          </a:p>
        </c:rich>
      </c:tx>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DE"/>
        </a:p>
      </c:txPr>
    </c:title>
    <c:autoTitleDeleted val="0"/>
    <c:plotArea>
      <c:layout/>
      <c:barChart>
        <c:barDir val="col"/>
        <c:grouping val="clustered"/>
        <c:varyColors val="0"/>
        <c:ser>
          <c:idx val="0"/>
          <c:order val="0"/>
          <c:spPr>
            <a:pattFill prst="narHorz">
              <a:fgClr>
                <a:schemeClr val="accent4">
                  <a:shade val="76000"/>
                </a:schemeClr>
              </a:fgClr>
              <a:bgClr>
                <a:schemeClr val="accent4">
                  <a:shade val="76000"/>
                  <a:lumMod val="20000"/>
                  <a:lumOff val="80000"/>
                </a:schemeClr>
              </a:bgClr>
            </a:pattFill>
            <a:ln>
              <a:noFill/>
            </a:ln>
            <a:effectLst>
              <a:innerShdw blurRad="114300">
                <a:schemeClr val="accent4">
                  <a:shade val="76000"/>
                </a:schemeClr>
              </a:innerShdw>
            </a:effectLst>
          </c:spPr>
          <c:invertIfNegative val="0"/>
          <c:cat>
            <c:strRef>
              <c:f>Hoja1!$A$2:$A$6</c:f>
              <c:strCache>
                <c:ptCount val="5"/>
                <c:pt idx="0">
                  <c:v>Better prices</c:v>
                </c:pt>
                <c:pt idx="1">
                  <c:v>Avoiding holiday crowds or hassles</c:v>
                </c:pt>
                <c:pt idx="2">
                  <c:v>Convenience</c:v>
                </c:pt>
                <c:pt idx="3">
                  <c:v>Better selection</c:v>
                </c:pt>
                <c:pt idx="4">
                  <c:v>Ships directly</c:v>
                </c:pt>
              </c:strCache>
            </c:strRef>
          </c:cat>
          <c:val>
            <c:numRef>
              <c:f>Hoja1!$B$2:$B$6</c:f>
              <c:numCache>
                <c:formatCode>0%</c:formatCode>
                <c:ptCount val="5"/>
                <c:pt idx="0">
                  <c:v>0.53</c:v>
                </c:pt>
                <c:pt idx="1">
                  <c:v>0.21</c:v>
                </c:pt>
                <c:pt idx="2">
                  <c:v>0.12</c:v>
                </c:pt>
                <c:pt idx="3">
                  <c:v>0.09</c:v>
                </c:pt>
                <c:pt idx="4">
                  <c:v>0.05</c:v>
                </c:pt>
              </c:numCache>
            </c:numRef>
          </c:val>
          <c:extLst>
            <c:ext xmlns:c16="http://schemas.microsoft.com/office/drawing/2014/chart" uri="{C3380CC4-5D6E-409C-BE32-E72D297353CC}">
              <c16:uniqueId val="{00000000-2848-401B-901C-F764879E553B}"/>
            </c:ext>
          </c:extLst>
        </c:ser>
        <c:dLbls>
          <c:showLegendKey val="0"/>
          <c:showVal val="0"/>
          <c:showCatName val="0"/>
          <c:showSerName val="0"/>
          <c:showPercent val="0"/>
          <c:showBubbleSize val="0"/>
        </c:dLbls>
        <c:gapWidth val="219"/>
        <c:overlap val="-27"/>
        <c:axId val="311929712"/>
        <c:axId val="311926184"/>
      </c:barChart>
      <c:lineChart>
        <c:grouping val="standard"/>
        <c:varyColors val="0"/>
        <c:ser>
          <c:idx val="1"/>
          <c:order val="1"/>
          <c:spPr>
            <a:ln w="28575" cap="rnd">
              <a:solidFill>
                <a:schemeClr val="accent4">
                  <a:tint val="77000"/>
                </a:schemeClr>
              </a:solidFill>
              <a:round/>
            </a:ln>
            <a:effectLst/>
          </c:spPr>
          <c:marker>
            <c:symbol val="circle"/>
            <c:size val="6"/>
            <c:spPr>
              <a:solidFill>
                <a:schemeClr val="accent4">
                  <a:tint val="77000"/>
                </a:schemeClr>
              </a:solidFill>
              <a:ln>
                <a:noFill/>
              </a:ln>
              <a:effectLst/>
            </c:spPr>
          </c:marker>
          <c:cat>
            <c:strRef>
              <c:f>Hoja1!$A$2:$A$6</c:f>
              <c:strCache>
                <c:ptCount val="5"/>
                <c:pt idx="0">
                  <c:v>Better prices</c:v>
                </c:pt>
                <c:pt idx="1">
                  <c:v>Avoiding holiday crowds or hassles</c:v>
                </c:pt>
                <c:pt idx="2">
                  <c:v>Convenience</c:v>
                </c:pt>
                <c:pt idx="3">
                  <c:v>Better selection</c:v>
                </c:pt>
                <c:pt idx="4">
                  <c:v>Ships directly</c:v>
                </c:pt>
              </c:strCache>
            </c:strRef>
          </c:cat>
          <c:val>
            <c:numRef>
              <c:f>Hoja1!$C$2:$C$6</c:f>
              <c:numCache>
                <c:formatCode>0%</c:formatCode>
                <c:ptCount val="5"/>
                <c:pt idx="0">
                  <c:v>0.53</c:v>
                </c:pt>
                <c:pt idx="1">
                  <c:v>0.74</c:v>
                </c:pt>
                <c:pt idx="2">
                  <c:v>0.86</c:v>
                </c:pt>
                <c:pt idx="3">
                  <c:v>0.95</c:v>
                </c:pt>
                <c:pt idx="4">
                  <c:v>1</c:v>
                </c:pt>
              </c:numCache>
            </c:numRef>
          </c:val>
          <c:smooth val="0"/>
          <c:extLst>
            <c:ext xmlns:c16="http://schemas.microsoft.com/office/drawing/2014/chart" uri="{C3380CC4-5D6E-409C-BE32-E72D297353CC}">
              <c16:uniqueId val="{00000001-2848-401B-901C-F764879E553B}"/>
            </c:ext>
          </c:extLst>
        </c:ser>
        <c:dLbls>
          <c:showLegendKey val="0"/>
          <c:showVal val="0"/>
          <c:showCatName val="0"/>
          <c:showSerName val="0"/>
          <c:showPercent val="0"/>
          <c:showBubbleSize val="0"/>
        </c:dLbls>
        <c:marker val="1"/>
        <c:smooth val="0"/>
        <c:axId val="311927360"/>
        <c:axId val="311926576"/>
      </c:lineChart>
      <c:catAx>
        <c:axId val="311929712"/>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311926184"/>
        <c:crosses val="autoZero"/>
        <c:auto val="1"/>
        <c:lblAlgn val="ctr"/>
        <c:lblOffset val="100"/>
        <c:noMultiLvlLbl val="0"/>
      </c:catAx>
      <c:valAx>
        <c:axId val="311926184"/>
        <c:scaling>
          <c:orientation val="minMax"/>
          <c:max val="1"/>
        </c:scaling>
        <c:delete val="0"/>
        <c:axPos val="l"/>
        <c:majorGridlines>
          <c:spPr>
            <a:ln>
              <a:solidFill>
                <a:schemeClr val="tx1">
                  <a:lumMod val="15000"/>
                  <a:lumOff val="85000"/>
                </a:schemeClr>
              </a:solidFill>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311929712"/>
        <c:crosses val="autoZero"/>
        <c:crossBetween val="between"/>
        <c:majorUnit val="0.2"/>
        <c:minorUnit val="0.1"/>
      </c:valAx>
      <c:valAx>
        <c:axId val="311926576"/>
        <c:scaling>
          <c:orientation val="minMax"/>
          <c:max val="1"/>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311927360"/>
        <c:crosses val="max"/>
        <c:crossBetween val="between"/>
        <c:majorUnit val="0.2"/>
        <c:minorUnit val="0.1"/>
      </c:valAx>
      <c:catAx>
        <c:axId val="311927360"/>
        <c:scaling>
          <c:orientation val="minMax"/>
        </c:scaling>
        <c:delete val="1"/>
        <c:axPos val="b"/>
        <c:numFmt formatCode="General" sourceLinked="1"/>
        <c:majorTickMark val="none"/>
        <c:minorTickMark val="none"/>
        <c:tickLblPos val="nextTo"/>
        <c:crossAx val="311926576"/>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latin typeface="Garamond" panose="02020404030301010803" pitchFamily="18" charset="0"/>
              </a:defRPr>
            </a:pPr>
            <a:r>
              <a:rPr lang="en-US" dirty="0">
                <a:latin typeface="Montserrat" panose="00000500000000000000" pitchFamily="2" charset="0"/>
              </a:rPr>
              <a:t>Invoice Size</a:t>
            </a:r>
            <a:r>
              <a:rPr lang="en-US" baseline="0" dirty="0">
                <a:latin typeface="Montserrat" panose="00000500000000000000" pitchFamily="2" charset="0"/>
              </a:rPr>
              <a:t> Split Out By Errors &amp; No Errors</a:t>
            </a:r>
            <a:endParaRPr lang="en-US" dirty="0">
              <a:latin typeface="Montserrat" panose="00000500000000000000" pitchFamily="2" charset="0"/>
            </a:endParaRPr>
          </a:p>
        </c:rich>
      </c:tx>
      <c:layout>
        <c:manualLayout>
          <c:xMode val="edge"/>
          <c:yMode val="edge"/>
          <c:x val="0.1265069991251094"/>
          <c:y val="2.7777777777777905E-2"/>
        </c:manualLayout>
      </c:layout>
      <c:overlay val="0"/>
    </c:title>
    <c:autoTitleDeleted val="0"/>
    <c:plotArea>
      <c:layout/>
      <c:barChart>
        <c:barDir val="bar"/>
        <c:grouping val="clustered"/>
        <c:varyColors val="0"/>
        <c:ser>
          <c:idx val="0"/>
          <c:order val="0"/>
          <c:tx>
            <c:strRef>
              <c:f>Sheet1!$A$2</c:f>
              <c:strCache>
                <c:ptCount val="1"/>
                <c:pt idx="0">
                  <c:v>Small</c:v>
                </c:pt>
              </c:strCache>
            </c:strRef>
          </c:tx>
          <c:invertIfNegative val="0"/>
          <c:cat>
            <c:strRef>
              <c:f>Sheet1!$B$1:$C$1</c:f>
              <c:strCache>
                <c:ptCount val="2"/>
                <c:pt idx="0">
                  <c:v>No Errors</c:v>
                </c:pt>
                <c:pt idx="1">
                  <c:v>Errors</c:v>
                </c:pt>
              </c:strCache>
            </c:strRef>
          </c:cat>
          <c:val>
            <c:numRef>
              <c:f>Sheet1!$B$2:$C$2</c:f>
              <c:numCache>
                <c:formatCode>0.0%</c:formatCode>
                <c:ptCount val="2"/>
                <c:pt idx="0">
                  <c:v>0.50700000000000001</c:v>
                </c:pt>
                <c:pt idx="1">
                  <c:v>0.30800000000000038</c:v>
                </c:pt>
              </c:numCache>
            </c:numRef>
          </c:val>
          <c:extLst>
            <c:ext xmlns:c16="http://schemas.microsoft.com/office/drawing/2014/chart" uri="{C3380CC4-5D6E-409C-BE32-E72D297353CC}">
              <c16:uniqueId val="{00000000-BBD0-4970-9C37-A72B6A4231F9}"/>
            </c:ext>
          </c:extLst>
        </c:ser>
        <c:ser>
          <c:idx val="1"/>
          <c:order val="1"/>
          <c:tx>
            <c:strRef>
              <c:f>Sheet1!$A$3</c:f>
              <c:strCache>
                <c:ptCount val="1"/>
                <c:pt idx="0">
                  <c:v>Medium</c:v>
                </c:pt>
              </c:strCache>
            </c:strRef>
          </c:tx>
          <c:invertIfNegative val="0"/>
          <c:cat>
            <c:strRef>
              <c:f>Sheet1!$B$1:$C$1</c:f>
              <c:strCache>
                <c:ptCount val="2"/>
                <c:pt idx="0">
                  <c:v>No Errors</c:v>
                </c:pt>
                <c:pt idx="1">
                  <c:v>Errors</c:v>
                </c:pt>
              </c:strCache>
            </c:strRef>
          </c:cat>
          <c:val>
            <c:numRef>
              <c:f>Sheet1!$B$3:$C$3</c:f>
              <c:numCache>
                <c:formatCode>0.0%</c:formatCode>
                <c:ptCount val="2"/>
                <c:pt idx="0">
                  <c:v>0.29900000000000032</c:v>
                </c:pt>
                <c:pt idx="1">
                  <c:v>0.61600000000000088</c:v>
                </c:pt>
              </c:numCache>
            </c:numRef>
          </c:val>
          <c:extLst>
            <c:ext xmlns:c16="http://schemas.microsoft.com/office/drawing/2014/chart" uri="{C3380CC4-5D6E-409C-BE32-E72D297353CC}">
              <c16:uniqueId val="{00000001-BBD0-4970-9C37-A72B6A4231F9}"/>
            </c:ext>
          </c:extLst>
        </c:ser>
        <c:ser>
          <c:idx val="2"/>
          <c:order val="2"/>
          <c:tx>
            <c:strRef>
              <c:f>Sheet1!$A$4</c:f>
              <c:strCache>
                <c:ptCount val="1"/>
                <c:pt idx="0">
                  <c:v>Large</c:v>
                </c:pt>
              </c:strCache>
            </c:strRef>
          </c:tx>
          <c:spPr>
            <a:ln>
              <a:solidFill>
                <a:srgbClr val="000000"/>
              </a:solidFill>
            </a:ln>
          </c:spPr>
          <c:invertIfNegative val="0"/>
          <c:cat>
            <c:strRef>
              <c:f>Sheet1!$B$1:$C$1</c:f>
              <c:strCache>
                <c:ptCount val="2"/>
                <c:pt idx="0">
                  <c:v>No Errors</c:v>
                </c:pt>
                <c:pt idx="1">
                  <c:v>Errors</c:v>
                </c:pt>
              </c:strCache>
            </c:strRef>
          </c:cat>
          <c:val>
            <c:numRef>
              <c:f>Sheet1!$B$4:$C$4</c:f>
              <c:numCache>
                <c:formatCode>0.0%</c:formatCode>
                <c:ptCount val="2"/>
                <c:pt idx="0">
                  <c:v>0.19400000000000023</c:v>
                </c:pt>
                <c:pt idx="1">
                  <c:v>7.6000000000000109E-2</c:v>
                </c:pt>
              </c:numCache>
            </c:numRef>
          </c:val>
          <c:extLst>
            <c:ext xmlns:c16="http://schemas.microsoft.com/office/drawing/2014/chart" uri="{C3380CC4-5D6E-409C-BE32-E72D297353CC}">
              <c16:uniqueId val="{00000002-BBD0-4970-9C37-A72B6A4231F9}"/>
            </c:ext>
          </c:extLst>
        </c:ser>
        <c:dLbls>
          <c:showLegendKey val="0"/>
          <c:showVal val="0"/>
          <c:showCatName val="0"/>
          <c:showSerName val="0"/>
          <c:showPercent val="0"/>
          <c:showBubbleSize val="0"/>
        </c:dLbls>
        <c:gapWidth val="75"/>
        <c:overlap val="-25"/>
        <c:axId val="482587072"/>
        <c:axId val="482586680"/>
      </c:barChart>
      <c:catAx>
        <c:axId val="482587072"/>
        <c:scaling>
          <c:orientation val="minMax"/>
        </c:scaling>
        <c:delete val="0"/>
        <c:axPos val="l"/>
        <c:numFmt formatCode="General" sourceLinked="0"/>
        <c:majorTickMark val="none"/>
        <c:minorTickMark val="none"/>
        <c:tickLblPos val="nextTo"/>
        <c:crossAx val="482586680"/>
        <c:crosses val="autoZero"/>
        <c:auto val="1"/>
        <c:lblAlgn val="ctr"/>
        <c:lblOffset val="100"/>
        <c:noMultiLvlLbl val="0"/>
      </c:catAx>
      <c:valAx>
        <c:axId val="482586680"/>
        <c:scaling>
          <c:orientation val="minMax"/>
        </c:scaling>
        <c:delete val="0"/>
        <c:axPos val="b"/>
        <c:majorGridlines/>
        <c:numFmt formatCode="0.0%" sourceLinked="1"/>
        <c:majorTickMark val="none"/>
        <c:minorTickMark val="none"/>
        <c:tickLblPos val="nextTo"/>
        <c:spPr>
          <a:ln w="9525">
            <a:noFill/>
          </a:ln>
        </c:spPr>
        <c:crossAx val="482587072"/>
        <c:crosses val="autoZero"/>
        <c:crossBetween val="between"/>
      </c:valAx>
    </c:plotArea>
    <c:legend>
      <c:legendPos val="b"/>
      <c:overlay val="0"/>
    </c:legend>
    <c:plotVisOnly val="1"/>
    <c:dispBlanksAs val="gap"/>
    <c:showDLblsOverMax val="0"/>
  </c:chart>
  <c:spPr>
    <a:solidFill>
      <a:srgbClr val="E7BB01">
        <a:lumMod val="20000"/>
        <a:lumOff val="80000"/>
      </a:srgbClr>
    </a:solidFill>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solidFill>
                  <a:schemeClr val="bg2">
                    <a:lumMod val="75000"/>
                  </a:schemeClr>
                </a:solidFill>
              </a:rPr>
              <a:t>Percentage Polygon for Daily High Temperature</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DE"/>
        </a:p>
      </c:txPr>
    </c:title>
    <c:autoTitleDeleted val="0"/>
    <c:plotArea>
      <c:layout/>
      <c:lineChart>
        <c:grouping val="standard"/>
        <c:varyColors val="0"/>
        <c:ser>
          <c:idx val="0"/>
          <c:order val="0"/>
          <c:tx>
            <c:strRef>
              <c:f>Hoja5!$I$3</c:f>
              <c:strCache>
                <c:ptCount val="1"/>
                <c:pt idx="0">
                  <c:v>Winter</c:v>
                </c:pt>
              </c:strCache>
            </c:strRef>
          </c:tx>
          <c:spPr>
            <a:ln w="34925" cap="rnd">
              <a:solidFill>
                <a:schemeClr val="accent4">
                  <a:shade val="76000"/>
                </a:schemeClr>
              </a:solidFill>
              <a:round/>
            </a:ln>
            <a:effectLst>
              <a:outerShdw blurRad="57150" dist="19050" dir="5400000" algn="ctr" rotWithShape="0">
                <a:srgbClr val="000000">
                  <a:alpha val="63000"/>
                </a:srgbClr>
              </a:outerShdw>
            </a:effectLst>
          </c:spPr>
          <c:marker>
            <c:symbol val="none"/>
          </c:marker>
          <c:cat>
            <c:strRef>
              <c:f>Hoja5!$G$4:$G$10</c:f>
              <c:strCache>
                <c:ptCount val="7"/>
                <c:pt idx="0">
                  <c:v>5</c:v>
                </c:pt>
                <c:pt idx="1">
                  <c:v>15</c:v>
                </c:pt>
                <c:pt idx="2">
                  <c:v>25</c:v>
                </c:pt>
                <c:pt idx="3">
                  <c:v>35</c:v>
                </c:pt>
                <c:pt idx="4">
                  <c:v>45</c:v>
                </c:pt>
                <c:pt idx="5">
                  <c:v>55</c:v>
                </c:pt>
                <c:pt idx="6">
                  <c:v>More</c:v>
                </c:pt>
              </c:strCache>
            </c:strRef>
          </c:cat>
          <c:val>
            <c:numRef>
              <c:f>Hoja5!$I$4:$I$10</c:f>
              <c:numCache>
                <c:formatCode>0.00</c:formatCode>
                <c:ptCount val="7"/>
                <c:pt idx="0" formatCode="General">
                  <c:v>0</c:v>
                </c:pt>
                <c:pt idx="1">
                  <c:v>15</c:v>
                </c:pt>
                <c:pt idx="2">
                  <c:v>30</c:v>
                </c:pt>
                <c:pt idx="3">
                  <c:v>25</c:v>
                </c:pt>
                <c:pt idx="4">
                  <c:v>20</c:v>
                </c:pt>
                <c:pt idx="5">
                  <c:v>10</c:v>
                </c:pt>
                <c:pt idx="6">
                  <c:v>0</c:v>
                </c:pt>
              </c:numCache>
            </c:numRef>
          </c:val>
          <c:smooth val="0"/>
          <c:extLst>
            <c:ext xmlns:c16="http://schemas.microsoft.com/office/drawing/2014/chart" uri="{C3380CC4-5D6E-409C-BE32-E72D297353CC}">
              <c16:uniqueId val="{00000000-1DA8-4364-8CED-814A712A9AEB}"/>
            </c:ext>
          </c:extLst>
        </c:ser>
        <c:ser>
          <c:idx val="1"/>
          <c:order val="1"/>
          <c:tx>
            <c:strRef>
              <c:f>Hoja5!$J$3</c:f>
              <c:strCache>
                <c:ptCount val="1"/>
                <c:pt idx="0">
                  <c:v>Summer</c:v>
                </c:pt>
              </c:strCache>
            </c:strRef>
          </c:tx>
          <c:spPr>
            <a:ln w="34925" cap="rnd">
              <a:solidFill>
                <a:schemeClr val="accent4">
                  <a:tint val="77000"/>
                </a:schemeClr>
              </a:solidFill>
              <a:round/>
            </a:ln>
            <a:effectLst>
              <a:outerShdw blurRad="57150" dist="19050" dir="5400000" algn="ctr" rotWithShape="0">
                <a:srgbClr val="000000">
                  <a:alpha val="63000"/>
                </a:srgbClr>
              </a:outerShdw>
            </a:effectLst>
          </c:spPr>
          <c:marker>
            <c:symbol val="none"/>
          </c:marker>
          <c:cat>
            <c:strRef>
              <c:f>Hoja5!$G$4:$G$10</c:f>
              <c:strCache>
                <c:ptCount val="7"/>
                <c:pt idx="0">
                  <c:v>5</c:v>
                </c:pt>
                <c:pt idx="1">
                  <c:v>15</c:v>
                </c:pt>
                <c:pt idx="2">
                  <c:v>25</c:v>
                </c:pt>
                <c:pt idx="3">
                  <c:v>35</c:v>
                </c:pt>
                <c:pt idx="4">
                  <c:v>45</c:v>
                </c:pt>
                <c:pt idx="5">
                  <c:v>55</c:v>
                </c:pt>
                <c:pt idx="6">
                  <c:v>More</c:v>
                </c:pt>
              </c:strCache>
            </c:strRef>
          </c:cat>
          <c:val>
            <c:numRef>
              <c:f>Hoja5!$J$4:$J$10</c:f>
              <c:numCache>
                <c:formatCode>0.00</c:formatCode>
                <c:ptCount val="7"/>
                <c:pt idx="0" formatCode="General">
                  <c:v>0</c:v>
                </c:pt>
                <c:pt idx="1">
                  <c:v>10</c:v>
                </c:pt>
                <c:pt idx="2">
                  <c:v>17</c:v>
                </c:pt>
                <c:pt idx="3">
                  <c:v>18</c:v>
                </c:pt>
                <c:pt idx="4">
                  <c:v>35</c:v>
                </c:pt>
                <c:pt idx="5">
                  <c:v>20</c:v>
                </c:pt>
                <c:pt idx="6">
                  <c:v>0</c:v>
                </c:pt>
              </c:numCache>
            </c:numRef>
          </c:val>
          <c:smooth val="0"/>
          <c:extLst>
            <c:ext xmlns:c16="http://schemas.microsoft.com/office/drawing/2014/chart" uri="{C3380CC4-5D6E-409C-BE32-E72D297353CC}">
              <c16:uniqueId val="{00000001-1DA8-4364-8CED-814A712A9AEB}"/>
            </c:ext>
          </c:extLst>
        </c:ser>
        <c:dLbls>
          <c:showLegendKey val="0"/>
          <c:showVal val="0"/>
          <c:showCatName val="0"/>
          <c:showSerName val="0"/>
          <c:showPercent val="0"/>
          <c:showBubbleSize val="0"/>
        </c:dLbls>
        <c:smooth val="0"/>
        <c:axId val="312484368"/>
        <c:axId val="312483192"/>
      </c:lineChart>
      <c:catAx>
        <c:axId val="312484368"/>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bg2">
                        <a:lumMod val="75000"/>
                      </a:schemeClr>
                    </a:solidFill>
                    <a:latin typeface="+mn-lt"/>
                    <a:ea typeface="+mn-ea"/>
                    <a:cs typeface="+mn-cs"/>
                  </a:defRPr>
                </a:pPr>
                <a:r>
                  <a:rPr lang="es-CO">
                    <a:solidFill>
                      <a:schemeClr val="bg2">
                        <a:lumMod val="75000"/>
                      </a:schemeClr>
                    </a:solidFill>
                  </a:rPr>
                  <a:t>Temperature</a:t>
                </a:r>
              </a:p>
            </c:rich>
          </c:tx>
          <c:layout>
            <c:manualLayout>
              <c:xMode val="edge"/>
              <c:yMode val="edge"/>
              <c:x val="0.43785188762959559"/>
              <c:y val="0.8430271332633778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2">
                      <a:lumMod val="75000"/>
                    </a:schemeClr>
                  </a:solidFill>
                  <a:latin typeface="+mn-lt"/>
                  <a:ea typeface="+mn-ea"/>
                  <a:cs typeface="+mn-cs"/>
                </a:defRPr>
              </a:pPr>
              <a:endParaRPr lang="en-DE"/>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lumMod val="75000"/>
                  </a:schemeClr>
                </a:solidFill>
                <a:latin typeface="+mn-lt"/>
                <a:ea typeface="+mn-ea"/>
                <a:cs typeface="+mn-cs"/>
              </a:defRPr>
            </a:pPr>
            <a:endParaRPr lang="en-DE"/>
          </a:p>
        </c:txPr>
        <c:crossAx val="312483192"/>
        <c:crosses val="autoZero"/>
        <c:auto val="1"/>
        <c:lblAlgn val="ctr"/>
        <c:lblOffset val="100"/>
        <c:noMultiLvlLbl val="0"/>
      </c:catAx>
      <c:valAx>
        <c:axId val="312483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bg2">
                        <a:lumMod val="75000"/>
                      </a:schemeClr>
                    </a:solidFill>
                    <a:latin typeface="+mn-lt"/>
                    <a:ea typeface="+mn-ea"/>
                    <a:cs typeface="+mn-cs"/>
                  </a:defRPr>
                </a:pPr>
                <a:r>
                  <a:rPr lang="es-CO">
                    <a:solidFill>
                      <a:schemeClr val="bg2">
                        <a:lumMod val="75000"/>
                      </a:schemeClr>
                    </a:solidFill>
                  </a:rPr>
                  <a:t>Percent (%)</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bg2">
                      <a:lumMod val="75000"/>
                    </a:schemeClr>
                  </a:solidFill>
                  <a:latin typeface="+mn-lt"/>
                  <a:ea typeface="+mn-ea"/>
                  <a:cs typeface="+mn-cs"/>
                </a:defRPr>
              </a:pPr>
              <a:endParaRPr lang="en-DE"/>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75000"/>
                  </a:schemeClr>
                </a:solidFill>
                <a:latin typeface="+mn-lt"/>
                <a:ea typeface="+mn-ea"/>
                <a:cs typeface="+mn-cs"/>
              </a:defRPr>
            </a:pPr>
            <a:endParaRPr lang="en-DE"/>
          </a:p>
        </c:txPr>
        <c:crossAx val="312484368"/>
        <c:crosses val="autoZero"/>
        <c:crossBetween val="between"/>
      </c:valAx>
      <c:spPr>
        <a:noFill/>
        <a:ln>
          <a:noFill/>
        </a:ln>
        <a:effectLst/>
      </c:spPr>
    </c:plotArea>
    <c:legend>
      <c:legendPos val="b"/>
      <c:layout>
        <c:manualLayout>
          <c:xMode val="edge"/>
          <c:yMode val="edge"/>
          <c:x val="0.17269861951992091"/>
          <c:y val="0.91692394385359166"/>
          <c:w val="0.74875374886270463"/>
          <c:h val="5.972691618072418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2">
                  <a:lumMod val="75000"/>
                </a:schemeClr>
              </a:solidFill>
              <a:latin typeface="+mn-lt"/>
              <a:ea typeface="+mn-ea"/>
              <a:cs typeface="+mn-cs"/>
            </a:defRPr>
          </a:pPr>
          <a:endParaRPr lang="en-DE"/>
        </a:p>
      </c:txPr>
    </c:legend>
    <c:plotVisOnly val="1"/>
    <c:dispBlanksAs val="gap"/>
    <c:showDLblsOverMax val="0"/>
  </c:chart>
  <c:spPr>
    <a:noFill/>
    <a:ln>
      <a:noFill/>
    </a:ln>
    <a:effectLst/>
  </c:spPr>
  <c:txPr>
    <a:bodyPr/>
    <a:lstStyle/>
    <a:p>
      <a:pPr>
        <a:defRPr/>
      </a:pPr>
      <a:endParaRPr lang="en-DE"/>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32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cap="flat" cmpd="sng" algn="ctr">
        <a:solidFill>
          <a:schemeClr val="tx1">
            <a:lumMod val="65000"/>
            <a:lumOff val="35000"/>
          </a:schemeClr>
        </a:solidFill>
        <a:round/>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15875" cap="flat"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89C4FC-AE07-4ECE-AB5C-E744869CF3C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9D49BB3-A497-41B6-9CD2-2117AA2D43A3}">
      <dgm:prSet custT="1"/>
      <dgm:spPr/>
      <dgm:t>
        <a:bodyPr/>
        <a:lstStyle/>
        <a:p>
          <a:pPr>
            <a:lnSpc>
              <a:spcPct val="100000"/>
            </a:lnSpc>
          </a:pPr>
          <a:r>
            <a:rPr lang="es-CO" sz="1800" dirty="0">
              <a:solidFill>
                <a:schemeClr val="bg1"/>
              </a:solidFill>
              <a:latin typeface="Montserrat" panose="00000500000000000000" pitchFamily="2" charset="0"/>
            </a:rPr>
            <a:t>Una gráfica de </a:t>
          </a:r>
          <a:r>
            <a:rPr lang="es-CO" sz="1800" b="1" dirty="0">
              <a:solidFill>
                <a:schemeClr val="bg1"/>
              </a:solidFill>
              <a:latin typeface="Montserrat" panose="00000500000000000000" pitchFamily="2" charset="0"/>
            </a:rPr>
            <a:t>barras verticales</a:t>
          </a:r>
          <a:r>
            <a:rPr lang="es-CO" sz="1800" dirty="0">
              <a:solidFill>
                <a:schemeClr val="bg1"/>
              </a:solidFill>
              <a:latin typeface="Montserrat" panose="00000500000000000000" pitchFamily="2" charset="0"/>
            </a:rPr>
            <a:t>, donde las </a:t>
          </a:r>
          <a:r>
            <a:rPr lang="es-CO" sz="1800" b="1" dirty="0">
              <a:solidFill>
                <a:schemeClr val="bg1"/>
              </a:solidFill>
              <a:latin typeface="Montserrat" panose="00000500000000000000" pitchFamily="2" charset="0"/>
            </a:rPr>
            <a:t>categorías </a:t>
          </a:r>
          <a:r>
            <a:rPr lang="es-CO" sz="1800" dirty="0">
              <a:solidFill>
                <a:schemeClr val="bg1"/>
              </a:solidFill>
              <a:latin typeface="Montserrat" panose="00000500000000000000" pitchFamily="2" charset="0"/>
            </a:rPr>
            <a:t>se muestran </a:t>
          </a:r>
          <a:r>
            <a:rPr lang="es-CO" sz="1800" b="1" dirty="0">
              <a:solidFill>
                <a:schemeClr val="bg1"/>
              </a:solidFill>
              <a:latin typeface="Montserrat" panose="00000500000000000000" pitchFamily="2" charset="0"/>
            </a:rPr>
            <a:t>en orden de frecuencia descendente.  </a:t>
          </a:r>
          <a:endParaRPr lang="en-US" sz="1800" dirty="0">
            <a:solidFill>
              <a:schemeClr val="bg1"/>
            </a:solidFill>
            <a:latin typeface="Montserrat" panose="00000500000000000000" pitchFamily="2" charset="0"/>
          </a:endParaRPr>
        </a:p>
      </dgm:t>
    </dgm:pt>
    <dgm:pt modelId="{9FBD03DC-9857-4807-B0EE-450BA8C2485A}" type="parTrans" cxnId="{CF6D1AA0-FAA7-4B82-94E9-0774CD6538F9}">
      <dgm:prSet/>
      <dgm:spPr/>
      <dgm:t>
        <a:bodyPr/>
        <a:lstStyle/>
        <a:p>
          <a:endParaRPr lang="en-US"/>
        </a:p>
      </dgm:t>
    </dgm:pt>
    <dgm:pt modelId="{65F377C4-0989-4A5A-9564-75BD73F9CC57}" type="sibTrans" cxnId="{CF6D1AA0-FAA7-4B82-94E9-0774CD6538F9}">
      <dgm:prSet/>
      <dgm:spPr/>
      <dgm:t>
        <a:bodyPr/>
        <a:lstStyle/>
        <a:p>
          <a:endParaRPr lang="en-US"/>
        </a:p>
      </dgm:t>
    </dgm:pt>
    <dgm:pt modelId="{4D8B7207-D814-4F76-9194-993F0E2316C7}">
      <dgm:prSet custT="1"/>
      <dgm:spPr/>
      <dgm:t>
        <a:bodyPr/>
        <a:lstStyle/>
        <a:p>
          <a:pPr>
            <a:lnSpc>
              <a:spcPct val="100000"/>
            </a:lnSpc>
          </a:pPr>
          <a:r>
            <a:rPr lang="es-CO" sz="1800">
              <a:solidFill>
                <a:schemeClr val="bg1"/>
              </a:solidFill>
              <a:latin typeface="Montserrat" panose="00000500000000000000" pitchFamily="2" charset="0"/>
            </a:rPr>
            <a:t>También se muestra un </a:t>
          </a:r>
          <a:r>
            <a:rPr lang="es-CO" sz="1800" b="1">
              <a:solidFill>
                <a:schemeClr val="bg1"/>
              </a:solidFill>
              <a:latin typeface="Montserrat" panose="00000500000000000000" pitchFamily="2" charset="0"/>
            </a:rPr>
            <a:t>polígono de acumulación</a:t>
          </a:r>
          <a:r>
            <a:rPr lang="es-CO" sz="1800">
              <a:solidFill>
                <a:schemeClr val="bg1"/>
              </a:solidFill>
              <a:latin typeface="Montserrat" panose="00000500000000000000" pitchFamily="2" charset="0"/>
            </a:rPr>
            <a:t>.</a:t>
          </a:r>
          <a:endParaRPr lang="en-US" sz="1800">
            <a:solidFill>
              <a:schemeClr val="bg1"/>
            </a:solidFill>
            <a:latin typeface="Montserrat" panose="00000500000000000000" pitchFamily="2" charset="0"/>
          </a:endParaRPr>
        </a:p>
      </dgm:t>
    </dgm:pt>
    <dgm:pt modelId="{03D05213-FEC1-49D2-98EF-337FF9C9187D}" type="parTrans" cxnId="{896357BC-A422-4CBF-B638-A11301D74DAC}">
      <dgm:prSet/>
      <dgm:spPr/>
      <dgm:t>
        <a:bodyPr/>
        <a:lstStyle/>
        <a:p>
          <a:endParaRPr lang="en-US"/>
        </a:p>
      </dgm:t>
    </dgm:pt>
    <dgm:pt modelId="{F1B9806F-0242-487E-B8C8-88C810143222}" type="sibTrans" cxnId="{896357BC-A422-4CBF-B638-A11301D74DAC}">
      <dgm:prSet/>
      <dgm:spPr/>
      <dgm:t>
        <a:bodyPr/>
        <a:lstStyle/>
        <a:p>
          <a:endParaRPr lang="en-US"/>
        </a:p>
      </dgm:t>
    </dgm:pt>
    <dgm:pt modelId="{BADC12EF-FDB5-4862-8BB5-BF48ADDEB94C}">
      <dgm:prSet custT="1"/>
      <dgm:spPr/>
      <dgm:t>
        <a:bodyPr/>
        <a:lstStyle/>
        <a:p>
          <a:pPr>
            <a:lnSpc>
              <a:spcPct val="100000"/>
            </a:lnSpc>
          </a:pPr>
          <a:r>
            <a:rPr lang="es-CO" sz="1800">
              <a:solidFill>
                <a:schemeClr val="bg1"/>
              </a:solidFill>
              <a:latin typeface="Montserrat" panose="00000500000000000000" pitchFamily="2" charset="0"/>
            </a:rPr>
            <a:t>Utilizado para separar los “pocos importantes” de los “muchos triviales”. </a:t>
          </a:r>
          <a:endParaRPr lang="en-US" sz="1800">
            <a:solidFill>
              <a:schemeClr val="bg1"/>
            </a:solidFill>
            <a:latin typeface="Montserrat" panose="00000500000000000000" pitchFamily="2" charset="0"/>
          </a:endParaRPr>
        </a:p>
      </dgm:t>
    </dgm:pt>
    <dgm:pt modelId="{994A3D5A-A43D-46EA-9529-1882A4890CBC}" type="parTrans" cxnId="{3868DB52-5D86-45C2-BC7A-A5822D45EEE7}">
      <dgm:prSet/>
      <dgm:spPr/>
      <dgm:t>
        <a:bodyPr/>
        <a:lstStyle/>
        <a:p>
          <a:endParaRPr lang="en-US"/>
        </a:p>
      </dgm:t>
    </dgm:pt>
    <dgm:pt modelId="{08F2899A-25B3-45EC-A7AE-144B17DD70BE}" type="sibTrans" cxnId="{3868DB52-5D86-45C2-BC7A-A5822D45EEE7}">
      <dgm:prSet/>
      <dgm:spPr/>
      <dgm:t>
        <a:bodyPr/>
        <a:lstStyle/>
        <a:p>
          <a:endParaRPr lang="en-US"/>
        </a:p>
      </dgm:t>
    </dgm:pt>
    <dgm:pt modelId="{07E91BF6-E3AE-4325-A987-4F98632FCA57}">
      <dgm:prSet custT="1"/>
      <dgm:spPr/>
      <dgm:t>
        <a:bodyPr/>
        <a:lstStyle/>
        <a:p>
          <a:pPr>
            <a:lnSpc>
              <a:spcPct val="100000"/>
            </a:lnSpc>
          </a:pPr>
          <a:r>
            <a:rPr lang="es-CO" sz="1800">
              <a:solidFill>
                <a:schemeClr val="bg1"/>
              </a:solidFill>
              <a:latin typeface="Montserrat" panose="00000500000000000000" pitchFamily="2" charset="0"/>
            </a:rPr>
            <a:t>Permite fácilmente leer porcentaje acumulado hasta cierta categoría.</a:t>
          </a:r>
          <a:endParaRPr lang="en-US" sz="1800">
            <a:solidFill>
              <a:schemeClr val="bg1"/>
            </a:solidFill>
            <a:latin typeface="Montserrat" panose="00000500000000000000" pitchFamily="2" charset="0"/>
          </a:endParaRPr>
        </a:p>
      </dgm:t>
    </dgm:pt>
    <dgm:pt modelId="{081F5856-1C23-41F0-A635-233FDA428F3E}" type="parTrans" cxnId="{68567CAA-96D2-4E8B-9C1E-898DB3653E39}">
      <dgm:prSet/>
      <dgm:spPr/>
      <dgm:t>
        <a:bodyPr/>
        <a:lstStyle/>
        <a:p>
          <a:endParaRPr lang="en-US"/>
        </a:p>
      </dgm:t>
    </dgm:pt>
    <dgm:pt modelId="{9428F042-A3F9-4FA3-AE7B-291B88A38A6C}" type="sibTrans" cxnId="{68567CAA-96D2-4E8B-9C1E-898DB3653E39}">
      <dgm:prSet/>
      <dgm:spPr/>
      <dgm:t>
        <a:bodyPr/>
        <a:lstStyle/>
        <a:p>
          <a:endParaRPr lang="en-US"/>
        </a:p>
      </dgm:t>
    </dgm:pt>
    <dgm:pt modelId="{E8958D77-353E-4F38-BC52-E3F0F4A0404F}" type="pres">
      <dgm:prSet presAssocID="{2C89C4FC-AE07-4ECE-AB5C-E744869CF3CE}" presName="root" presStyleCnt="0">
        <dgm:presLayoutVars>
          <dgm:dir/>
          <dgm:resizeHandles val="exact"/>
        </dgm:presLayoutVars>
      </dgm:prSet>
      <dgm:spPr/>
    </dgm:pt>
    <dgm:pt modelId="{48D23ED3-0C53-404B-9892-9EDC52B03FF7}" type="pres">
      <dgm:prSet presAssocID="{69D49BB3-A497-41B6-9CD2-2117AA2D43A3}" presName="compNode" presStyleCnt="0"/>
      <dgm:spPr/>
    </dgm:pt>
    <dgm:pt modelId="{FCB63C6A-E151-42DA-9E50-A827B795A2DA}" type="pres">
      <dgm:prSet presAssocID="{69D49BB3-A497-41B6-9CD2-2117AA2D43A3}" presName="iconRect" presStyleLbl="node1" presStyleIdx="0" presStyleCnt="4"/>
      <dgm:spPr/>
    </dgm:pt>
    <dgm:pt modelId="{03793E8D-6781-489E-83AD-737236A79104}" type="pres">
      <dgm:prSet presAssocID="{69D49BB3-A497-41B6-9CD2-2117AA2D43A3}" presName="spaceRect" presStyleCnt="0"/>
      <dgm:spPr/>
    </dgm:pt>
    <dgm:pt modelId="{B53040FF-4BE1-48F5-B762-4672EC3AB693}" type="pres">
      <dgm:prSet presAssocID="{69D49BB3-A497-41B6-9CD2-2117AA2D43A3}" presName="textRect" presStyleLbl="revTx" presStyleIdx="0" presStyleCnt="4">
        <dgm:presLayoutVars>
          <dgm:chMax val="1"/>
          <dgm:chPref val="1"/>
        </dgm:presLayoutVars>
      </dgm:prSet>
      <dgm:spPr/>
    </dgm:pt>
    <dgm:pt modelId="{BA41AFE9-9E44-4FAE-8931-1C5597642085}" type="pres">
      <dgm:prSet presAssocID="{65F377C4-0989-4A5A-9564-75BD73F9CC57}" presName="sibTrans" presStyleCnt="0"/>
      <dgm:spPr/>
    </dgm:pt>
    <dgm:pt modelId="{E91AA2CD-6D84-457D-8B32-761EF59ABF08}" type="pres">
      <dgm:prSet presAssocID="{4D8B7207-D814-4F76-9194-993F0E2316C7}" presName="compNode" presStyleCnt="0"/>
      <dgm:spPr/>
    </dgm:pt>
    <dgm:pt modelId="{D84DA210-DFF7-446A-A500-D7F178E48D6E}" type="pres">
      <dgm:prSet presAssocID="{4D8B7207-D814-4F76-9194-993F0E2316C7}" presName="iconRect" presStyleLbl="node1" presStyleIdx="1"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ormalDistribution"/>
        </a:ext>
      </dgm:extLst>
    </dgm:pt>
    <dgm:pt modelId="{ED0F60AC-C4CD-481A-AA66-AB4CB6865163}" type="pres">
      <dgm:prSet presAssocID="{4D8B7207-D814-4F76-9194-993F0E2316C7}" presName="spaceRect" presStyleCnt="0"/>
      <dgm:spPr/>
    </dgm:pt>
    <dgm:pt modelId="{86C5A85F-2039-4929-9195-42C36F3144ED}" type="pres">
      <dgm:prSet presAssocID="{4D8B7207-D814-4F76-9194-993F0E2316C7}" presName="textRect" presStyleLbl="revTx" presStyleIdx="1" presStyleCnt="4">
        <dgm:presLayoutVars>
          <dgm:chMax val="1"/>
          <dgm:chPref val="1"/>
        </dgm:presLayoutVars>
      </dgm:prSet>
      <dgm:spPr/>
    </dgm:pt>
    <dgm:pt modelId="{AEF5BC06-83C3-4FE9-9AB4-503B50096FE1}" type="pres">
      <dgm:prSet presAssocID="{F1B9806F-0242-487E-B8C8-88C810143222}" presName="sibTrans" presStyleCnt="0"/>
      <dgm:spPr/>
    </dgm:pt>
    <dgm:pt modelId="{F6785AF1-6575-49B4-950B-1259FCAA7C7E}" type="pres">
      <dgm:prSet presAssocID="{BADC12EF-FDB5-4862-8BB5-BF48ADDEB94C}" presName="compNode" presStyleCnt="0"/>
      <dgm:spPr/>
    </dgm:pt>
    <dgm:pt modelId="{2C1A2CF7-E826-4B92-9FE9-D3DB023C03EB}" type="pres">
      <dgm:prSet presAssocID="{BADC12EF-FDB5-4862-8BB5-BF48ADDEB94C}"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sion chart"/>
        </a:ext>
      </dgm:extLst>
    </dgm:pt>
    <dgm:pt modelId="{59B4D801-956C-4619-849D-4333D2DE41B0}" type="pres">
      <dgm:prSet presAssocID="{BADC12EF-FDB5-4862-8BB5-BF48ADDEB94C}" presName="spaceRect" presStyleCnt="0"/>
      <dgm:spPr/>
    </dgm:pt>
    <dgm:pt modelId="{510E0CCD-4F49-4C58-8CD2-0C1A03C0046A}" type="pres">
      <dgm:prSet presAssocID="{BADC12EF-FDB5-4862-8BB5-BF48ADDEB94C}" presName="textRect" presStyleLbl="revTx" presStyleIdx="2" presStyleCnt="4">
        <dgm:presLayoutVars>
          <dgm:chMax val="1"/>
          <dgm:chPref val="1"/>
        </dgm:presLayoutVars>
      </dgm:prSet>
      <dgm:spPr/>
    </dgm:pt>
    <dgm:pt modelId="{40B909EB-5890-4E94-9ACB-0E953F002869}" type="pres">
      <dgm:prSet presAssocID="{08F2899A-25B3-45EC-A7AE-144B17DD70BE}" presName="sibTrans" presStyleCnt="0"/>
      <dgm:spPr/>
    </dgm:pt>
    <dgm:pt modelId="{B68919CF-B585-40FD-B849-5F8080874281}" type="pres">
      <dgm:prSet presAssocID="{07E91BF6-E3AE-4325-A987-4F98632FCA57}" presName="compNode" presStyleCnt="0"/>
      <dgm:spPr/>
    </dgm:pt>
    <dgm:pt modelId="{8415A9B8-2F6F-4EDB-AB77-8DBD2CF4CFB5}" type="pres">
      <dgm:prSet presAssocID="{07E91BF6-E3AE-4325-A987-4F98632FCA57}"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oks"/>
        </a:ext>
      </dgm:extLst>
    </dgm:pt>
    <dgm:pt modelId="{6864B070-E480-455A-B518-37E7BBC59AE6}" type="pres">
      <dgm:prSet presAssocID="{07E91BF6-E3AE-4325-A987-4F98632FCA57}" presName="spaceRect" presStyleCnt="0"/>
      <dgm:spPr/>
    </dgm:pt>
    <dgm:pt modelId="{3F808E2F-F5EC-4485-BB32-9C43398D1A38}" type="pres">
      <dgm:prSet presAssocID="{07E91BF6-E3AE-4325-A987-4F98632FCA57}" presName="textRect" presStyleLbl="revTx" presStyleIdx="3" presStyleCnt="4">
        <dgm:presLayoutVars>
          <dgm:chMax val="1"/>
          <dgm:chPref val="1"/>
        </dgm:presLayoutVars>
      </dgm:prSet>
      <dgm:spPr/>
    </dgm:pt>
  </dgm:ptLst>
  <dgm:cxnLst>
    <dgm:cxn modelId="{86010808-61BE-4ED3-A169-F8D80A6585AD}" type="presOf" srcId="{07E91BF6-E3AE-4325-A987-4F98632FCA57}" destId="{3F808E2F-F5EC-4485-BB32-9C43398D1A38}" srcOrd="0" destOrd="0" presId="urn:microsoft.com/office/officeart/2018/2/layout/IconLabelList"/>
    <dgm:cxn modelId="{8240BE09-AE69-4E00-B153-879F08C3F047}" type="presOf" srcId="{4D8B7207-D814-4F76-9194-993F0E2316C7}" destId="{86C5A85F-2039-4929-9195-42C36F3144ED}" srcOrd="0" destOrd="0" presId="urn:microsoft.com/office/officeart/2018/2/layout/IconLabelList"/>
    <dgm:cxn modelId="{3868DB52-5D86-45C2-BC7A-A5822D45EEE7}" srcId="{2C89C4FC-AE07-4ECE-AB5C-E744869CF3CE}" destId="{BADC12EF-FDB5-4862-8BB5-BF48ADDEB94C}" srcOrd="2" destOrd="0" parTransId="{994A3D5A-A43D-46EA-9529-1882A4890CBC}" sibTransId="{08F2899A-25B3-45EC-A7AE-144B17DD70BE}"/>
    <dgm:cxn modelId="{9A5A816B-F8C1-4588-BBAC-7EB1482577FF}" type="presOf" srcId="{69D49BB3-A497-41B6-9CD2-2117AA2D43A3}" destId="{B53040FF-4BE1-48F5-B762-4672EC3AB693}" srcOrd="0" destOrd="0" presId="urn:microsoft.com/office/officeart/2018/2/layout/IconLabelList"/>
    <dgm:cxn modelId="{A3218384-760A-435E-BCE3-2F89A6927FC3}" type="presOf" srcId="{BADC12EF-FDB5-4862-8BB5-BF48ADDEB94C}" destId="{510E0CCD-4F49-4C58-8CD2-0C1A03C0046A}" srcOrd="0" destOrd="0" presId="urn:microsoft.com/office/officeart/2018/2/layout/IconLabelList"/>
    <dgm:cxn modelId="{CF6D1AA0-FAA7-4B82-94E9-0774CD6538F9}" srcId="{2C89C4FC-AE07-4ECE-AB5C-E744869CF3CE}" destId="{69D49BB3-A497-41B6-9CD2-2117AA2D43A3}" srcOrd="0" destOrd="0" parTransId="{9FBD03DC-9857-4807-B0EE-450BA8C2485A}" sibTransId="{65F377C4-0989-4A5A-9564-75BD73F9CC57}"/>
    <dgm:cxn modelId="{2CB764A8-FFC6-48AD-87EB-E7C72C4BB360}" type="presOf" srcId="{2C89C4FC-AE07-4ECE-AB5C-E744869CF3CE}" destId="{E8958D77-353E-4F38-BC52-E3F0F4A0404F}" srcOrd="0" destOrd="0" presId="urn:microsoft.com/office/officeart/2018/2/layout/IconLabelList"/>
    <dgm:cxn modelId="{68567CAA-96D2-4E8B-9C1E-898DB3653E39}" srcId="{2C89C4FC-AE07-4ECE-AB5C-E744869CF3CE}" destId="{07E91BF6-E3AE-4325-A987-4F98632FCA57}" srcOrd="3" destOrd="0" parTransId="{081F5856-1C23-41F0-A635-233FDA428F3E}" sibTransId="{9428F042-A3F9-4FA3-AE7B-291B88A38A6C}"/>
    <dgm:cxn modelId="{896357BC-A422-4CBF-B638-A11301D74DAC}" srcId="{2C89C4FC-AE07-4ECE-AB5C-E744869CF3CE}" destId="{4D8B7207-D814-4F76-9194-993F0E2316C7}" srcOrd="1" destOrd="0" parTransId="{03D05213-FEC1-49D2-98EF-337FF9C9187D}" sibTransId="{F1B9806F-0242-487E-B8C8-88C810143222}"/>
    <dgm:cxn modelId="{66FA850F-9652-44CD-9DF6-B9578E33A9F9}" type="presParOf" srcId="{E8958D77-353E-4F38-BC52-E3F0F4A0404F}" destId="{48D23ED3-0C53-404B-9892-9EDC52B03FF7}" srcOrd="0" destOrd="0" presId="urn:microsoft.com/office/officeart/2018/2/layout/IconLabelList"/>
    <dgm:cxn modelId="{DFCDDDA3-56B4-4FDE-844A-7CDE3828295A}" type="presParOf" srcId="{48D23ED3-0C53-404B-9892-9EDC52B03FF7}" destId="{FCB63C6A-E151-42DA-9E50-A827B795A2DA}" srcOrd="0" destOrd="0" presId="urn:microsoft.com/office/officeart/2018/2/layout/IconLabelList"/>
    <dgm:cxn modelId="{3FE8E8F3-EA48-4013-A411-2B2B2F4F5612}" type="presParOf" srcId="{48D23ED3-0C53-404B-9892-9EDC52B03FF7}" destId="{03793E8D-6781-489E-83AD-737236A79104}" srcOrd="1" destOrd="0" presId="urn:microsoft.com/office/officeart/2018/2/layout/IconLabelList"/>
    <dgm:cxn modelId="{7B6F19B5-91A6-4FA6-9404-EABA98666765}" type="presParOf" srcId="{48D23ED3-0C53-404B-9892-9EDC52B03FF7}" destId="{B53040FF-4BE1-48F5-B762-4672EC3AB693}" srcOrd="2" destOrd="0" presId="urn:microsoft.com/office/officeart/2018/2/layout/IconLabelList"/>
    <dgm:cxn modelId="{89BDDB70-FBA9-4655-BD88-508CDD32D64B}" type="presParOf" srcId="{E8958D77-353E-4F38-BC52-E3F0F4A0404F}" destId="{BA41AFE9-9E44-4FAE-8931-1C5597642085}" srcOrd="1" destOrd="0" presId="urn:microsoft.com/office/officeart/2018/2/layout/IconLabelList"/>
    <dgm:cxn modelId="{A6333F90-D712-4728-BA7C-4A19F6A782FC}" type="presParOf" srcId="{E8958D77-353E-4F38-BC52-E3F0F4A0404F}" destId="{E91AA2CD-6D84-457D-8B32-761EF59ABF08}" srcOrd="2" destOrd="0" presId="urn:microsoft.com/office/officeart/2018/2/layout/IconLabelList"/>
    <dgm:cxn modelId="{599B7A78-331C-48B6-8833-B0B73953D0A0}" type="presParOf" srcId="{E91AA2CD-6D84-457D-8B32-761EF59ABF08}" destId="{D84DA210-DFF7-446A-A500-D7F178E48D6E}" srcOrd="0" destOrd="0" presId="urn:microsoft.com/office/officeart/2018/2/layout/IconLabelList"/>
    <dgm:cxn modelId="{232CA45D-A399-4E8D-B161-F2C75783455A}" type="presParOf" srcId="{E91AA2CD-6D84-457D-8B32-761EF59ABF08}" destId="{ED0F60AC-C4CD-481A-AA66-AB4CB6865163}" srcOrd="1" destOrd="0" presId="urn:microsoft.com/office/officeart/2018/2/layout/IconLabelList"/>
    <dgm:cxn modelId="{E379D4FD-43E2-4B26-9D68-45C13FFB7502}" type="presParOf" srcId="{E91AA2CD-6D84-457D-8B32-761EF59ABF08}" destId="{86C5A85F-2039-4929-9195-42C36F3144ED}" srcOrd="2" destOrd="0" presId="urn:microsoft.com/office/officeart/2018/2/layout/IconLabelList"/>
    <dgm:cxn modelId="{3C2783DC-D1DB-48B3-BBC7-755A7A4B6DD8}" type="presParOf" srcId="{E8958D77-353E-4F38-BC52-E3F0F4A0404F}" destId="{AEF5BC06-83C3-4FE9-9AB4-503B50096FE1}" srcOrd="3" destOrd="0" presId="urn:microsoft.com/office/officeart/2018/2/layout/IconLabelList"/>
    <dgm:cxn modelId="{2A542898-9F2C-404B-B63B-5801526A3A12}" type="presParOf" srcId="{E8958D77-353E-4F38-BC52-E3F0F4A0404F}" destId="{F6785AF1-6575-49B4-950B-1259FCAA7C7E}" srcOrd="4" destOrd="0" presId="urn:microsoft.com/office/officeart/2018/2/layout/IconLabelList"/>
    <dgm:cxn modelId="{5B01B2F9-7BCC-4386-A633-087FDD18120A}" type="presParOf" srcId="{F6785AF1-6575-49B4-950B-1259FCAA7C7E}" destId="{2C1A2CF7-E826-4B92-9FE9-D3DB023C03EB}" srcOrd="0" destOrd="0" presId="urn:microsoft.com/office/officeart/2018/2/layout/IconLabelList"/>
    <dgm:cxn modelId="{5650DDE6-4669-4CC1-89B3-B796CD07D367}" type="presParOf" srcId="{F6785AF1-6575-49B4-950B-1259FCAA7C7E}" destId="{59B4D801-956C-4619-849D-4333D2DE41B0}" srcOrd="1" destOrd="0" presId="urn:microsoft.com/office/officeart/2018/2/layout/IconLabelList"/>
    <dgm:cxn modelId="{48A41D93-B210-4AB0-BA00-BD1F3E1C7682}" type="presParOf" srcId="{F6785AF1-6575-49B4-950B-1259FCAA7C7E}" destId="{510E0CCD-4F49-4C58-8CD2-0C1A03C0046A}" srcOrd="2" destOrd="0" presId="urn:microsoft.com/office/officeart/2018/2/layout/IconLabelList"/>
    <dgm:cxn modelId="{9A8FCBE6-6A9B-4E45-83AE-6531F40F0D46}" type="presParOf" srcId="{E8958D77-353E-4F38-BC52-E3F0F4A0404F}" destId="{40B909EB-5890-4E94-9ACB-0E953F002869}" srcOrd="5" destOrd="0" presId="urn:microsoft.com/office/officeart/2018/2/layout/IconLabelList"/>
    <dgm:cxn modelId="{F300D0F1-B74F-4ADB-834B-A8DAFA0EAEDD}" type="presParOf" srcId="{E8958D77-353E-4F38-BC52-E3F0F4A0404F}" destId="{B68919CF-B585-40FD-B849-5F8080874281}" srcOrd="6" destOrd="0" presId="urn:microsoft.com/office/officeart/2018/2/layout/IconLabelList"/>
    <dgm:cxn modelId="{4393148D-582D-4F73-A54C-105E4FAE8453}" type="presParOf" srcId="{B68919CF-B585-40FD-B849-5F8080874281}" destId="{8415A9B8-2F6F-4EDB-AB77-8DBD2CF4CFB5}" srcOrd="0" destOrd="0" presId="urn:microsoft.com/office/officeart/2018/2/layout/IconLabelList"/>
    <dgm:cxn modelId="{37344095-A020-423B-A3F4-AF5CCA365358}" type="presParOf" srcId="{B68919CF-B585-40FD-B849-5F8080874281}" destId="{6864B070-E480-455A-B518-37E7BBC59AE6}" srcOrd="1" destOrd="0" presId="urn:microsoft.com/office/officeart/2018/2/layout/IconLabelList"/>
    <dgm:cxn modelId="{22D66A5A-5EEE-493C-97B5-1D20D1B129B4}" type="presParOf" srcId="{B68919CF-B585-40FD-B849-5F8080874281}" destId="{3F808E2F-F5EC-4485-BB32-9C43398D1A38}"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E7A5ED-2DAE-4BF1-A866-C30771ED84FC}"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s-CO"/>
        </a:p>
      </dgm:t>
    </dgm:pt>
    <dgm:pt modelId="{BD181F7B-6319-479C-B83C-BCC871CBC92D}">
      <dgm:prSet phldrT="[Texto]"/>
      <dgm:spPr>
        <a:noFill/>
      </dgm:spPr>
      <dgm:t>
        <a:bodyPr/>
        <a:lstStyle/>
        <a:p>
          <a:r>
            <a:rPr lang="es-CO" dirty="0">
              <a:latin typeface="Montserrat" panose="00000500000000000000" pitchFamily="2" charset="0"/>
            </a:rPr>
            <a:t>Datos Numéricos</a:t>
          </a:r>
        </a:p>
      </dgm:t>
    </dgm:pt>
    <dgm:pt modelId="{C41568F3-716E-447C-8349-4691ED025A5C}" type="parTrans" cxnId="{3E91F9B7-607E-4AA2-ACB6-F62B9AEAB5F8}">
      <dgm:prSet/>
      <dgm:spPr/>
      <dgm:t>
        <a:bodyPr/>
        <a:lstStyle/>
        <a:p>
          <a:endParaRPr lang="es-CO">
            <a:latin typeface="Garamond" panose="02020404030301010803" pitchFamily="18" charset="0"/>
          </a:endParaRPr>
        </a:p>
      </dgm:t>
    </dgm:pt>
    <dgm:pt modelId="{F4FF5E06-4C83-4625-A822-2CECE544EA2C}" type="sibTrans" cxnId="{3E91F9B7-607E-4AA2-ACB6-F62B9AEAB5F8}">
      <dgm:prSet/>
      <dgm:spPr/>
      <dgm:t>
        <a:bodyPr/>
        <a:lstStyle/>
        <a:p>
          <a:endParaRPr lang="es-CO">
            <a:latin typeface="Garamond" panose="02020404030301010803" pitchFamily="18" charset="0"/>
          </a:endParaRPr>
        </a:p>
      </dgm:t>
    </dgm:pt>
    <dgm:pt modelId="{B70B6CDC-6AE8-40DF-AFF1-D7DB3791B175}">
      <dgm:prSet phldrT="[Texto]"/>
      <dgm:spPr>
        <a:noFill/>
      </dgm:spPr>
      <dgm:t>
        <a:bodyPr/>
        <a:lstStyle/>
        <a:p>
          <a:r>
            <a:rPr lang="es-CO" dirty="0">
              <a:latin typeface="Montserrat" panose="00000500000000000000" pitchFamily="2" charset="0"/>
            </a:rPr>
            <a:t>Listado Ordenado</a:t>
          </a:r>
        </a:p>
      </dgm:t>
    </dgm:pt>
    <dgm:pt modelId="{E6B8CF01-EB56-49FA-B6C6-664D221D8910}" type="parTrans" cxnId="{39382263-3007-47FA-98E7-F4E8734EBEFF}">
      <dgm:prSet/>
      <dgm:spPr>
        <a:noFill/>
        <a:ln>
          <a:solidFill>
            <a:schemeClr val="bg1"/>
          </a:solidFill>
        </a:ln>
      </dgm:spPr>
      <dgm:t>
        <a:bodyPr/>
        <a:lstStyle/>
        <a:p>
          <a:endParaRPr lang="es-CO">
            <a:latin typeface="Montserrat" panose="00000500000000000000" pitchFamily="2" charset="0"/>
          </a:endParaRPr>
        </a:p>
      </dgm:t>
    </dgm:pt>
    <dgm:pt modelId="{75DED46D-1B61-483C-8C56-9FD3C5F95E25}" type="sibTrans" cxnId="{39382263-3007-47FA-98E7-F4E8734EBEFF}">
      <dgm:prSet/>
      <dgm:spPr/>
      <dgm:t>
        <a:bodyPr/>
        <a:lstStyle/>
        <a:p>
          <a:endParaRPr lang="es-CO">
            <a:latin typeface="Garamond" panose="02020404030301010803" pitchFamily="18" charset="0"/>
          </a:endParaRPr>
        </a:p>
      </dgm:t>
    </dgm:pt>
    <dgm:pt modelId="{25B48F44-D2F6-4AE9-B3C1-D77AE86379D1}">
      <dgm:prSet phldrT="[Texto]"/>
      <dgm:spPr>
        <a:noFill/>
      </dgm:spPr>
      <dgm:t>
        <a:bodyPr/>
        <a:lstStyle/>
        <a:p>
          <a:r>
            <a:rPr lang="es-CO" dirty="0">
              <a:latin typeface="Montserrat" panose="00000500000000000000" pitchFamily="2" charset="0"/>
            </a:rPr>
            <a:t>Distribución de Frecuencias</a:t>
          </a:r>
        </a:p>
      </dgm:t>
    </dgm:pt>
    <dgm:pt modelId="{5D33FC57-3036-4662-912B-F4CFDA08B53D}" type="parTrans" cxnId="{C7CF8F6E-72B5-43AE-86AC-BE915B412DFE}">
      <dgm:prSet/>
      <dgm:spPr>
        <a:noFill/>
        <a:ln>
          <a:solidFill>
            <a:schemeClr val="bg1"/>
          </a:solidFill>
        </a:ln>
      </dgm:spPr>
      <dgm:t>
        <a:bodyPr/>
        <a:lstStyle/>
        <a:p>
          <a:endParaRPr lang="es-CO">
            <a:latin typeface="Montserrat" panose="00000500000000000000" pitchFamily="2" charset="0"/>
          </a:endParaRPr>
        </a:p>
      </dgm:t>
    </dgm:pt>
    <dgm:pt modelId="{52EB1353-CB8E-4C33-8CD7-8D5E7C527F4F}" type="sibTrans" cxnId="{C7CF8F6E-72B5-43AE-86AC-BE915B412DFE}">
      <dgm:prSet/>
      <dgm:spPr/>
      <dgm:t>
        <a:bodyPr/>
        <a:lstStyle/>
        <a:p>
          <a:endParaRPr lang="es-CO">
            <a:latin typeface="Garamond" panose="02020404030301010803" pitchFamily="18" charset="0"/>
          </a:endParaRPr>
        </a:p>
      </dgm:t>
    </dgm:pt>
    <dgm:pt modelId="{AEA19951-6F60-422A-BFA0-0E1EAF5A9A7E}">
      <dgm:prSet phldrT="[Texto]"/>
      <dgm:spPr>
        <a:noFill/>
      </dgm:spPr>
      <dgm:t>
        <a:bodyPr/>
        <a:lstStyle/>
        <a:p>
          <a:r>
            <a:rPr lang="es-CO" dirty="0">
              <a:latin typeface="Montserrat" panose="00000500000000000000" pitchFamily="2" charset="0"/>
            </a:rPr>
            <a:t>Distribución Acumulativa</a:t>
          </a:r>
        </a:p>
      </dgm:t>
    </dgm:pt>
    <dgm:pt modelId="{487EA362-E4E1-4824-B4D7-D6E74FAA74AE}" type="parTrans" cxnId="{CAF03331-2858-40FC-A2FA-1306902A45D5}">
      <dgm:prSet/>
      <dgm:spPr>
        <a:noFill/>
        <a:ln>
          <a:solidFill>
            <a:schemeClr val="bg1"/>
          </a:solidFill>
        </a:ln>
      </dgm:spPr>
      <dgm:t>
        <a:bodyPr/>
        <a:lstStyle/>
        <a:p>
          <a:endParaRPr lang="es-CO">
            <a:latin typeface="Montserrat" panose="00000500000000000000" pitchFamily="2" charset="0"/>
          </a:endParaRPr>
        </a:p>
      </dgm:t>
    </dgm:pt>
    <dgm:pt modelId="{5F44D4DF-9A5D-4487-9CAF-213957B476DA}" type="sibTrans" cxnId="{CAF03331-2858-40FC-A2FA-1306902A45D5}">
      <dgm:prSet/>
      <dgm:spPr/>
      <dgm:t>
        <a:bodyPr/>
        <a:lstStyle/>
        <a:p>
          <a:endParaRPr lang="es-CO">
            <a:latin typeface="Garamond" panose="02020404030301010803" pitchFamily="18" charset="0"/>
          </a:endParaRPr>
        </a:p>
      </dgm:t>
    </dgm:pt>
    <dgm:pt modelId="{017C409F-04EC-4FD8-B348-A940A5E34D17}" type="pres">
      <dgm:prSet presAssocID="{E0E7A5ED-2DAE-4BF1-A866-C30771ED84FC}" presName="hierChild1" presStyleCnt="0">
        <dgm:presLayoutVars>
          <dgm:orgChart val="1"/>
          <dgm:chPref val="1"/>
          <dgm:dir/>
          <dgm:animOne val="branch"/>
          <dgm:animLvl val="lvl"/>
          <dgm:resizeHandles/>
        </dgm:presLayoutVars>
      </dgm:prSet>
      <dgm:spPr/>
    </dgm:pt>
    <dgm:pt modelId="{A674E7EC-7CEB-44CE-8FB5-92E7F86337F5}" type="pres">
      <dgm:prSet presAssocID="{BD181F7B-6319-479C-B83C-BCC871CBC92D}" presName="hierRoot1" presStyleCnt="0">
        <dgm:presLayoutVars>
          <dgm:hierBranch val="init"/>
        </dgm:presLayoutVars>
      </dgm:prSet>
      <dgm:spPr/>
    </dgm:pt>
    <dgm:pt modelId="{95872C4A-40D3-4468-8111-17BEEFF63A79}" type="pres">
      <dgm:prSet presAssocID="{BD181F7B-6319-479C-B83C-BCC871CBC92D}" presName="rootComposite1" presStyleCnt="0"/>
      <dgm:spPr/>
    </dgm:pt>
    <dgm:pt modelId="{F710DD35-DDD0-43A7-8A80-C3AF719BB385}" type="pres">
      <dgm:prSet presAssocID="{BD181F7B-6319-479C-B83C-BCC871CBC92D}" presName="rootText1" presStyleLbl="node0" presStyleIdx="0" presStyleCnt="1">
        <dgm:presLayoutVars>
          <dgm:chPref val="3"/>
        </dgm:presLayoutVars>
      </dgm:prSet>
      <dgm:spPr/>
    </dgm:pt>
    <dgm:pt modelId="{BFB0875A-7F3C-4B2A-8DE5-F45C157A8385}" type="pres">
      <dgm:prSet presAssocID="{BD181F7B-6319-479C-B83C-BCC871CBC92D}" presName="rootConnector1" presStyleLbl="node1" presStyleIdx="0" presStyleCnt="0"/>
      <dgm:spPr/>
    </dgm:pt>
    <dgm:pt modelId="{221E99AA-FE70-4F1D-9A64-FDAE2DEC82EE}" type="pres">
      <dgm:prSet presAssocID="{BD181F7B-6319-479C-B83C-BCC871CBC92D}" presName="hierChild2" presStyleCnt="0"/>
      <dgm:spPr/>
    </dgm:pt>
    <dgm:pt modelId="{D64EA253-E8FB-4BCC-8852-FAB23905E6C4}" type="pres">
      <dgm:prSet presAssocID="{E6B8CF01-EB56-49FA-B6C6-664D221D8910}" presName="Name37" presStyleLbl="parChTrans1D2" presStyleIdx="0" presStyleCnt="3"/>
      <dgm:spPr/>
    </dgm:pt>
    <dgm:pt modelId="{181A93EF-CB4F-468C-8264-9357570FD5FA}" type="pres">
      <dgm:prSet presAssocID="{B70B6CDC-6AE8-40DF-AFF1-D7DB3791B175}" presName="hierRoot2" presStyleCnt="0">
        <dgm:presLayoutVars>
          <dgm:hierBranch val="init"/>
        </dgm:presLayoutVars>
      </dgm:prSet>
      <dgm:spPr/>
    </dgm:pt>
    <dgm:pt modelId="{82708007-8FBB-41B9-B605-E1A569F03C3C}" type="pres">
      <dgm:prSet presAssocID="{B70B6CDC-6AE8-40DF-AFF1-D7DB3791B175}" presName="rootComposite" presStyleCnt="0"/>
      <dgm:spPr/>
    </dgm:pt>
    <dgm:pt modelId="{93C6FF92-126E-4FBB-8C0E-D241E2AFE62A}" type="pres">
      <dgm:prSet presAssocID="{B70B6CDC-6AE8-40DF-AFF1-D7DB3791B175}" presName="rootText" presStyleLbl="node2" presStyleIdx="0" presStyleCnt="3">
        <dgm:presLayoutVars>
          <dgm:chPref val="3"/>
        </dgm:presLayoutVars>
      </dgm:prSet>
      <dgm:spPr/>
    </dgm:pt>
    <dgm:pt modelId="{9924F7F2-E29E-45CC-BBCC-34BBAA8B23A0}" type="pres">
      <dgm:prSet presAssocID="{B70B6CDC-6AE8-40DF-AFF1-D7DB3791B175}" presName="rootConnector" presStyleLbl="node2" presStyleIdx="0" presStyleCnt="3"/>
      <dgm:spPr/>
    </dgm:pt>
    <dgm:pt modelId="{D3791362-8222-4BC4-B723-2332BB014E71}" type="pres">
      <dgm:prSet presAssocID="{B70B6CDC-6AE8-40DF-AFF1-D7DB3791B175}" presName="hierChild4" presStyleCnt="0"/>
      <dgm:spPr/>
    </dgm:pt>
    <dgm:pt modelId="{83DCD772-215D-4CCE-8A0E-B8D19133E5CE}" type="pres">
      <dgm:prSet presAssocID="{B70B6CDC-6AE8-40DF-AFF1-D7DB3791B175}" presName="hierChild5" presStyleCnt="0"/>
      <dgm:spPr/>
    </dgm:pt>
    <dgm:pt modelId="{CD2AB4AE-ABF5-476B-96A9-2510AB42316D}" type="pres">
      <dgm:prSet presAssocID="{5D33FC57-3036-4662-912B-F4CFDA08B53D}" presName="Name37" presStyleLbl="parChTrans1D2" presStyleIdx="1" presStyleCnt="3"/>
      <dgm:spPr/>
    </dgm:pt>
    <dgm:pt modelId="{65C454DC-8E75-470B-8241-114D4C121DDF}" type="pres">
      <dgm:prSet presAssocID="{25B48F44-D2F6-4AE9-B3C1-D77AE86379D1}" presName="hierRoot2" presStyleCnt="0">
        <dgm:presLayoutVars>
          <dgm:hierBranch val="init"/>
        </dgm:presLayoutVars>
      </dgm:prSet>
      <dgm:spPr/>
    </dgm:pt>
    <dgm:pt modelId="{071C67E0-C783-4323-BD7D-1AE49EDD6C6A}" type="pres">
      <dgm:prSet presAssocID="{25B48F44-D2F6-4AE9-B3C1-D77AE86379D1}" presName="rootComposite" presStyleCnt="0"/>
      <dgm:spPr/>
    </dgm:pt>
    <dgm:pt modelId="{108200BC-D365-45DC-BE61-67562D4CB548}" type="pres">
      <dgm:prSet presAssocID="{25B48F44-D2F6-4AE9-B3C1-D77AE86379D1}" presName="rootText" presStyleLbl="node2" presStyleIdx="1" presStyleCnt="3">
        <dgm:presLayoutVars>
          <dgm:chPref val="3"/>
        </dgm:presLayoutVars>
      </dgm:prSet>
      <dgm:spPr/>
    </dgm:pt>
    <dgm:pt modelId="{720A847E-E042-42EB-8B27-AC5E2154199D}" type="pres">
      <dgm:prSet presAssocID="{25B48F44-D2F6-4AE9-B3C1-D77AE86379D1}" presName="rootConnector" presStyleLbl="node2" presStyleIdx="1" presStyleCnt="3"/>
      <dgm:spPr/>
    </dgm:pt>
    <dgm:pt modelId="{D33D1626-6D0B-4451-AC9F-F5A1C4A53B74}" type="pres">
      <dgm:prSet presAssocID="{25B48F44-D2F6-4AE9-B3C1-D77AE86379D1}" presName="hierChild4" presStyleCnt="0"/>
      <dgm:spPr/>
    </dgm:pt>
    <dgm:pt modelId="{A8DB544F-4F89-42C5-AC40-817BE59A830A}" type="pres">
      <dgm:prSet presAssocID="{25B48F44-D2F6-4AE9-B3C1-D77AE86379D1}" presName="hierChild5" presStyleCnt="0"/>
      <dgm:spPr/>
    </dgm:pt>
    <dgm:pt modelId="{3011EE0B-E1A7-4037-ACD9-9F9D2CC98217}" type="pres">
      <dgm:prSet presAssocID="{487EA362-E4E1-4824-B4D7-D6E74FAA74AE}" presName="Name37" presStyleLbl="parChTrans1D2" presStyleIdx="2" presStyleCnt="3"/>
      <dgm:spPr/>
    </dgm:pt>
    <dgm:pt modelId="{F3B35A89-DA11-4674-BD1C-89EE6BB841C9}" type="pres">
      <dgm:prSet presAssocID="{AEA19951-6F60-422A-BFA0-0E1EAF5A9A7E}" presName="hierRoot2" presStyleCnt="0">
        <dgm:presLayoutVars>
          <dgm:hierBranch val="init"/>
        </dgm:presLayoutVars>
      </dgm:prSet>
      <dgm:spPr/>
    </dgm:pt>
    <dgm:pt modelId="{80BA8F44-874E-4A61-A7AF-5B610384E836}" type="pres">
      <dgm:prSet presAssocID="{AEA19951-6F60-422A-BFA0-0E1EAF5A9A7E}" presName="rootComposite" presStyleCnt="0"/>
      <dgm:spPr/>
    </dgm:pt>
    <dgm:pt modelId="{40FBAEC8-227E-4795-A18A-E7C844868729}" type="pres">
      <dgm:prSet presAssocID="{AEA19951-6F60-422A-BFA0-0E1EAF5A9A7E}" presName="rootText" presStyleLbl="node2" presStyleIdx="2" presStyleCnt="3">
        <dgm:presLayoutVars>
          <dgm:chPref val="3"/>
        </dgm:presLayoutVars>
      </dgm:prSet>
      <dgm:spPr/>
    </dgm:pt>
    <dgm:pt modelId="{6693CF8C-002E-4993-8171-65FACFBF10FD}" type="pres">
      <dgm:prSet presAssocID="{AEA19951-6F60-422A-BFA0-0E1EAF5A9A7E}" presName="rootConnector" presStyleLbl="node2" presStyleIdx="2" presStyleCnt="3"/>
      <dgm:spPr/>
    </dgm:pt>
    <dgm:pt modelId="{B24AD5A5-B903-4C6F-9031-24EDC9A15AD1}" type="pres">
      <dgm:prSet presAssocID="{AEA19951-6F60-422A-BFA0-0E1EAF5A9A7E}" presName="hierChild4" presStyleCnt="0"/>
      <dgm:spPr/>
    </dgm:pt>
    <dgm:pt modelId="{A78E947A-FED1-4189-A791-BDDF4D72C5E9}" type="pres">
      <dgm:prSet presAssocID="{AEA19951-6F60-422A-BFA0-0E1EAF5A9A7E}" presName="hierChild5" presStyleCnt="0"/>
      <dgm:spPr/>
    </dgm:pt>
    <dgm:pt modelId="{DB95AAB8-8D56-4FCC-97DB-8CF30A68130E}" type="pres">
      <dgm:prSet presAssocID="{BD181F7B-6319-479C-B83C-BCC871CBC92D}" presName="hierChild3" presStyleCnt="0"/>
      <dgm:spPr/>
    </dgm:pt>
  </dgm:ptLst>
  <dgm:cxnLst>
    <dgm:cxn modelId="{CAF03331-2858-40FC-A2FA-1306902A45D5}" srcId="{BD181F7B-6319-479C-B83C-BCC871CBC92D}" destId="{AEA19951-6F60-422A-BFA0-0E1EAF5A9A7E}" srcOrd="2" destOrd="0" parTransId="{487EA362-E4E1-4824-B4D7-D6E74FAA74AE}" sibTransId="{5F44D4DF-9A5D-4487-9CAF-213957B476DA}"/>
    <dgm:cxn modelId="{09EF7C41-E10D-4C91-9634-5CE50C153FA4}" type="presOf" srcId="{E0E7A5ED-2DAE-4BF1-A866-C30771ED84FC}" destId="{017C409F-04EC-4FD8-B348-A940A5E34D17}" srcOrd="0" destOrd="0" presId="urn:microsoft.com/office/officeart/2005/8/layout/orgChart1"/>
    <dgm:cxn modelId="{B349A248-4025-4277-B169-5ADB9D9EC163}" type="presOf" srcId="{BD181F7B-6319-479C-B83C-BCC871CBC92D}" destId="{BFB0875A-7F3C-4B2A-8DE5-F45C157A8385}" srcOrd="1" destOrd="0" presId="urn:microsoft.com/office/officeart/2005/8/layout/orgChart1"/>
    <dgm:cxn modelId="{03E81453-86E2-4FBA-A3FC-4C9D3569166A}" type="presOf" srcId="{B70B6CDC-6AE8-40DF-AFF1-D7DB3791B175}" destId="{9924F7F2-E29E-45CC-BBCC-34BBAA8B23A0}" srcOrd="1" destOrd="0" presId="urn:microsoft.com/office/officeart/2005/8/layout/orgChart1"/>
    <dgm:cxn modelId="{39382263-3007-47FA-98E7-F4E8734EBEFF}" srcId="{BD181F7B-6319-479C-B83C-BCC871CBC92D}" destId="{B70B6CDC-6AE8-40DF-AFF1-D7DB3791B175}" srcOrd="0" destOrd="0" parTransId="{E6B8CF01-EB56-49FA-B6C6-664D221D8910}" sibTransId="{75DED46D-1B61-483C-8C56-9FD3C5F95E25}"/>
    <dgm:cxn modelId="{C7CF8F6E-72B5-43AE-86AC-BE915B412DFE}" srcId="{BD181F7B-6319-479C-B83C-BCC871CBC92D}" destId="{25B48F44-D2F6-4AE9-B3C1-D77AE86379D1}" srcOrd="1" destOrd="0" parTransId="{5D33FC57-3036-4662-912B-F4CFDA08B53D}" sibTransId="{52EB1353-CB8E-4C33-8CD7-8D5E7C527F4F}"/>
    <dgm:cxn modelId="{DDB52A91-F4CA-412C-9D47-EC8904964ED6}" type="presOf" srcId="{BD181F7B-6319-479C-B83C-BCC871CBC92D}" destId="{F710DD35-DDD0-43A7-8A80-C3AF719BB385}" srcOrd="0" destOrd="0" presId="urn:microsoft.com/office/officeart/2005/8/layout/orgChart1"/>
    <dgm:cxn modelId="{B21AA59C-8303-45E1-AE4D-0D171783B849}" type="presOf" srcId="{AEA19951-6F60-422A-BFA0-0E1EAF5A9A7E}" destId="{6693CF8C-002E-4993-8171-65FACFBF10FD}" srcOrd="1" destOrd="0" presId="urn:microsoft.com/office/officeart/2005/8/layout/orgChart1"/>
    <dgm:cxn modelId="{3E91F9B7-607E-4AA2-ACB6-F62B9AEAB5F8}" srcId="{E0E7A5ED-2DAE-4BF1-A866-C30771ED84FC}" destId="{BD181F7B-6319-479C-B83C-BCC871CBC92D}" srcOrd="0" destOrd="0" parTransId="{C41568F3-716E-447C-8349-4691ED025A5C}" sibTransId="{F4FF5E06-4C83-4625-A822-2CECE544EA2C}"/>
    <dgm:cxn modelId="{9078F7BC-31E8-4127-9F46-B44953F55B79}" type="presOf" srcId="{E6B8CF01-EB56-49FA-B6C6-664D221D8910}" destId="{D64EA253-E8FB-4BCC-8852-FAB23905E6C4}" srcOrd="0" destOrd="0" presId="urn:microsoft.com/office/officeart/2005/8/layout/orgChart1"/>
    <dgm:cxn modelId="{AF69D7D3-DBA5-4E6C-8D95-91C3CD7F3ED1}" type="presOf" srcId="{5D33FC57-3036-4662-912B-F4CFDA08B53D}" destId="{CD2AB4AE-ABF5-476B-96A9-2510AB42316D}" srcOrd="0" destOrd="0" presId="urn:microsoft.com/office/officeart/2005/8/layout/orgChart1"/>
    <dgm:cxn modelId="{D3FAD7E0-D908-4DC7-BEF4-DA9D3E175402}" type="presOf" srcId="{25B48F44-D2F6-4AE9-B3C1-D77AE86379D1}" destId="{108200BC-D365-45DC-BE61-67562D4CB548}" srcOrd="0" destOrd="0" presId="urn:microsoft.com/office/officeart/2005/8/layout/orgChart1"/>
    <dgm:cxn modelId="{39F3FBEB-2746-420D-8D2D-741686A8FC51}" type="presOf" srcId="{25B48F44-D2F6-4AE9-B3C1-D77AE86379D1}" destId="{720A847E-E042-42EB-8B27-AC5E2154199D}" srcOrd="1" destOrd="0" presId="urn:microsoft.com/office/officeart/2005/8/layout/orgChart1"/>
    <dgm:cxn modelId="{B12870ED-C0D8-4AEC-9AB1-DF08F7AFBCE7}" type="presOf" srcId="{B70B6CDC-6AE8-40DF-AFF1-D7DB3791B175}" destId="{93C6FF92-126E-4FBB-8C0E-D241E2AFE62A}" srcOrd="0" destOrd="0" presId="urn:microsoft.com/office/officeart/2005/8/layout/orgChart1"/>
    <dgm:cxn modelId="{6A6238FB-03E0-4A75-ABB1-AE2AD5955126}" type="presOf" srcId="{AEA19951-6F60-422A-BFA0-0E1EAF5A9A7E}" destId="{40FBAEC8-227E-4795-A18A-E7C844868729}" srcOrd="0" destOrd="0" presId="urn:microsoft.com/office/officeart/2005/8/layout/orgChart1"/>
    <dgm:cxn modelId="{3EBC7BFB-03B0-41EC-BE01-6E68DE4040C8}" type="presOf" srcId="{487EA362-E4E1-4824-B4D7-D6E74FAA74AE}" destId="{3011EE0B-E1A7-4037-ACD9-9F9D2CC98217}" srcOrd="0" destOrd="0" presId="urn:microsoft.com/office/officeart/2005/8/layout/orgChart1"/>
    <dgm:cxn modelId="{26AE78B4-80CD-4521-B699-CB2C176845C1}" type="presParOf" srcId="{017C409F-04EC-4FD8-B348-A940A5E34D17}" destId="{A674E7EC-7CEB-44CE-8FB5-92E7F86337F5}" srcOrd="0" destOrd="0" presId="urn:microsoft.com/office/officeart/2005/8/layout/orgChart1"/>
    <dgm:cxn modelId="{033C1B66-50D4-46FA-B002-E9F744F6F779}" type="presParOf" srcId="{A674E7EC-7CEB-44CE-8FB5-92E7F86337F5}" destId="{95872C4A-40D3-4468-8111-17BEEFF63A79}" srcOrd="0" destOrd="0" presId="urn:microsoft.com/office/officeart/2005/8/layout/orgChart1"/>
    <dgm:cxn modelId="{88135FAA-6F31-4B55-8BEE-26BCC60FA8F4}" type="presParOf" srcId="{95872C4A-40D3-4468-8111-17BEEFF63A79}" destId="{F710DD35-DDD0-43A7-8A80-C3AF719BB385}" srcOrd="0" destOrd="0" presId="urn:microsoft.com/office/officeart/2005/8/layout/orgChart1"/>
    <dgm:cxn modelId="{2BE83195-47A3-4477-AA1D-F40A83037E4D}" type="presParOf" srcId="{95872C4A-40D3-4468-8111-17BEEFF63A79}" destId="{BFB0875A-7F3C-4B2A-8DE5-F45C157A8385}" srcOrd="1" destOrd="0" presId="urn:microsoft.com/office/officeart/2005/8/layout/orgChart1"/>
    <dgm:cxn modelId="{FB9A30A5-A083-49FF-9054-284B4C3F1D87}" type="presParOf" srcId="{A674E7EC-7CEB-44CE-8FB5-92E7F86337F5}" destId="{221E99AA-FE70-4F1D-9A64-FDAE2DEC82EE}" srcOrd="1" destOrd="0" presId="urn:microsoft.com/office/officeart/2005/8/layout/orgChart1"/>
    <dgm:cxn modelId="{DB642EF7-9536-4D35-BAC7-3736E6C0F59E}" type="presParOf" srcId="{221E99AA-FE70-4F1D-9A64-FDAE2DEC82EE}" destId="{D64EA253-E8FB-4BCC-8852-FAB23905E6C4}" srcOrd="0" destOrd="0" presId="urn:microsoft.com/office/officeart/2005/8/layout/orgChart1"/>
    <dgm:cxn modelId="{7092FB85-CF1B-474B-BC5F-8E7DACB3A6AF}" type="presParOf" srcId="{221E99AA-FE70-4F1D-9A64-FDAE2DEC82EE}" destId="{181A93EF-CB4F-468C-8264-9357570FD5FA}" srcOrd="1" destOrd="0" presId="urn:microsoft.com/office/officeart/2005/8/layout/orgChart1"/>
    <dgm:cxn modelId="{5B55E035-ECA7-4AA9-83AC-12243CEC30DC}" type="presParOf" srcId="{181A93EF-CB4F-468C-8264-9357570FD5FA}" destId="{82708007-8FBB-41B9-B605-E1A569F03C3C}" srcOrd="0" destOrd="0" presId="urn:microsoft.com/office/officeart/2005/8/layout/orgChart1"/>
    <dgm:cxn modelId="{463080B7-92CC-461D-9A61-E9AF483F25D7}" type="presParOf" srcId="{82708007-8FBB-41B9-B605-E1A569F03C3C}" destId="{93C6FF92-126E-4FBB-8C0E-D241E2AFE62A}" srcOrd="0" destOrd="0" presId="urn:microsoft.com/office/officeart/2005/8/layout/orgChart1"/>
    <dgm:cxn modelId="{CC4D9D91-CDA9-41FC-A8DC-8A20B9DCA512}" type="presParOf" srcId="{82708007-8FBB-41B9-B605-E1A569F03C3C}" destId="{9924F7F2-E29E-45CC-BBCC-34BBAA8B23A0}" srcOrd="1" destOrd="0" presId="urn:microsoft.com/office/officeart/2005/8/layout/orgChart1"/>
    <dgm:cxn modelId="{7068958C-3F73-485B-A3BD-CF3B8B5DBC2C}" type="presParOf" srcId="{181A93EF-CB4F-468C-8264-9357570FD5FA}" destId="{D3791362-8222-4BC4-B723-2332BB014E71}" srcOrd="1" destOrd="0" presId="urn:microsoft.com/office/officeart/2005/8/layout/orgChart1"/>
    <dgm:cxn modelId="{96A4D945-478E-4184-B8B6-ED1CE7D46279}" type="presParOf" srcId="{181A93EF-CB4F-468C-8264-9357570FD5FA}" destId="{83DCD772-215D-4CCE-8A0E-B8D19133E5CE}" srcOrd="2" destOrd="0" presId="urn:microsoft.com/office/officeart/2005/8/layout/orgChart1"/>
    <dgm:cxn modelId="{C6215602-EECE-40C7-A10B-A8B54D766173}" type="presParOf" srcId="{221E99AA-FE70-4F1D-9A64-FDAE2DEC82EE}" destId="{CD2AB4AE-ABF5-476B-96A9-2510AB42316D}" srcOrd="2" destOrd="0" presId="urn:microsoft.com/office/officeart/2005/8/layout/orgChart1"/>
    <dgm:cxn modelId="{1D155F87-1FBA-4860-AD81-AFA63BF0C21B}" type="presParOf" srcId="{221E99AA-FE70-4F1D-9A64-FDAE2DEC82EE}" destId="{65C454DC-8E75-470B-8241-114D4C121DDF}" srcOrd="3" destOrd="0" presId="urn:microsoft.com/office/officeart/2005/8/layout/orgChart1"/>
    <dgm:cxn modelId="{6127E453-C307-495D-A038-4F858E670CA6}" type="presParOf" srcId="{65C454DC-8E75-470B-8241-114D4C121DDF}" destId="{071C67E0-C783-4323-BD7D-1AE49EDD6C6A}" srcOrd="0" destOrd="0" presId="urn:microsoft.com/office/officeart/2005/8/layout/orgChart1"/>
    <dgm:cxn modelId="{420A15B3-AD5F-4194-B392-02C4ACE44E8B}" type="presParOf" srcId="{071C67E0-C783-4323-BD7D-1AE49EDD6C6A}" destId="{108200BC-D365-45DC-BE61-67562D4CB548}" srcOrd="0" destOrd="0" presId="urn:microsoft.com/office/officeart/2005/8/layout/orgChart1"/>
    <dgm:cxn modelId="{D5A7A8F3-CC03-4E9E-8513-84C98214CC54}" type="presParOf" srcId="{071C67E0-C783-4323-BD7D-1AE49EDD6C6A}" destId="{720A847E-E042-42EB-8B27-AC5E2154199D}" srcOrd="1" destOrd="0" presId="urn:microsoft.com/office/officeart/2005/8/layout/orgChart1"/>
    <dgm:cxn modelId="{9C51BA51-29FE-4B7D-8776-0708FAFFE0AF}" type="presParOf" srcId="{65C454DC-8E75-470B-8241-114D4C121DDF}" destId="{D33D1626-6D0B-4451-AC9F-F5A1C4A53B74}" srcOrd="1" destOrd="0" presId="urn:microsoft.com/office/officeart/2005/8/layout/orgChart1"/>
    <dgm:cxn modelId="{3AE11A97-8173-4263-B32C-FB3D0E12DB71}" type="presParOf" srcId="{65C454DC-8E75-470B-8241-114D4C121DDF}" destId="{A8DB544F-4F89-42C5-AC40-817BE59A830A}" srcOrd="2" destOrd="0" presId="urn:microsoft.com/office/officeart/2005/8/layout/orgChart1"/>
    <dgm:cxn modelId="{D73E99A1-E69D-488F-ABDB-E3DAD8DE6639}" type="presParOf" srcId="{221E99AA-FE70-4F1D-9A64-FDAE2DEC82EE}" destId="{3011EE0B-E1A7-4037-ACD9-9F9D2CC98217}" srcOrd="4" destOrd="0" presId="urn:microsoft.com/office/officeart/2005/8/layout/orgChart1"/>
    <dgm:cxn modelId="{6706B9C5-6D94-41A8-B8FA-7FBCCD233442}" type="presParOf" srcId="{221E99AA-FE70-4F1D-9A64-FDAE2DEC82EE}" destId="{F3B35A89-DA11-4674-BD1C-89EE6BB841C9}" srcOrd="5" destOrd="0" presId="urn:microsoft.com/office/officeart/2005/8/layout/orgChart1"/>
    <dgm:cxn modelId="{F7421B42-E8D9-46CD-A93F-AFE07E69D1F1}" type="presParOf" srcId="{F3B35A89-DA11-4674-BD1C-89EE6BB841C9}" destId="{80BA8F44-874E-4A61-A7AF-5B610384E836}" srcOrd="0" destOrd="0" presId="urn:microsoft.com/office/officeart/2005/8/layout/orgChart1"/>
    <dgm:cxn modelId="{A4934AE9-87F8-4F17-9BC6-EC63CA23EED5}" type="presParOf" srcId="{80BA8F44-874E-4A61-A7AF-5B610384E836}" destId="{40FBAEC8-227E-4795-A18A-E7C844868729}" srcOrd="0" destOrd="0" presId="urn:microsoft.com/office/officeart/2005/8/layout/orgChart1"/>
    <dgm:cxn modelId="{2FADA109-0F3E-4FD9-92A1-8FA0CA9948C7}" type="presParOf" srcId="{80BA8F44-874E-4A61-A7AF-5B610384E836}" destId="{6693CF8C-002E-4993-8171-65FACFBF10FD}" srcOrd="1" destOrd="0" presId="urn:microsoft.com/office/officeart/2005/8/layout/orgChart1"/>
    <dgm:cxn modelId="{943183B5-8F09-44AB-9EAC-163413927818}" type="presParOf" srcId="{F3B35A89-DA11-4674-BD1C-89EE6BB841C9}" destId="{B24AD5A5-B903-4C6F-9031-24EDC9A15AD1}" srcOrd="1" destOrd="0" presId="urn:microsoft.com/office/officeart/2005/8/layout/orgChart1"/>
    <dgm:cxn modelId="{944693CA-CFF0-462D-A072-188CBF544F0F}" type="presParOf" srcId="{F3B35A89-DA11-4674-BD1C-89EE6BB841C9}" destId="{A78E947A-FED1-4189-A791-BDDF4D72C5E9}" srcOrd="2" destOrd="0" presId="urn:microsoft.com/office/officeart/2005/8/layout/orgChart1"/>
    <dgm:cxn modelId="{1B36A417-6605-435E-B2FE-26886AB5DF87}" type="presParOf" srcId="{A674E7EC-7CEB-44CE-8FB5-92E7F86337F5}" destId="{DB95AAB8-8D56-4FCC-97DB-8CF30A68130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63C6A-E151-42DA-9E50-A827B795A2DA}">
      <dsp:nvSpPr>
        <dsp:cNvPr id="0" name=""/>
        <dsp:cNvSpPr/>
      </dsp:nvSpPr>
      <dsp:spPr>
        <a:xfrm>
          <a:off x="492542" y="324465"/>
          <a:ext cx="802880" cy="8028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3040FF-4BE1-48F5-B762-4672EC3AB693}">
      <dsp:nvSpPr>
        <dsp:cNvPr id="0" name=""/>
        <dsp:cNvSpPr/>
      </dsp:nvSpPr>
      <dsp:spPr>
        <a:xfrm>
          <a:off x="1893" y="1709996"/>
          <a:ext cx="1784179" cy="2497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CO" sz="1800" kern="1200" dirty="0">
              <a:solidFill>
                <a:schemeClr val="bg1"/>
              </a:solidFill>
              <a:latin typeface="Montserrat" panose="00000500000000000000" pitchFamily="2" charset="0"/>
            </a:rPr>
            <a:t>Una gráfica de </a:t>
          </a:r>
          <a:r>
            <a:rPr lang="es-CO" sz="1800" b="1" kern="1200" dirty="0">
              <a:solidFill>
                <a:schemeClr val="bg1"/>
              </a:solidFill>
              <a:latin typeface="Montserrat" panose="00000500000000000000" pitchFamily="2" charset="0"/>
            </a:rPr>
            <a:t>barras verticales</a:t>
          </a:r>
          <a:r>
            <a:rPr lang="es-CO" sz="1800" kern="1200" dirty="0">
              <a:solidFill>
                <a:schemeClr val="bg1"/>
              </a:solidFill>
              <a:latin typeface="Montserrat" panose="00000500000000000000" pitchFamily="2" charset="0"/>
            </a:rPr>
            <a:t>, donde las </a:t>
          </a:r>
          <a:r>
            <a:rPr lang="es-CO" sz="1800" b="1" kern="1200" dirty="0">
              <a:solidFill>
                <a:schemeClr val="bg1"/>
              </a:solidFill>
              <a:latin typeface="Montserrat" panose="00000500000000000000" pitchFamily="2" charset="0"/>
            </a:rPr>
            <a:t>categorías </a:t>
          </a:r>
          <a:r>
            <a:rPr lang="es-CO" sz="1800" kern="1200" dirty="0">
              <a:solidFill>
                <a:schemeClr val="bg1"/>
              </a:solidFill>
              <a:latin typeface="Montserrat" panose="00000500000000000000" pitchFamily="2" charset="0"/>
            </a:rPr>
            <a:t>se muestran </a:t>
          </a:r>
          <a:r>
            <a:rPr lang="es-CO" sz="1800" b="1" kern="1200" dirty="0">
              <a:solidFill>
                <a:schemeClr val="bg1"/>
              </a:solidFill>
              <a:latin typeface="Montserrat" panose="00000500000000000000" pitchFamily="2" charset="0"/>
            </a:rPr>
            <a:t>en orden de frecuencia descendente.  </a:t>
          </a:r>
          <a:endParaRPr lang="en-US" sz="1800" kern="1200" dirty="0">
            <a:solidFill>
              <a:schemeClr val="bg1"/>
            </a:solidFill>
            <a:latin typeface="Montserrat" panose="00000500000000000000" pitchFamily="2" charset="0"/>
          </a:endParaRPr>
        </a:p>
      </dsp:txBody>
      <dsp:txXfrm>
        <a:off x="1893" y="1709996"/>
        <a:ext cx="1784179" cy="2497851"/>
      </dsp:txXfrm>
    </dsp:sp>
    <dsp:sp modelId="{D84DA210-DFF7-446A-A500-D7F178E48D6E}">
      <dsp:nvSpPr>
        <dsp:cNvPr id="0" name=""/>
        <dsp:cNvSpPr/>
      </dsp:nvSpPr>
      <dsp:spPr>
        <a:xfrm>
          <a:off x="2588954" y="324465"/>
          <a:ext cx="802880" cy="8028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C5A85F-2039-4929-9195-42C36F3144ED}">
      <dsp:nvSpPr>
        <dsp:cNvPr id="0" name=""/>
        <dsp:cNvSpPr/>
      </dsp:nvSpPr>
      <dsp:spPr>
        <a:xfrm>
          <a:off x="2098304" y="1709996"/>
          <a:ext cx="1784179" cy="2497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CO" sz="1800" kern="1200">
              <a:solidFill>
                <a:schemeClr val="bg1"/>
              </a:solidFill>
              <a:latin typeface="Montserrat" panose="00000500000000000000" pitchFamily="2" charset="0"/>
            </a:rPr>
            <a:t>También se muestra un </a:t>
          </a:r>
          <a:r>
            <a:rPr lang="es-CO" sz="1800" b="1" kern="1200">
              <a:solidFill>
                <a:schemeClr val="bg1"/>
              </a:solidFill>
              <a:latin typeface="Montserrat" panose="00000500000000000000" pitchFamily="2" charset="0"/>
            </a:rPr>
            <a:t>polígono de acumulación</a:t>
          </a:r>
          <a:r>
            <a:rPr lang="es-CO" sz="1800" kern="1200">
              <a:solidFill>
                <a:schemeClr val="bg1"/>
              </a:solidFill>
              <a:latin typeface="Montserrat" panose="00000500000000000000" pitchFamily="2" charset="0"/>
            </a:rPr>
            <a:t>.</a:t>
          </a:r>
          <a:endParaRPr lang="en-US" sz="1800" kern="1200">
            <a:solidFill>
              <a:schemeClr val="bg1"/>
            </a:solidFill>
            <a:latin typeface="Montserrat" panose="00000500000000000000" pitchFamily="2" charset="0"/>
          </a:endParaRPr>
        </a:p>
      </dsp:txBody>
      <dsp:txXfrm>
        <a:off x="2098304" y="1709996"/>
        <a:ext cx="1784179" cy="2497851"/>
      </dsp:txXfrm>
    </dsp:sp>
    <dsp:sp modelId="{2C1A2CF7-E826-4B92-9FE9-D3DB023C03EB}">
      <dsp:nvSpPr>
        <dsp:cNvPr id="0" name=""/>
        <dsp:cNvSpPr/>
      </dsp:nvSpPr>
      <dsp:spPr>
        <a:xfrm>
          <a:off x="4685365" y="324465"/>
          <a:ext cx="802880" cy="8028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0E0CCD-4F49-4C58-8CD2-0C1A03C0046A}">
      <dsp:nvSpPr>
        <dsp:cNvPr id="0" name=""/>
        <dsp:cNvSpPr/>
      </dsp:nvSpPr>
      <dsp:spPr>
        <a:xfrm>
          <a:off x="4194715" y="1709996"/>
          <a:ext cx="1784179" cy="2497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CO" sz="1800" kern="1200">
              <a:solidFill>
                <a:schemeClr val="bg1"/>
              </a:solidFill>
              <a:latin typeface="Montserrat" panose="00000500000000000000" pitchFamily="2" charset="0"/>
            </a:rPr>
            <a:t>Utilizado para separar los “pocos importantes” de los “muchos triviales”. </a:t>
          </a:r>
          <a:endParaRPr lang="en-US" sz="1800" kern="1200">
            <a:solidFill>
              <a:schemeClr val="bg1"/>
            </a:solidFill>
            <a:latin typeface="Montserrat" panose="00000500000000000000" pitchFamily="2" charset="0"/>
          </a:endParaRPr>
        </a:p>
      </dsp:txBody>
      <dsp:txXfrm>
        <a:off x="4194715" y="1709996"/>
        <a:ext cx="1784179" cy="2497851"/>
      </dsp:txXfrm>
    </dsp:sp>
    <dsp:sp modelId="{8415A9B8-2F6F-4EDB-AB77-8DBD2CF4CFB5}">
      <dsp:nvSpPr>
        <dsp:cNvPr id="0" name=""/>
        <dsp:cNvSpPr/>
      </dsp:nvSpPr>
      <dsp:spPr>
        <a:xfrm>
          <a:off x="6781776" y="324465"/>
          <a:ext cx="802880" cy="8028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808E2F-F5EC-4485-BB32-9C43398D1A38}">
      <dsp:nvSpPr>
        <dsp:cNvPr id="0" name=""/>
        <dsp:cNvSpPr/>
      </dsp:nvSpPr>
      <dsp:spPr>
        <a:xfrm>
          <a:off x="6291126" y="1709996"/>
          <a:ext cx="1784179" cy="2497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CO" sz="1800" kern="1200">
              <a:solidFill>
                <a:schemeClr val="bg1"/>
              </a:solidFill>
              <a:latin typeface="Montserrat" panose="00000500000000000000" pitchFamily="2" charset="0"/>
            </a:rPr>
            <a:t>Permite fácilmente leer porcentaje acumulado hasta cierta categoría.</a:t>
          </a:r>
          <a:endParaRPr lang="en-US" sz="1800" kern="1200">
            <a:solidFill>
              <a:schemeClr val="bg1"/>
            </a:solidFill>
            <a:latin typeface="Montserrat" panose="00000500000000000000" pitchFamily="2" charset="0"/>
          </a:endParaRPr>
        </a:p>
      </dsp:txBody>
      <dsp:txXfrm>
        <a:off x="6291126" y="1709996"/>
        <a:ext cx="1784179" cy="24978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1EE0B-E1A7-4037-ACD9-9F9D2CC98217}">
      <dsp:nvSpPr>
        <dsp:cNvPr id="0" name=""/>
        <dsp:cNvSpPr/>
      </dsp:nvSpPr>
      <dsp:spPr>
        <a:xfrm>
          <a:off x="3943350" y="2012146"/>
          <a:ext cx="2789949" cy="484206"/>
        </a:xfrm>
        <a:custGeom>
          <a:avLst/>
          <a:gdLst/>
          <a:ahLst/>
          <a:cxnLst/>
          <a:rect l="0" t="0" r="0" b="0"/>
          <a:pathLst>
            <a:path>
              <a:moveTo>
                <a:pt x="0" y="0"/>
              </a:moveTo>
              <a:lnTo>
                <a:pt x="0" y="242103"/>
              </a:lnTo>
              <a:lnTo>
                <a:pt x="2789949" y="242103"/>
              </a:lnTo>
              <a:lnTo>
                <a:pt x="2789949" y="484206"/>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CD2AB4AE-ABF5-476B-96A9-2510AB42316D}">
      <dsp:nvSpPr>
        <dsp:cNvPr id="0" name=""/>
        <dsp:cNvSpPr/>
      </dsp:nvSpPr>
      <dsp:spPr>
        <a:xfrm>
          <a:off x="3897630" y="2012146"/>
          <a:ext cx="91440" cy="484206"/>
        </a:xfrm>
        <a:custGeom>
          <a:avLst/>
          <a:gdLst/>
          <a:ahLst/>
          <a:cxnLst/>
          <a:rect l="0" t="0" r="0" b="0"/>
          <a:pathLst>
            <a:path>
              <a:moveTo>
                <a:pt x="45720" y="0"/>
              </a:moveTo>
              <a:lnTo>
                <a:pt x="45720" y="484206"/>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D64EA253-E8FB-4BCC-8852-FAB23905E6C4}">
      <dsp:nvSpPr>
        <dsp:cNvPr id="0" name=""/>
        <dsp:cNvSpPr/>
      </dsp:nvSpPr>
      <dsp:spPr>
        <a:xfrm>
          <a:off x="1153400" y="2012146"/>
          <a:ext cx="2789949" cy="484206"/>
        </a:xfrm>
        <a:custGeom>
          <a:avLst/>
          <a:gdLst/>
          <a:ahLst/>
          <a:cxnLst/>
          <a:rect l="0" t="0" r="0" b="0"/>
          <a:pathLst>
            <a:path>
              <a:moveTo>
                <a:pt x="2789949" y="0"/>
              </a:moveTo>
              <a:lnTo>
                <a:pt x="2789949" y="242103"/>
              </a:lnTo>
              <a:lnTo>
                <a:pt x="0" y="242103"/>
              </a:lnTo>
              <a:lnTo>
                <a:pt x="0" y="484206"/>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F710DD35-DDD0-43A7-8A80-C3AF719BB385}">
      <dsp:nvSpPr>
        <dsp:cNvPr id="0" name=""/>
        <dsp:cNvSpPr/>
      </dsp:nvSpPr>
      <dsp:spPr>
        <a:xfrm>
          <a:off x="2790478" y="859275"/>
          <a:ext cx="2305742" cy="1152871"/>
        </a:xfrm>
        <a:prstGeom prst="rect">
          <a:avLst/>
        </a:prstGeom>
        <a:no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s-CO" sz="2600" kern="1200" dirty="0">
              <a:latin typeface="Montserrat" panose="00000500000000000000" pitchFamily="2" charset="0"/>
            </a:rPr>
            <a:t>Datos Numéricos</a:t>
          </a:r>
        </a:p>
      </dsp:txBody>
      <dsp:txXfrm>
        <a:off x="2790478" y="859275"/>
        <a:ext cx="2305742" cy="1152871"/>
      </dsp:txXfrm>
    </dsp:sp>
    <dsp:sp modelId="{93C6FF92-126E-4FBB-8C0E-D241E2AFE62A}">
      <dsp:nvSpPr>
        <dsp:cNvPr id="0" name=""/>
        <dsp:cNvSpPr/>
      </dsp:nvSpPr>
      <dsp:spPr>
        <a:xfrm>
          <a:off x="529" y="2496353"/>
          <a:ext cx="2305742" cy="1152871"/>
        </a:xfrm>
        <a:prstGeom prst="rect">
          <a:avLst/>
        </a:prstGeom>
        <a:no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s-CO" sz="2600" kern="1200" dirty="0">
              <a:latin typeface="Montserrat" panose="00000500000000000000" pitchFamily="2" charset="0"/>
            </a:rPr>
            <a:t>Listado Ordenado</a:t>
          </a:r>
        </a:p>
      </dsp:txBody>
      <dsp:txXfrm>
        <a:off x="529" y="2496353"/>
        <a:ext cx="2305742" cy="1152871"/>
      </dsp:txXfrm>
    </dsp:sp>
    <dsp:sp modelId="{108200BC-D365-45DC-BE61-67562D4CB548}">
      <dsp:nvSpPr>
        <dsp:cNvPr id="0" name=""/>
        <dsp:cNvSpPr/>
      </dsp:nvSpPr>
      <dsp:spPr>
        <a:xfrm>
          <a:off x="2790478" y="2496353"/>
          <a:ext cx="2305742" cy="1152871"/>
        </a:xfrm>
        <a:prstGeom prst="rect">
          <a:avLst/>
        </a:prstGeom>
        <a:no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s-CO" sz="2600" kern="1200" dirty="0">
              <a:latin typeface="Montserrat" panose="00000500000000000000" pitchFamily="2" charset="0"/>
            </a:rPr>
            <a:t>Distribución de Frecuencias</a:t>
          </a:r>
        </a:p>
      </dsp:txBody>
      <dsp:txXfrm>
        <a:off x="2790478" y="2496353"/>
        <a:ext cx="2305742" cy="1152871"/>
      </dsp:txXfrm>
    </dsp:sp>
    <dsp:sp modelId="{40FBAEC8-227E-4795-A18A-E7C844868729}">
      <dsp:nvSpPr>
        <dsp:cNvPr id="0" name=""/>
        <dsp:cNvSpPr/>
      </dsp:nvSpPr>
      <dsp:spPr>
        <a:xfrm>
          <a:off x="5580427" y="2496353"/>
          <a:ext cx="2305742" cy="1152871"/>
        </a:xfrm>
        <a:prstGeom prst="rect">
          <a:avLst/>
        </a:prstGeom>
        <a:no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s-CO" sz="2600" kern="1200" dirty="0">
              <a:latin typeface="Montserrat" panose="00000500000000000000" pitchFamily="2" charset="0"/>
            </a:rPr>
            <a:t>Distribución Acumulativa</a:t>
          </a:r>
        </a:p>
      </dsp:txBody>
      <dsp:txXfrm>
        <a:off x="5580427" y="2496353"/>
        <a:ext cx="2305742" cy="115287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266B3-FAD6-4F5C-A06E-0891331428C7}" type="datetimeFigureOut">
              <a:rPr lang="en-DE" smtClean="0"/>
              <a:t>2/1/25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1FDAED-067A-4842-A47A-5077A97458A6}" type="slidenum">
              <a:rPr lang="en-DE" smtClean="0"/>
              <a:t>‹#›</a:t>
            </a:fld>
            <a:endParaRPr lang="en-DE"/>
          </a:p>
        </p:txBody>
      </p:sp>
    </p:spTree>
    <p:extLst>
      <p:ext uri="{BB962C8B-B14F-4D97-AF65-F5344CB8AC3E}">
        <p14:creationId xmlns:p14="http://schemas.microsoft.com/office/powerpoint/2010/main" val="3369862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9EFD6D-82B3-412E-B1B1-3753A8F60E2D}"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4012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65</a:t>
            </a:fld>
            <a:endParaRPr lang="en-DE"/>
          </a:p>
        </p:txBody>
      </p:sp>
    </p:spTree>
    <p:extLst>
      <p:ext uri="{BB962C8B-B14F-4D97-AF65-F5344CB8AC3E}">
        <p14:creationId xmlns:p14="http://schemas.microsoft.com/office/powerpoint/2010/main" val="215861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66</a:t>
            </a:fld>
            <a:endParaRPr lang="en-DE"/>
          </a:p>
        </p:txBody>
      </p:sp>
    </p:spTree>
    <p:extLst>
      <p:ext uri="{BB962C8B-B14F-4D97-AF65-F5344CB8AC3E}">
        <p14:creationId xmlns:p14="http://schemas.microsoft.com/office/powerpoint/2010/main" val="2227003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67</a:t>
            </a:fld>
            <a:endParaRPr lang="en-DE"/>
          </a:p>
        </p:txBody>
      </p:sp>
    </p:spTree>
    <p:extLst>
      <p:ext uri="{BB962C8B-B14F-4D97-AF65-F5344CB8AC3E}">
        <p14:creationId xmlns:p14="http://schemas.microsoft.com/office/powerpoint/2010/main" val="985890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68</a:t>
            </a:fld>
            <a:endParaRPr lang="en-DE"/>
          </a:p>
        </p:txBody>
      </p:sp>
    </p:spTree>
    <p:extLst>
      <p:ext uri="{BB962C8B-B14F-4D97-AF65-F5344CB8AC3E}">
        <p14:creationId xmlns:p14="http://schemas.microsoft.com/office/powerpoint/2010/main" val="2909099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69</a:t>
            </a:fld>
            <a:endParaRPr lang="en-DE"/>
          </a:p>
        </p:txBody>
      </p:sp>
    </p:spTree>
    <p:extLst>
      <p:ext uri="{BB962C8B-B14F-4D97-AF65-F5344CB8AC3E}">
        <p14:creationId xmlns:p14="http://schemas.microsoft.com/office/powerpoint/2010/main" val="4073347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70</a:t>
            </a:fld>
            <a:endParaRPr lang="en-DE"/>
          </a:p>
        </p:txBody>
      </p:sp>
    </p:spTree>
    <p:extLst>
      <p:ext uri="{BB962C8B-B14F-4D97-AF65-F5344CB8AC3E}">
        <p14:creationId xmlns:p14="http://schemas.microsoft.com/office/powerpoint/2010/main" val="2526930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71</a:t>
            </a:fld>
            <a:endParaRPr lang="en-DE"/>
          </a:p>
        </p:txBody>
      </p:sp>
    </p:spTree>
    <p:extLst>
      <p:ext uri="{BB962C8B-B14F-4D97-AF65-F5344CB8AC3E}">
        <p14:creationId xmlns:p14="http://schemas.microsoft.com/office/powerpoint/2010/main" val="757526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72</a:t>
            </a:fld>
            <a:endParaRPr lang="en-DE"/>
          </a:p>
        </p:txBody>
      </p:sp>
    </p:spTree>
    <p:extLst>
      <p:ext uri="{BB962C8B-B14F-4D97-AF65-F5344CB8AC3E}">
        <p14:creationId xmlns:p14="http://schemas.microsoft.com/office/powerpoint/2010/main" val="4212763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73</a:t>
            </a:fld>
            <a:endParaRPr lang="en-DE"/>
          </a:p>
        </p:txBody>
      </p:sp>
    </p:spTree>
    <p:extLst>
      <p:ext uri="{BB962C8B-B14F-4D97-AF65-F5344CB8AC3E}">
        <p14:creationId xmlns:p14="http://schemas.microsoft.com/office/powerpoint/2010/main" val="127991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74</a:t>
            </a:fld>
            <a:endParaRPr lang="en-DE"/>
          </a:p>
        </p:txBody>
      </p:sp>
    </p:spTree>
    <p:extLst>
      <p:ext uri="{BB962C8B-B14F-4D97-AF65-F5344CB8AC3E}">
        <p14:creationId xmlns:p14="http://schemas.microsoft.com/office/powerpoint/2010/main" val="76606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56</a:t>
            </a:fld>
            <a:endParaRPr lang="en-DE"/>
          </a:p>
        </p:txBody>
      </p:sp>
    </p:spTree>
    <p:extLst>
      <p:ext uri="{BB962C8B-B14F-4D97-AF65-F5344CB8AC3E}">
        <p14:creationId xmlns:p14="http://schemas.microsoft.com/office/powerpoint/2010/main" val="547706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75</a:t>
            </a:fld>
            <a:endParaRPr lang="en-DE"/>
          </a:p>
        </p:txBody>
      </p:sp>
    </p:spTree>
    <p:extLst>
      <p:ext uri="{BB962C8B-B14F-4D97-AF65-F5344CB8AC3E}">
        <p14:creationId xmlns:p14="http://schemas.microsoft.com/office/powerpoint/2010/main" val="2165222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76</a:t>
            </a:fld>
            <a:endParaRPr lang="en-DE"/>
          </a:p>
        </p:txBody>
      </p:sp>
    </p:spTree>
    <p:extLst>
      <p:ext uri="{BB962C8B-B14F-4D97-AF65-F5344CB8AC3E}">
        <p14:creationId xmlns:p14="http://schemas.microsoft.com/office/powerpoint/2010/main" val="376073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77</a:t>
            </a:fld>
            <a:endParaRPr lang="en-DE"/>
          </a:p>
        </p:txBody>
      </p:sp>
    </p:spTree>
    <p:extLst>
      <p:ext uri="{BB962C8B-B14F-4D97-AF65-F5344CB8AC3E}">
        <p14:creationId xmlns:p14="http://schemas.microsoft.com/office/powerpoint/2010/main" val="3611329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78</a:t>
            </a:fld>
            <a:endParaRPr lang="en-DE"/>
          </a:p>
        </p:txBody>
      </p:sp>
    </p:spTree>
    <p:extLst>
      <p:ext uri="{BB962C8B-B14F-4D97-AF65-F5344CB8AC3E}">
        <p14:creationId xmlns:p14="http://schemas.microsoft.com/office/powerpoint/2010/main" val="3974413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79</a:t>
            </a:fld>
            <a:endParaRPr lang="en-DE"/>
          </a:p>
        </p:txBody>
      </p:sp>
    </p:spTree>
    <p:extLst>
      <p:ext uri="{BB962C8B-B14F-4D97-AF65-F5344CB8AC3E}">
        <p14:creationId xmlns:p14="http://schemas.microsoft.com/office/powerpoint/2010/main" val="988652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80</a:t>
            </a:fld>
            <a:endParaRPr lang="en-DE"/>
          </a:p>
        </p:txBody>
      </p:sp>
    </p:spTree>
    <p:extLst>
      <p:ext uri="{BB962C8B-B14F-4D97-AF65-F5344CB8AC3E}">
        <p14:creationId xmlns:p14="http://schemas.microsoft.com/office/powerpoint/2010/main" val="2358666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81</a:t>
            </a:fld>
            <a:endParaRPr lang="en-DE"/>
          </a:p>
        </p:txBody>
      </p:sp>
    </p:spTree>
    <p:extLst>
      <p:ext uri="{BB962C8B-B14F-4D97-AF65-F5344CB8AC3E}">
        <p14:creationId xmlns:p14="http://schemas.microsoft.com/office/powerpoint/2010/main" val="1193010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82</a:t>
            </a:fld>
            <a:endParaRPr lang="en-DE"/>
          </a:p>
        </p:txBody>
      </p:sp>
    </p:spTree>
    <p:extLst>
      <p:ext uri="{BB962C8B-B14F-4D97-AF65-F5344CB8AC3E}">
        <p14:creationId xmlns:p14="http://schemas.microsoft.com/office/powerpoint/2010/main" val="1160584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57</a:t>
            </a:fld>
            <a:endParaRPr lang="en-DE"/>
          </a:p>
        </p:txBody>
      </p:sp>
    </p:spTree>
    <p:extLst>
      <p:ext uri="{BB962C8B-B14F-4D97-AF65-F5344CB8AC3E}">
        <p14:creationId xmlns:p14="http://schemas.microsoft.com/office/powerpoint/2010/main" val="7935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58</a:t>
            </a:fld>
            <a:endParaRPr lang="en-DE"/>
          </a:p>
        </p:txBody>
      </p:sp>
    </p:spTree>
    <p:extLst>
      <p:ext uri="{BB962C8B-B14F-4D97-AF65-F5344CB8AC3E}">
        <p14:creationId xmlns:p14="http://schemas.microsoft.com/office/powerpoint/2010/main" val="2506105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59</a:t>
            </a:fld>
            <a:endParaRPr lang="en-DE"/>
          </a:p>
        </p:txBody>
      </p:sp>
    </p:spTree>
    <p:extLst>
      <p:ext uri="{BB962C8B-B14F-4D97-AF65-F5344CB8AC3E}">
        <p14:creationId xmlns:p14="http://schemas.microsoft.com/office/powerpoint/2010/main" val="1496046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60</a:t>
            </a:fld>
            <a:endParaRPr lang="en-DE"/>
          </a:p>
        </p:txBody>
      </p:sp>
    </p:spTree>
    <p:extLst>
      <p:ext uri="{BB962C8B-B14F-4D97-AF65-F5344CB8AC3E}">
        <p14:creationId xmlns:p14="http://schemas.microsoft.com/office/powerpoint/2010/main" val="2507667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61</a:t>
            </a:fld>
            <a:endParaRPr lang="en-DE"/>
          </a:p>
        </p:txBody>
      </p:sp>
    </p:spTree>
    <p:extLst>
      <p:ext uri="{BB962C8B-B14F-4D97-AF65-F5344CB8AC3E}">
        <p14:creationId xmlns:p14="http://schemas.microsoft.com/office/powerpoint/2010/main" val="1762459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63</a:t>
            </a:fld>
            <a:endParaRPr lang="en-DE"/>
          </a:p>
        </p:txBody>
      </p:sp>
    </p:spTree>
    <p:extLst>
      <p:ext uri="{BB962C8B-B14F-4D97-AF65-F5344CB8AC3E}">
        <p14:creationId xmlns:p14="http://schemas.microsoft.com/office/powerpoint/2010/main" val="3828989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31FDAED-067A-4842-A47A-5077A97458A6}" type="slidenum">
              <a:rPr lang="en-DE" smtClean="0"/>
              <a:t>64</a:t>
            </a:fld>
            <a:endParaRPr lang="en-DE"/>
          </a:p>
        </p:txBody>
      </p:sp>
    </p:spTree>
    <p:extLst>
      <p:ext uri="{BB962C8B-B14F-4D97-AF65-F5344CB8AC3E}">
        <p14:creationId xmlns:p14="http://schemas.microsoft.com/office/powerpoint/2010/main" val="2913097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E24C3-6A9E-A51E-4F9A-12FD615241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9E22759B-B955-25C6-13B9-06F91BAC63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A3F68FF2-68AB-C1C2-9A7C-A9CA391AB16B}"/>
              </a:ext>
            </a:extLst>
          </p:cNvPr>
          <p:cNvSpPr>
            <a:spLocks noGrp="1"/>
          </p:cNvSpPr>
          <p:nvPr>
            <p:ph type="dt" sz="half" idx="10"/>
          </p:nvPr>
        </p:nvSpPr>
        <p:spPr/>
        <p:txBody>
          <a:bodyPr/>
          <a:lstStyle/>
          <a:p>
            <a:fld id="{548C2BF7-82BD-4AAE-AE4E-8A68FD07AD2A}" type="datetimeFigureOut">
              <a:rPr lang="en-DE" smtClean="0"/>
              <a:t>2/1/25</a:t>
            </a:fld>
            <a:endParaRPr lang="en-DE"/>
          </a:p>
        </p:txBody>
      </p:sp>
      <p:sp>
        <p:nvSpPr>
          <p:cNvPr id="5" name="Footer Placeholder 4">
            <a:extLst>
              <a:ext uri="{FF2B5EF4-FFF2-40B4-BE49-F238E27FC236}">
                <a16:creationId xmlns:a16="http://schemas.microsoft.com/office/drawing/2014/main" id="{350AD8A0-1ABE-ADDE-59D8-7453D6CEC4B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5811445-B9F8-430F-BE62-3FAE13A6FE03}"/>
              </a:ext>
            </a:extLst>
          </p:cNvPr>
          <p:cNvSpPr>
            <a:spLocks noGrp="1"/>
          </p:cNvSpPr>
          <p:nvPr>
            <p:ph type="sldNum" sz="quarter" idx="12"/>
          </p:nvPr>
        </p:nvSpPr>
        <p:spPr/>
        <p:txBody>
          <a:bodyPr/>
          <a:lstStyle/>
          <a:p>
            <a:fld id="{267F0F36-B841-4C80-B94D-CE1B1FD743D3}" type="slidenum">
              <a:rPr lang="en-DE" smtClean="0"/>
              <a:t>‹#›</a:t>
            </a:fld>
            <a:endParaRPr lang="en-DE"/>
          </a:p>
        </p:txBody>
      </p:sp>
    </p:spTree>
    <p:extLst>
      <p:ext uri="{BB962C8B-B14F-4D97-AF65-F5344CB8AC3E}">
        <p14:creationId xmlns:p14="http://schemas.microsoft.com/office/powerpoint/2010/main" val="203478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0CA5-57AE-9625-F11C-ED6CFE2F4038}"/>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62324E3A-DCAE-3A24-0F89-6448BB50BF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331EECED-E41E-8710-828F-576B89206E54}"/>
              </a:ext>
            </a:extLst>
          </p:cNvPr>
          <p:cNvSpPr>
            <a:spLocks noGrp="1"/>
          </p:cNvSpPr>
          <p:nvPr>
            <p:ph type="dt" sz="half" idx="10"/>
          </p:nvPr>
        </p:nvSpPr>
        <p:spPr/>
        <p:txBody>
          <a:bodyPr/>
          <a:lstStyle/>
          <a:p>
            <a:fld id="{548C2BF7-82BD-4AAE-AE4E-8A68FD07AD2A}" type="datetimeFigureOut">
              <a:rPr lang="en-DE" smtClean="0"/>
              <a:t>2/1/25</a:t>
            </a:fld>
            <a:endParaRPr lang="en-DE"/>
          </a:p>
        </p:txBody>
      </p:sp>
      <p:sp>
        <p:nvSpPr>
          <p:cNvPr id="5" name="Footer Placeholder 4">
            <a:extLst>
              <a:ext uri="{FF2B5EF4-FFF2-40B4-BE49-F238E27FC236}">
                <a16:creationId xmlns:a16="http://schemas.microsoft.com/office/drawing/2014/main" id="{916A8DB4-A444-69CD-9319-B0CCA5D812AD}"/>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1F733A7-7C7C-5776-06C8-FFB1144CD831}"/>
              </a:ext>
            </a:extLst>
          </p:cNvPr>
          <p:cNvSpPr>
            <a:spLocks noGrp="1"/>
          </p:cNvSpPr>
          <p:nvPr>
            <p:ph type="sldNum" sz="quarter" idx="12"/>
          </p:nvPr>
        </p:nvSpPr>
        <p:spPr/>
        <p:txBody>
          <a:bodyPr/>
          <a:lstStyle/>
          <a:p>
            <a:fld id="{267F0F36-B841-4C80-B94D-CE1B1FD743D3}" type="slidenum">
              <a:rPr lang="en-DE" smtClean="0"/>
              <a:t>‹#›</a:t>
            </a:fld>
            <a:endParaRPr lang="en-DE"/>
          </a:p>
        </p:txBody>
      </p:sp>
    </p:spTree>
    <p:extLst>
      <p:ext uri="{BB962C8B-B14F-4D97-AF65-F5344CB8AC3E}">
        <p14:creationId xmlns:p14="http://schemas.microsoft.com/office/powerpoint/2010/main" val="951332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152D28-B1C9-3920-9668-9D900B5F552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19781888-CD16-5FDB-C13E-1E6F679DD1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254924CA-0FF3-B91C-3E53-5659D547DE56}"/>
              </a:ext>
            </a:extLst>
          </p:cNvPr>
          <p:cNvSpPr>
            <a:spLocks noGrp="1"/>
          </p:cNvSpPr>
          <p:nvPr>
            <p:ph type="dt" sz="half" idx="10"/>
          </p:nvPr>
        </p:nvSpPr>
        <p:spPr/>
        <p:txBody>
          <a:bodyPr/>
          <a:lstStyle/>
          <a:p>
            <a:fld id="{548C2BF7-82BD-4AAE-AE4E-8A68FD07AD2A}" type="datetimeFigureOut">
              <a:rPr lang="en-DE" smtClean="0"/>
              <a:t>2/1/25</a:t>
            </a:fld>
            <a:endParaRPr lang="en-DE"/>
          </a:p>
        </p:txBody>
      </p:sp>
      <p:sp>
        <p:nvSpPr>
          <p:cNvPr id="5" name="Footer Placeholder 4">
            <a:extLst>
              <a:ext uri="{FF2B5EF4-FFF2-40B4-BE49-F238E27FC236}">
                <a16:creationId xmlns:a16="http://schemas.microsoft.com/office/drawing/2014/main" id="{BD675B8D-5909-C3CC-AB68-976FBA915AA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A9C001DF-0EE3-9B7D-8039-FC4B2757EC8C}"/>
              </a:ext>
            </a:extLst>
          </p:cNvPr>
          <p:cNvSpPr>
            <a:spLocks noGrp="1"/>
          </p:cNvSpPr>
          <p:nvPr>
            <p:ph type="sldNum" sz="quarter" idx="12"/>
          </p:nvPr>
        </p:nvSpPr>
        <p:spPr/>
        <p:txBody>
          <a:bodyPr/>
          <a:lstStyle/>
          <a:p>
            <a:fld id="{267F0F36-B841-4C80-B94D-CE1B1FD743D3}" type="slidenum">
              <a:rPr lang="en-DE" smtClean="0"/>
              <a:t>‹#›</a:t>
            </a:fld>
            <a:endParaRPr lang="en-DE"/>
          </a:p>
        </p:txBody>
      </p:sp>
    </p:spTree>
    <p:extLst>
      <p:ext uri="{BB962C8B-B14F-4D97-AF65-F5344CB8AC3E}">
        <p14:creationId xmlns:p14="http://schemas.microsoft.com/office/powerpoint/2010/main" val="1355496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57EA9-0206-23EF-A88E-FEAFC1D032F9}"/>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4C83879-C120-9795-0A82-DFE2024D65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4D27AFF4-4DB1-B883-6EE6-1B14AF8D3A1F}"/>
              </a:ext>
            </a:extLst>
          </p:cNvPr>
          <p:cNvSpPr>
            <a:spLocks noGrp="1"/>
          </p:cNvSpPr>
          <p:nvPr>
            <p:ph type="dt" sz="half" idx="10"/>
          </p:nvPr>
        </p:nvSpPr>
        <p:spPr/>
        <p:txBody>
          <a:bodyPr/>
          <a:lstStyle/>
          <a:p>
            <a:fld id="{548C2BF7-82BD-4AAE-AE4E-8A68FD07AD2A}" type="datetimeFigureOut">
              <a:rPr lang="en-DE" smtClean="0"/>
              <a:t>2/1/25</a:t>
            </a:fld>
            <a:endParaRPr lang="en-DE"/>
          </a:p>
        </p:txBody>
      </p:sp>
      <p:sp>
        <p:nvSpPr>
          <p:cNvPr id="5" name="Footer Placeholder 4">
            <a:extLst>
              <a:ext uri="{FF2B5EF4-FFF2-40B4-BE49-F238E27FC236}">
                <a16:creationId xmlns:a16="http://schemas.microsoft.com/office/drawing/2014/main" id="{6946EE7D-0AB6-0C14-40F1-63CD5B83A464}"/>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E25A6C3C-864A-DA59-F73E-CC63D8F65893}"/>
              </a:ext>
            </a:extLst>
          </p:cNvPr>
          <p:cNvSpPr>
            <a:spLocks noGrp="1"/>
          </p:cNvSpPr>
          <p:nvPr>
            <p:ph type="sldNum" sz="quarter" idx="12"/>
          </p:nvPr>
        </p:nvSpPr>
        <p:spPr/>
        <p:txBody>
          <a:bodyPr/>
          <a:lstStyle/>
          <a:p>
            <a:fld id="{267F0F36-B841-4C80-B94D-CE1B1FD743D3}" type="slidenum">
              <a:rPr lang="en-DE" smtClean="0"/>
              <a:t>‹#›</a:t>
            </a:fld>
            <a:endParaRPr lang="en-DE"/>
          </a:p>
        </p:txBody>
      </p:sp>
    </p:spTree>
    <p:extLst>
      <p:ext uri="{BB962C8B-B14F-4D97-AF65-F5344CB8AC3E}">
        <p14:creationId xmlns:p14="http://schemas.microsoft.com/office/powerpoint/2010/main" val="310616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47A2-9D91-9A54-DE9C-99DE86ED92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852D1E08-97B8-C45D-5770-6358B95877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7C5D5C-3D35-92D0-D2E0-4B0CE276210A}"/>
              </a:ext>
            </a:extLst>
          </p:cNvPr>
          <p:cNvSpPr>
            <a:spLocks noGrp="1"/>
          </p:cNvSpPr>
          <p:nvPr>
            <p:ph type="dt" sz="half" idx="10"/>
          </p:nvPr>
        </p:nvSpPr>
        <p:spPr/>
        <p:txBody>
          <a:bodyPr/>
          <a:lstStyle/>
          <a:p>
            <a:fld id="{548C2BF7-82BD-4AAE-AE4E-8A68FD07AD2A}" type="datetimeFigureOut">
              <a:rPr lang="en-DE" smtClean="0"/>
              <a:t>2/1/25</a:t>
            </a:fld>
            <a:endParaRPr lang="en-DE"/>
          </a:p>
        </p:txBody>
      </p:sp>
      <p:sp>
        <p:nvSpPr>
          <p:cNvPr id="5" name="Footer Placeholder 4">
            <a:extLst>
              <a:ext uri="{FF2B5EF4-FFF2-40B4-BE49-F238E27FC236}">
                <a16:creationId xmlns:a16="http://schemas.microsoft.com/office/drawing/2014/main" id="{8DED517C-82B5-4638-4237-D7BE1F902AA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5B9F64B-7460-513D-1F7E-6E38094B0B0A}"/>
              </a:ext>
            </a:extLst>
          </p:cNvPr>
          <p:cNvSpPr>
            <a:spLocks noGrp="1"/>
          </p:cNvSpPr>
          <p:nvPr>
            <p:ph type="sldNum" sz="quarter" idx="12"/>
          </p:nvPr>
        </p:nvSpPr>
        <p:spPr/>
        <p:txBody>
          <a:bodyPr/>
          <a:lstStyle/>
          <a:p>
            <a:fld id="{267F0F36-B841-4C80-B94D-CE1B1FD743D3}" type="slidenum">
              <a:rPr lang="en-DE" smtClean="0"/>
              <a:t>‹#›</a:t>
            </a:fld>
            <a:endParaRPr lang="en-DE"/>
          </a:p>
        </p:txBody>
      </p:sp>
    </p:spTree>
    <p:extLst>
      <p:ext uri="{BB962C8B-B14F-4D97-AF65-F5344CB8AC3E}">
        <p14:creationId xmlns:p14="http://schemas.microsoft.com/office/powerpoint/2010/main" val="668805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7A81B-3B0E-66F1-2098-0F63699A2538}"/>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D2D30BB6-96CD-7EC4-4609-B3BBBE3E0C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E352B7FB-4E51-F58F-04FD-54C8554EA5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43353B9F-626A-7777-8C28-37431C90AB48}"/>
              </a:ext>
            </a:extLst>
          </p:cNvPr>
          <p:cNvSpPr>
            <a:spLocks noGrp="1"/>
          </p:cNvSpPr>
          <p:nvPr>
            <p:ph type="dt" sz="half" idx="10"/>
          </p:nvPr>
        </p:nvSpPr>
        <p:spPr/>
        <p:txBody>
          <a:bodyPr/>
          <a:lstStyle/>
          <a:p>
            <a:fld id="{548C2BF7-82BD-4AAE-AE4E-8A68FD07AD2A}" type="datetimeFigureOut">
              <a:rPr lang="en-DE" smtClean="0"/>
              <a:t>2/1/25</a:t>
            </a:fld>
            <a:endParaRPr lang="en-DE"/>
          </a:p>
        </p:txBody>
      </p:sp>
      <p:sp>
        <p:nvSpPr>
          <p:cNvPr id="6" name="Footer Placeholder 5">
            <a:extLst>
              <a:ext uri="{FF2B5EF4-FFF2-40B4-BE49-F238E27FC236}">
                <a16:creationId xmlns:a16="http://schemas.microsoft.com/office/drawing/2014/main" id="{545022DC-E306-BEDC-87B2-D18EB656C874}"/>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5C07BA44-A1CD-4216-C559-6E1A2C4F1CEB}"/>
              </a:ext>
            </a:extLst>
          </p:cNvPr>
          <p:cNvSpPr>
            <a:spLocks noGrp="1"/>
          </p:cNvSpPr>
          <p:nvPr>
            <p:ph type="sldNum" sz="quarter" idx="12"/>
          </p:nvPr>
        </p:nvSpPr>
        <p:spPr/>
        <p:txBody>
          <a:bodyPr/>
          <a:lstStyle/>
          <a:p>
            <a:fld id="{267F0F36-B841-4C80-B94D-CE1B1FD743D3}" type="slidenum">
              <a:rPr lang="en-DE" smtClean="0"/>
              <a:t>‹#›</a:t>
            </a:fld>
            <a:endParaRPr lang="en-DE"/>
          </a:p>
        </p:txBody>
      </p:sp>
    </p:spTree>
    <p:extLst>
      <p:ext uri="{BB962C8B-B14F-4D97-AF65-F5344CB8AC3E}">
        <p14:creationId xmlns:p14="http://schemas.microsoft.com/office/powerpoint/2010/main" val="3745359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057B5-F57E-82D8-F91D-F453B95B24CB}"/>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DD61B825-6311-E24D-6030-F6CEC159FC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1100BC-634E-54C3-0C4B-4F2DDDBFA0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E54A6CA8-4F6B-8819-A7DC-56FE7D95C9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0F9B9C-BB6A-4E10-4521-F65B3548BB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FD86165D-CDA1-E6F8-97D4-3B6A69F6A337}"/>
              </a:ext>
            </a:extLst>
          </p:cNvPr>
          <p:cNvSpPr>
            <a:spLocks noGrp="1"/>
          </p:cNvSpPr>
          <p:nvPr>
            <p:ph type="dt" sz="half" idx="10"/>
          </p:nvPr>
        </p:nvSpPr>
        <p:spPr/>
        <p:txBody>
          <a:bodyPr/>
          <a:lstStyle/>
          <a:p>
            <a:fld id="{548C2BF7-82BD-4AAE-AE4E-8A68FD07AD2A}" type="datetimeFigureOut">
              <a:rPr lang="en-DE" smtClean="0"/>
              <a:t>2/1/25</a:t>
            </a:fld>
            <a:endParaRPr lang="en-DE"/>
          </a:p>
        </p:txBody>
      </p:sp>
      <p:sp>
        <p:nvSpPr>
          <p:cNvPr id="8" name="Footer Placeholder 7">
            <a:extLst>
              <a:ext uri="{FF2B5EF4-FFF2-40B4-BE49-F238E27FC236}">
                <a16:creationId xmlns:a16="http://schemas.microsoft.com/office/drawing/2014/main" id="{04026A0C-C301-B84F-4F9D-85E6CF368A5C}"/>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7B25446-ACB6-ACEE-CA1A-3E12468A7DEA}"/>
              </a:ext>
            </a:extLst>
          </p:cNvPr>
          <p:cNvSpPr>
            <a:spLocks noGrp="1"/>
          </p:cNvSpPr>
          <p:nvPr>
            <p:ph type="sldNum" sz="quarter" idx="12"/>
          </p:nvPr>
        </p:nvSpPr>
        <p:spPr/>
        <p:txBody>
          <a:bodyPr/>
          <a:lstStyle/>
          <a:p>
            <a:fld id="{267F0F36-B841-4C80-B94D-CE1B1FD743D3}" type="slidenum">
              <a:rPr lang="en-DE" smtClean="0"/>
              <a:t>‹#›</a:t>
            </a:fld>
            <a:endParaRPr lang="en-DE"/>
          </a:p>
        </p:txBody>
      </p:sp>
    </p:spTree>
    <p:extLst>
      <p:ext uri="{BB962C8B-B14F-4D97-AF65-F5344CB8AC3E}">
        <p14:creationId xmlns:p14="http://schemas.microsoft.com/office/powerpoint/2010/main" val="3707581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88DAD-8823-CDD2-42F7-3CBB5B367ECD}"/>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612F652-F172-BB37-B649-C4A499DC1509}"/>
              </a:ext>
            </a:extLst>
          </p:cNvPr>
          <p:cNvSpPr>
            <a:spLocks noGrp="1"/>
          </p:cNvSpPr>
          <p:nvPr>
            <p:ph type="dt" sz="half" idx="10"/>
          </p:nvPr>
        </p:nvSpPr>
        <p:spPr/>
        <p:txBody>
          <a:bodyPr/>
          <a:lstStyle/>
          <a:p>
            <a:fld id="{548C2BF7-82BD-4AAE-AE4E-8A68FD07AD2A}" type="datetimeFigureOut">
              <a:rPr lang="en-DE" smtClean="0"/>
              <a:t>2/1/25</a:t>
            </a:fld>
            <a:endParaRPr lang="en-DE"/>
          </a:p>
        </p:txBody>
      </p:sp>
      <p:sp>
        <p:nvSpPr>
          <p:cNvPr id="4" name="Footer Placeholder 3">
            <a:extLst>
              <a:ext uri="{FF2B5EF4-FFF2-40B4-BE49-F238E27FC236}">
                <a16:creationId xmlns:a16="http://schemas.microsoft.com/office/drawing/2014/main" id="{004BA66D-EFEF-4F57-CD80-32E1EA18638D}"/>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C410947A-0398-4558-24E4-7BA9E566721C}"/>
              </a:ext>
            </a:extLst>
          </p:cNvPr>
          <p:cNvSpPr>
            <a:spLocks noGrp="1"/>
          </p:cNvSpPr>
          <p:nvPr>
            <p:ph type="sldNum" sz="quarter" idx="12"/>
          </p:nvPr>
        </p:nvSpPr>
        <p:spPr/>
        <p:txBody>
          <a:bodyPr/>
          <a:lstStyle/>
          <a:p>
            <a:fld id="{267F0F36-B841-4C80-B94D-CE1B1FD743D3}" type="slidenum">
              <a:rPr lang="en-DE" smtClean="0"/>
              <a:t>‹#›</a:t>
            </a:fld>
            <a:endParaRPr lang="en-DE"/>
          </a:p>
        </p:txBody>
      </p:sp>
    </p:spTree>
    <p:extLst>
      <p:ext uri="{BB962C8B-B14F-4D97-AF65-F5344CB8AC3E}">
        <p14:creationId xmlns:p14="http://schemas.microsoft.com/office/powerpoint/2010/main" val="4109080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E9CE31-3F2B-1ECC-14FB-B277B87FEF4B}"/>
              </a:ext>
            </a:extLst>
          </p:cNvPr>
          <p:cNvSpPr>
            <a:spLocks noGrp="1"/>
          </p:cNvSpPr>
          <p:nvPr>
            <p:ph type="dt" sz="half" idx="10"/>
          </p:nvPr>
        </p:nvSpPr>
        <p:spPr/>
        <p:txBody>
          <a:bodyPr/>
          <a:lstStyle/>
          <a:p>
            <a:fld id="{548C2BF7-82BD-4AAE-AE4E-8A68FD07AD2A}" type="datetimeFigureOut">
              <a:rPr lang="en-DE" smtClean="0"/>
              <a:t>2/1/25</a:t>
            </a:fld>
            <a:endParaRPr lang="en-DE"/>
          </a:p>
        </p:txBody>
      </p:sp>
      <p:sp>
        <p:nvSpPr>
          <p:cNvPr id="3" name="Footer Placeholder 2">
            <a:extLst>
              <a:ext uri="{FF2B5EF4-FFF2-40B4-BE49-F238E27FC236}">
                <a16:creationId xmlns:a16="http://schemas.microsoft.com/office/drawing/2014/main" id="{F1965047-33D4-DD35-4B38-006319961E4C}"/>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43712FE4-A288-A7BA-473A-0408308A0F83}"/>
              </a:ext>
            </a:extLst>
          </p:cNvPr>
          <p:cNvSpPr>
            <a:spLocks noGrp="1"/>
          </p:cNvSpPr>
          <p:nvPr>
            <p:ph type="sldNum" sz="quarter" idx="12"/>
          </p:nvPr>
        </p:nvSpPr>
        <p:spPr/>
        <p:txBody>
          <a:bodyPr/>
          <a:lstStyle/>
          <a:p>
            <a:fld id="{267F0F36-B841-4C80-B94D-CE1B1FD743D3}" type="slidenum">
              <a:rPr lang="en-DE" smtClean="0"/>
              <a:t>‹#›</a:t>
            </a:fld>
            <a:endParaRPr lang="en-DE"/>
          </a:p>
        </p:txBody>
      </p:sp>
    </p:spTree>
    <p:extLst>
      <p:ext uri="{BB962C8B-B14F-4D97-AF65-F5344CB8AC3E}">
        <p14:creationId xmlns:p14="http://schemas.microsoft.com/office/powerpoint/2010/main" val="4008240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11D1-DA28-F054-C1DF-38EE653D97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EB09EC23-AB8C-72CE-9D5D-6940BDF58B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1DB25062-7FFD-9039-A327-6AF8A98437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9EA43C-C08D-E3F3-75EE-E173CECF6779}"/>
              </a:ext>
            </a:extLst>
          </p:cNvPr>
          <p:cNvSpPr>
            <a:spLocks noGrp="1"/>
          </p:cNvSpPr>
          <p:nvPr>
            <p:ph type="dt" sz="half" idx="10"/>
          </p:nvPr>
        </p:nvSpPr>
        <p:spPr/>
        <p:txBody>
          <a:bodyPr/>
          <a:lstStyle/>
          <a:p>
            <a:fld id="{548C2BF7-82BD-4AAE-AE4E-8A68FD07AD2A}" type="datetimeFigureOut">
              <a:rPr lang="en-DE" smtClean="0"/>
              <a:t>2/1/25</a:t>
            </a:fld>
            <a:endParaRPr lang="en-DE"/>
          </a:p>
        </p:txBody>
      </p:sp>
      <p:sp>
        <p:nvSpPr>
          <p:cNvPr id="6" name="Footer Placeholder 5">
            <a:extLst>
              <a:ext uri="{FF2B5EF4-FFF2-40B4-BE49-F238E27FC236}">
                <a16:creationId xmlns:a16="http://schemas.microsoft.com/office/drawing/2014/main" id="{11016F26-6BC7-1BED-95BB-12E286F6E4FF}"/>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671C12D-62FC-737C-74C7-637C9E2C7603}"/>
              </a:ext>
            </a:extLst>
          </p:cNvPr>
          <p:cNvSpPr>
            <a:spLocks noGrp="1"/>
          </p:cNvSpPr>
          <p:nvPr>
            <p:ph type="sldNum" sz="quarter" idx="12"/>
          </p:nvPr>
        </p:nvSpPr>
        <p:spPr/>
        <p:txBody>
          <a:bodyPr/>
          <a:lstStyle/>
          <a:p>
            <a:fld id="{267F0F36-B841-4C80-B94D-CE1B1FD743D3}" type="slidenum">
              <a:rPr lang="en-DE" smtClean="0"/>
              <a:t>‹#›</a:t>
            </a:fld>
            <a:endParaRPr lang="en-DE"/>
          </a:p>
        </p:txBody>
      </p:sp>
    </p:spTree>
    <p:extLst>
      <p:ext uri="{BB962C8B-B14F-4D97-AF65-F5344CB8AC3E}">
        <p14:creationId xmlns:p14="http://schemas.microsoft.com/office/powerpoint/2010/main" val="2587802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0582-801C-5795-2E98-49E8F9F95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6CD64232-80FD-ADC5-10D5-98F95E4ACE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D46DD658-7EE5-D39C-E889-F1D85FA097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E94B00-FAD4-4D94-7E94-9017551B71F8}"/>
              </a:ext>
            </a:extLst>
          </p:cNvPr>
          <p:cNvSpPr>
            <a:spLocks noGrp="1"/>
          </p:cNvSpPr>
          <p:nvPr>
            <p:ph type="dt" sz="half" idx="10"/>
          </p:nvPr>
        </p:nvSpPr>
        <p:spPr/>
        <p:txBody>
          <a:bodyPr/>
          <a:lstStyle/>
          <a:p>
            <a:fld id="{548C2BF7-82BD-4AAE-AE4E-8A68FD07AD2A}" type="datetimeFigureOut">
              <a:rPr lang="en-DE" smtClean="0"/>
              <a:t>2/1/25</a:t>
            </a:fld>
            <a:endParaRPr lang="en-DE"/>
          </a:p>
        </p:txBody>
      </p:sp>
      <p:sp>
        <p:nvSpPr>
          <p:cNvPr id="6" name="Footer Placeholder 5">
            <a:extLst>
              <a:ext uri="{FF2B5EF4-FFF2-40B4-BE49-F238E27FC236}">
                <a16:creationId xmlns:a16="http://schemas.microsoft.com/office/drawing/2014/main" id="{8D263D51-9BAD-5AAE-916F-3482C5C9730B}"/>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AA0D4C71-33E4-4DCA-C40A-28207706E0B5}"/>
              </a:ext>
            </a:extLst>
          </p:cNvPr>
          <p:cNvSpPr>
            <a:spLocks noGrp="1"/>
          </p:cNvSpPr>
          <p:nvPr>
            <p:ph type="sldNum" sz="quarter" idx="12"/>
          </p:nvPr>
        </p:nvSpPr>
        <p:spPr/>
        <p:txBody>
          <a:bodyPr/>
          <a:lstStyle/>
          <a:p>
            <a:fld id="{267F0F36-B841-4C80-B94D-CE1B1FD743D3}" type="slidenum">
              <a:rPr lang="en-DE" smtClean="0"/>
              <a:t>‹#›</a:t>
            </a:fld>
            <a:endParaRPr lang="en-DE"/>
          </a:p>
        </p:txBody>
      </p:sp>
    </p:spTree>
    <p:extLst>
      <p:ext uri="{BB962C8B-B14F-4D97-AF65-F5344CB8AC3E}">
        <p14:creationId xmlns:p14="http://schemas.microsoft.com/office/powerpoint/2010/main" val="3959296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14230C-1D9E-2ECC-7EF1-0B1FBC7C9E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8AF5EF04-7045-B820-2F19-EF4F5E1020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17AAF86-EE9B-67EC-53D8-3CA7AC0742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8C2BF7-82BD-4AAE-AE4E-8A68FD07AD2A}" type="datetimeFigureOut">
              <a:rPr lang="en-DE" smtClean="0"/>
              <a:t>2/1/25</a:t>
            </a:fld>
            <a:endParaRPr lang="en-DE"/>
          </a:p>
        </p:txBody>
      </p:sp>
      <p:sp>
        <p:nvSpPr>
          <p:cNvPr id="5" name="Footer Placeholder 4">
            <a:extLst>
              <a:ext uri="{FF2B5EF4-FFF2-40B4-BE49-F238E27FC236}">
                <a16:creationId xmlns:a16="http://schemas.microsoft.com/office/drawing/2014/main" id="{3DC598F6-7175-6766-743A-48DF6D842F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7F351AC4-5BA5-656C-E7C6-4AA3023A83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F0F36-B841-4C80-B94D-CE1B1FD743D3}" type="slidenum">
              <a:rPr lang="en-DE" smtClean="0"/>
              <a:t>‹#›</a:t>
            </a:fld>
            <a:endParaRPr lang="en-DE"/>
          </a:p>
        </p:txBody>
      </p:sp>
    </p:spTree>
    <p:extLst>
      <p:ext uri="{BB962C8B-B14F-4D97-AF65-F5344CB8AC3E}">
        <p14:creationId xmlns:p14="http://schemas.microsoft.com/office/powerpoint/2010/main" val="1553415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10.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1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g"/><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hemeOverride" Target="../theme/themeOverride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4.xml"/><Relationship Id="rId1" Type="http://schemas.openxmlformats.org/officeDocument/2006/relationships/themeOverride" Target="../theme/themeOverride13.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15.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16.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18.xml"/></Relationships>
</file>

<file path=ppt/slides/_rels/slide1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jpg"/><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hemeOverride" Target="../theme/themeOverride1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28.xml"/><Relationship Id="rId5" Type="http://schemas.openxmlformats.org/officeDocument/2006/relationships/image" Target="../media/image14.e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8.png"/><Relationship Id="rId2" Type="http://schemas.openxmlformats.org/officeDocument/2006/relationships/slideLayout" Target="../slideLayouts/slideLayout4.xml"/><Relationship Id="rId1" Type="http://schemas.openxmlformats.org/officeDocument/2006/relationships/themeOverride" Target="../theme/themeOverride29.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4.xml"/><Relationship Id="rId1" Type="http://schemas.openxmlformats.org/officeDocument/2006/relationships/themeOverride" Target="../theme/themeOverride30.xml"/><Relationship Id="rId4" Type="http://schemas.openxmlformats.org/officeDocument/2006/relationships/chart" Target="../charts/chart3.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33.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hemeOverride" Target="../theme/themeOverride3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jp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35.xml"/><Relationship Id="rId5" Type="http://schemas.openxmlformats.org/officeDocument/2006/relationships/image" Target="../media/image23.png"/><Relationship Id="rId4" Type="http://schemas.openxmlformats.org/officeDocument/2006/relationships/hyperlink" Target="http://www.tylervigen.com/spurious-correlation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6.jpeg"/><Relationship Id="rId2" Type="http://schemas.openxmlformats.org/officeDocument/2006/relationships/slideLayout" Target="../slideLayouts/slideLayout7.xml"/><Relationship Id="rId1" Type="http://schemas.openxmlformats.org/officeDocument/2006/relationships/themeOverride" Target="../theme/themeOverride36.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hyperlink" Target="http://www.tylervigen.com/spurious-correlation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37.xml"/><Relationship Id="rId4" Type="http://schemas.openxmlformats.org/officeDocument/2006/relationships/hyperlink" Target="https://www.youtube.com/watch?v=E91bGT9BjYk"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2.xml"/><Relationship Id="rId1" Type="http://schemas.openxmlformats.org/officeDocument/2006/relationships/themeOverride" Target="../theme/themeOverride40.xml"/><Relationship Id="rId4" Type="http://schemas.openxmlformats.org/officeDocument/2006/relationships/image" Target="../media/image29.jpeg"/></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42.xml"/></Relationships>
</file>

<file path=ppt/slides/_rels/slide4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rafalab.dfci.harvard.edu/dslibro/r-basics.html" TargetMode="External"/><Relationship Id="rId2" Type="http://schemas.openxmlformats.org/officeDocument/2006/relationships/slideLayout" Target="../slideLayouts/slideLayout2.xml"/><Relationship Id="rId1" Type="http://schemas.openxmlformats.org/officeDocument/2006/relationships/themeOverride" Target="../theme/themeOverride43.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hemeOverride" Target="../theme/themeOverride44.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hemeOverride" Target="../theme/themeOverride45.xml"/><Relationship Id="rId4" Type="http://schemas.openxmlformats.org/officeDocument/2006/relationships/hyperlink" Target="http://r4ds.had.co.nz/tidy-data.html#introduction-6" TargetMode="Externa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7.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9.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0.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1.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55.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5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57.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59.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60.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hemeOverride" Target="../theme/themeOverride6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6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63.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6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6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66.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67.xml"/><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68.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69.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70.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71.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7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7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74.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75.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76.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77.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78.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7.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79.xml"/><Relationship Id="rId4" Type="http://schemas.openxmlformats.org/officeDocument/2006/relationships/image" Target="../media/image37.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80.xml"/><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81.xml"/><Relationship Id="rId4" Type="http://schemas.openxmlformats.org/officeDocument/2006/relationships/hyperlink" Target="https://www.data-to-viz.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82.xml"/></Relationships>
</file>

<file path=ppt/slides/_rels/slide8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83.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hemeOverride" Target="../theme/themeOverr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0BD36C-EAA9-1B38-94D2-F04A18571BA8}"/>
              </a:ext>
            </a:extLst>
          </p:cNvPr>
          <p:cNvSpPr>
            <a:spLocks noGrp="1"/>
          </p:cNvSpPr>
          <p:nvPr>
            <p:ph type="ctrTitle"/>
          </p:nvPr>
        </p:nvSpPr>
        <p:spPr>
          <a:xfrm>
            <a:off x="471638" y="3598404"/>
            <a:ext cx="11248724" cy="1452365"/>
          </a:xfrm>
        </p:spPr>
        <p:txBody>
          <a:bodyPr>
            <a:noAutofit/>
          </a:bodyPr>
          <a:lstStyle/>
          <a:p>
            <a:r>
              <a:rPr lang="es-ES" sz="4000" dirty="0">
                <a:solidFill>
                  <a:schemeClr val="bg1"/>
                </a:solidFill>
                <a:latin typeface="Montserrat ExtraBold" panose="00000900000000000000" pitchFamily="2" charset="0"/>
              </a:rPr>
              <a:t> Manipulación y visualización de datos: </a:t>
            </a:r>
            <a:r>
              <a:rPr lang="es-ES" sz="4000" dirty="0" err="1">
                <a:solidFill>
                  <a:schemeClr val="bg1"/>
                </a:solidFill>
                <a:latin typeface="Montserrat ExtraBold" panose="00000900000000000000" pitchFamily="2" charset="0"/>
              </a:rPr>
              <a:t>Tidyverse</a:t>
            </a:r>
            <a:r>
              <a:rPr lang="es-ES" sz="4000" dirty="0">
                <a:solidFill>
                  <a:schemeClr val="bg1"/>
                </a:solidFill>
                <a:latin typeface="Montserrat ExtraBold" panose="00000900000000000000" pitchFamily="2" charset="0"/>
              </a:rPr>
              <a:t> y ggplot2</a:t>
            </a:r>
          </a:p>
        </p:txBody>
      </p:sp>
      <p:sp>
        <p:nvSpPr>
          <p:cNvPr id="5" name="Subtitle 4">
            <a:extLst>
              <a:ext uri="{FF2B5EF4-FFF2-40B4-BE49-F238E27FC236}">
                <a16:creationId xmlns:a16="http://schemas.microsoft.com/office/drawing/2014/main" id="{179F874D-8B93-2109-2D3F-57F7DB5E1896}"/>
              </a:ext>
            </a:extLst>
          </p:cNvPr>
          <p:cNvSpPr>
            <a:spLocks noGrp="1"/>
          </p:cNvSpPr>
          <p:nvPr>
            <p:ph type="subTitle" idx="1"/>
          </p:nvPr>
        </p:nvSpPr>
        <p:spPr>
          <a:xfrm>
            <a:off x="5842534" y="5394150"/>
            <a:ext cx="5554312" cy="449887"/>
          </a:xfrm>
        </p:spPr>
        <p:txBody>
          <a:bodyPr/>
          <a:lstStyle/>
          <a:p>
            <a:pPr algn="r"/>
            <a:r>
              <a:rPr lang="es-CO" dirty="0">
                <a:solidFill>
                  <a:srgbClr val="FFC000"/>
                </a:solidFill>
                <a:latin typeface="Montserrat" panose="00000500000000000000" pitchFamily="2" charset="0"/>
              </a:rPr>
              <a:t>Profesor: Jaime Rojas</a:t>
            </a:r>
          </a:p>
          <a:p>
            <a:pPr algn="r"/>
            <a:endParaRPr lang="en-DE" dirty="0">
              <a:solidFill>
                <a:srgbClr val="FFC000"/>
              </a:solidFill>
              <a:latin typeface="Montserrat" panose="00000500000000000000" pitchFamily="2" charset="0"/>
            </a:endParaRPr>
          </a:p>
        </p:txBody>
      </p:sp>
      <p:pic>
        <p:nvPicPr>
          <p:cNvPr id="7" name="Picture 6" descr="Shape&#10;&#10;Description automatically generated with medium confidence">
            <a:extLst>
              <a:ext uri="{FF2B5EF4-FFF2-40B4-BE49-F238E27FC236}">
                <a16:creationId xmlns:a16="http://schemas.microsoft.com/office/drawing/2014/main" id="{BB5506EB-292B-B30E-35D7-38A12FE0A393}"/>
              </a:ext>
            </a:extLst>
          </p:cNvPr>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r="36699"/>
          <a:stretch/>
        </p:blipFill>
        <p:spPr>
          <a:xfrm>
            <a:off x="601044" y="4840391"/>
            <a:ext cx="3068320" cy="1557406"/>
          </a:xfrm>
          <a:prstGeom prst="rect">
            <a:avLst/>
          </a:prstGeom>
        </p:spPr>
      </p:pic>
      <p:grpSp>
        <p:nvGrpSpPr>
          <p:cNvPr id="12" name="Group 11">
            <a:extLst>
              <a:ext uri="{FF2B5EF4-FFF2-40B4-BE49-F238E27FC236}">
                <a16:creationId xmlns:a16="http://schemas.microsoft.com/office/drawing/2014/main" id="{BC2D8AD8-81AC-8658-E667-79DB0E0CD2EB}"/>
              </a:ext>
            </a:extLst>
          </p:cNvPr>
          <p:cNvGrpSpPr/>
          <p:nvPr/>
        </p:nvGrpSpPr>
        <p:grpSpPr>
          <a:xfrm>
            <a:off x="3921760" y="2387485"/>
            <a:ext cx="4348480" cy="731520"/>
            <a:chOff x="3962400" y="2781607"/>
            <a:chExt cx="4348480" cy="731520"/>
          </a:xfrm>
        </p:grpSpPr>
        <p:sp>
          <p:nvSpPr>
            <p:cNvPr id="9" name="Rectangle: Rounded Corners 8">
              <a:extLst>
                <a:ext uri="{FF2B5EF4-FFF2-40B4-BE49-F238E27FC236}">
                  <a16:creationId xmlns:a16="http://schemas.microsoft.com/office/drawing/2014/main" id="{E7542338-BE02-C269-FD1C-E7667C861526}"/>
                </a:ext>
              </a:extLst>
            </p:cNvPr>
            <p:cNvSpPr/>
            <p:nvPr/>
          </p:nvSpPr>
          <p:spPr>
            <a:xfrm>
              <a:off x="3962400" y="2781607"/>
              <a:ext cx="4348480" cy="731520"/>
            </a:xfrm>
            <a:prstGeom prst="roundRect">
              <a:avLst>
                <a:gd name="adj" fmla="val 50000"/>
              </a:avLst>
            </a:prstGeom>
            <a:solidFill>
              <a:srgbClr val="24253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TextBox 10">
              <a:extLst>
                <a:ext uri="{FF2B5EF4-FFF2-40B4-BE49-F238E27FC236}">
                  <a16:creationId xmlns:a16="http://schemas.microsoft.com/office/drawing/2014/main" id="{9A08E713-583A-DEA4-2036-68C99278067A}"/>
                </a:ext>
              </a:extLst>
            </p:cNvPr>
            <p:cNvSpPr txBox="1"/>
            <p:nvPr/>
          </p:nvSpPr>
          <p:spPr>
            <a:xfrm>
              <a:off x="4008120" y="2885757"/>
              <a:ext cx="4257040" cy="523220"/>
            </a:xfrm>
            <a:prstGeom prst="rect">
              <a:avLst/>
            </a:prstGeom>
            <a:noFill/>
          </p:spPr>
          <p:txBody>
            <a:bodyPr wrap="square">
              <a:spAutoFit/>
            </a:bodyPr>
            <a:lstStyle/>
            <a:p>
              <a:pPr algn="ctr"/>
              <a:r>
                <a:rPr lang="es-419" sz="2800" dirty="0">
                  <a:solidFill>
                    <a:schemeClr val="bg1"/>
                  </a:solidFill>
                  <a:effectLst>
                    <a:outerShdw blurRad="38100" dist="38100" dir="2700000" algn="tl">
                      <a:srgbClr val="000000">
                        <a:alpha val="43137"/>
                      </a:srgbClr>
                    </a:outerShdw>
                  </a:effectLst>
                  <a:latin typeface="Montserrat ExtraBold" panose="00000900000000000000" pitchFamily="2" charset="0"/>
                </a:rPr>
                <a:t>Analítica de datos</a:t>
              </a:r>
              <a:endParaRPr lang="en-DE" sz="2800"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434735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33794" name="Shape 27"/>
          <p:cNvCxnSpPr>
            <a:cxnSpLocks noChangeShapeType="1"/>
            <a:stCxn id="33803" idx="3"/>
            <a:endCxn id="33805" idx="0"/>
          </p:cNvCxnSpPr>
          <p:nvPr/>
        </p:nvCxnSpPr>
        <p:spPr bwMode="auto">
          <a:xfrm>
            <a:off x="9294813" y="4037013"/>
            <a:ext cx="241963" cy="1019176"/>
          </a:xfrm>
          <a:prstGeom prst="bentConnector2">
            <a:avLst/>
          </a:prstGeom>
          <a:noFill/>
          <a:ln w="19050" algn="ctr">
            <a:solidFill>
              <a:schemeClr val="bg1"/>
            </a:solidFill>
            <a:miter lim="800000"/>
            <a:headEnd/>
            <a:tailEnd/>
          </a:ln>
          <a:extLst>
            <a:ext uri="{909E8E84-426E-40DD-AFC4-6F175D3DCCD1}">
              <a14:hiddenFill xmlns:a14="http://schemas.microsoft.com/office/drawing/2010/main">
                <a:noFill/>
              </a14:hiddenFill>
            </a:ext>
          </a:extLst>
        </p:spPr>
      </p:cxnSp>
      <p:sp>
        <p:nvSpPr>
          <p:cNvPr id="33795" name="Title 5"/>
          <p:cNvSpPr>
            <a:spLocks noGrp="1"/>
          </p:cNvSpPr>
          <p:nvPr>
            <p:ph type="title" idx="4294967295"/>
          </p:nvPr>
        </p:nvSpPr>
        <p:spPr>
          <a:xfrm>
            <a:off x="69012" y="217937"/>
            <a:ext cx="8153400" cy="990600"/>
          </a:xfrm>
        </p:spPr>
        <p:txBody>
          <a:bodyPr>
            <a:normAutofit/>
          </a:bodyPr>
          <a:lstStyle/>
          <a:p>
            <a:pPr eaLnBrk="1" hangingPunct="1"/>
            <a:r>
              <a:rPr lang="es-CO" altLang="en-US" sz="3300" b="1" dirty="0">
                <a:solidFill>
                  <a:schemeClr val="bg1"/>
                </a:solidFill>
                <a:latin typeface="Montserrat" panose="00000500000000000000" pitchFamily="2" charset="0"/>
              </a:rPr>
              <a:t>Visualizando datos categóricos</a:t>
            </a:r>
          </a:p>
        </p:txBody>
      </p:sp>
      <p:sp>
        <p:nvSpPr>
          <p:cNvPr id="33796" name="Line 5"/>
          <p:cNvSpPr>
            <a:spLocks noChangeShapeType="1"/>
          </p:cNvSpPr>
          <p:nvPr/>
        </p:nvSpPr>
        <p:spPr bwMode="auto">
          <a:xfrm>
            <a:off x="5934269" y="2481264"/>
            <a:ext cx="7742" cy="3365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33797" name="Rectangle 6"/>
          <p:cNvSpPr>
            <a:spLocks noChangeArrowheads="1"/>
          </p:cNvSpPr>
          <p:nvPr/>
        </p:nvSpPr>
        <p:spPr bwMode="auto">
          <a:xfrm>
            <a:off x="4419601" y="1524001"/>
            <a:ext cx="2968625" cy="951543"/>
          </a:xfrm>
          <a:prstGeom prst="rect">
            <a:avLst/>
          </a:prstGeom>
          <a:noFill/>
          <a:ln w="19050">
            <a:solidFill>
              <a:schemeClr val="bg1"/>
            </a:solidFill>
            <a:miter lim="800000"/>
            <a:headEnd/>
            <a:tailEnd/>
          </a:ln>
        </p:spPr>
        <p:txBody>
          <a:bodyPr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2800" b="1" i="0" u="none" strike="noStrike" kern="1200" cap="none" spc="0" normalizeH="0" baseline="0" noProof="0">
                <a:ln>
                  <a:noFill/>
                </a:ln>
                <a:solidFill>
                  <a:prstClr val="white"/>
                </a:solidFill>
                <a:effectLst/>
                <a:uLnTx/>
                <a:uFillTx/>
                <a:latin typeface="Montserrat" panose="00000500000000000000" pitchFamily="2" charset="0"/>
                <a:ea typeface="+mn-ea"/>
                <a:cs typeface="Arial" panose="020B0604020202020204" pitchFamily="34" charset="0"/>
              </a:rPr>
              <a:t>Datos categóricos</a:t>
            </a:r>
          </a:p>
        </p:txBody>
      </p:sp>
      <p:sp>
        <p:nvSpPr>
          <p:cNvPr id="33798" name="Line 19"/>
          <p:cNvSpPr>
            <a:spLocks noChangeShapeType="1"/>
          </p:cNvSpPr>
          <p:nvPr/>
        </p:nvSpPr>
        <p:spPr bwMode="auto">
          <a:xfrm>
            <a:off x="3722914" y="4570413"/>
            <a:ext cx="0" cy="485775"/>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33799" name="Rectangle 9"/>
          <p:cNvSpPr>
            <a:spLocks noChangeArrowheads="1"/>
          </p:cNvSpPr>
          <p:nvPr/>
        </p:nvSpPr>
        <p:spPr bwMode="auto">
          <a:xfrm>
            <a:off x="4418013" y="2817813"/>
            <a:ext cx="2970212" cy="346441"/>
          </a:xfrm>
          <a:prstGeom prst="rect">
            <a:avLst/>
          </a:prstGeom>
          <a:noFill/>
          <a:ln w="19050">
            <a:solidFill>
              <a:schemeClr val="bg1"/>
            </a:solidFill>
            <a:miter lim="800000"/>
            <a:headEnd/>
            <a:tailEnd/>
          </a:ln>
        </p:spPr>
        <p:txBody>
          <a:bodyPr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80000"/>
              </a:lnSpc>
              <a:spcBef>
                <a:spcPct val="50000"/>
              </a:spcBef>
              <a:spcAft>
                <a:spcPts val="0"/>
              </a:spcAft>
              <a:buClrTx/>
              <a:buSzTx/>
              <a:buFontTx/>
              <a:buNone/>
              <a:tabLst/>
              <a:defRPr/>
            </a:pPr>
            <a:r>
              <a:rPr kumimoji="0" lang="en-US" altLang="en-US" sz="2000" b="1" i="0" u="none" strike="noStrike" kern="1200" cap="none" spc="0" normalizeH="0" baseline="0" noProof="0">
                <a:ln>
                  <a:noFill/>
                </a:ln>
                <a:solidFill>
                  <a:prstClr val="white"/>
                </a:solidFill>
                <a:effectLst/>
                <a:uLnTx/>
                <a:uFillTx/>
                <a:latin typeface="Montserrat" panose="00000500000000000000" pitchFamily="2" charset="0"/>
                <a:ea typeface="+mn-ea"/>
                <a:cs typeface="Arial" panose="020B0604020202020204" pitchFamily="34" charset="0"/>
              </a:rPr>
              <a:t>Visualización</a:t>
            </a:r>
          </a:p>
        </p:txBody>
      </p:sp>
      <p:sp>
        <p:nvSpPr>
          <p:cNvPr id="33800" name="Rectangle 18"/>
          <p:cNvSpPr>
            <a:spLocks noChangeArrowheads="1"/>
          </p:cNvSpPr>
          <p:nvPr/>
        </p:nvSpPr>
        <p:spPr bwMode="auto">
          <a:xfrm>
            <a:off x="1219200" y="5056188"/>
            <a:ext cx="1600200" cy="635000"/>
          </a:xfrm>
          <a:prstGeom prst="rect">
            <a:avLst/>
          </a:prstGeom>
          <a:noFill/>
          <a:ln w="19050">
            <a:solidFill>
              <a:schemeClr val="bg1"/>
            </a:solidFill>
            <a:miter lim="800000"/>
            <a:headEnd/>
            <a:tailEnd/>
          </a:ln>
        </p:spPr>
        <p:txBody>
          <a:bodyPr lIns="90488" tIns="44450" rIns="90488" bIns="44450"/>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altLang="en-US" sz="20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Gráfico</a:t>
            </a:r>
            <a:r>
              <a:rPr kumimoji="0" lang="en-US" altLang="en-US" sz="20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de Barras</a:t>
            </a:r>
          </a:p>
        </p:txBody>
      </p:sp>
      <p:sp>
        <p:nvSpPr>
          <p:cNvPr id="33801" name="Rectangle 18"/>
          <p:cNvSpPr>
            <a:spLocks noChangeArrowheads="1"/>
          </p:cNvSpPr>
          <p:nvPr/>
        </p:nvSpPr>
        <p:spPr bwMode="auto">
          <a:xfrm>
            <a:off x="2438400" y="3505200"/>
            <a:ext cx="1981200" cy="1066800"/>
          </a:xfrm>
          <a:prstGeom prst="rect">
            <a:avLst/>
          </a:prstGeom>
          <a:noFill/>
          <a:ln w="19050">
            <a:solidFill>
              <a:schemeClr val="bg1"/>
            </a:solidFill>
            <a:miter lim="800000"/>
            <a:headEnd/>
            <a:tailEnd/>
          </a:ln>
        </p:spPr>
        <p:txBody>
          <a:bodyPr lIns="90488" tIns="44450" rIns="90488" bIns="44450"/>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90000"/>
              </a:lnSpc>
              <a:spcBef>
                <a:spcPct val="50000"/>
              </a:spcBef>
              <a:spcAft>
                <a:spcPts val="0"/>
              </a:spcAft>
              <a:buClrTx/>
              <a:buSzTx/>
              <a:buFontTx/>
              <a:buNone/>
              <a:tabLst/>
              <a:defRPr/>
            </a:pPr>
            <a:r>
              <a:rPr kumimoji="0" lang="en-US" altLang="en-US" sz="2000" b="1" i="0" u="none" strike="noStrike" kern="1200" cap="none" spc="0" normalizeH="0" baseline="0" noProof="0">
                <a:ln>
                  <a:noFill/>
                </a:ln>
                <a:solidFill>
                  <a:prstClr val="white"/>
                </a:solidFill>
                <a:effectLst/>
                <a:uLnTx/>
                <a:uFillTx/>
                <a:latin typeface="Montserrat" panose="00000500000000000000" pitchFamily="2" charset="0"/>
                <a:ea typeface="+mn-ea"/>
                <a:cs typeface="Arial" panose="020B0604020202020204" pitchFamily="34" charset="0"/>
              </a:rPr>
              <a:t>Tabla Resúmen        (1 variable)</a:t>
            </a:r>
          </a:p>
        </p:txBody>
      </p:sp>
      <p:cxnSp>
        <p:nvCxnSpPr>
          <p:cNvPr id="33802" name="Shape 18"/>
          <p:cNvCxnSpPr>
            <a:cxnSpLocks noChangeShapeType="1"/>
            <a:stCxn id="33801" idx="0"/>
            <a:endCxn id="33799" idx="1"/>
          </p:cNvCxnSpPr>
          <p:nvPr/>
        </p:nvCxnSpPr>
        <p:spPr bwMode="auto">
          <a:xfrm rot="5400000" flipH="1" flipV="1">
            <a:off x="3666423" y="2753611"/>
            <a:ext cx="514166" cy="989013"/>
          </a:xfrm>
          <a:prstGeom prst="bentConnector2">
            <a:avLst/>
          </a:prstGeom>
          <a:noFill/>
          <a:ln w="19050" algn="ctr">
            <a:solidFill>
              <a:schemeClr val="bg1"/>
            </a:solidFill>
            <a:miter lim="800000"/>
            <a:headEnd/>
            <a:tailEnd/>
          </a:ln>
          <a:extLst>
            <a:ext uri="{909E8E84-426E-40DD-AFC4-6F175D3DCCD1}">
              <a14:hiddenFill xmlns:a14="http://schemas.microsoft.com/office/drawing/2010/main">
                <a:noFill/>
              </a14:hiddenFill>
            </a:ext>
          </a:extLst>
        </p:spPr>
      </p:cxnSp>
      <p:sp>
        <p:nvSpPr>
          <p:cNvPr id="33803" name="Rectangle 18"/>
          <p:cNvSpPr>
            <a:spLocks noChangeArrowheads="1"/>
          </p:cNvSpPr>
          <p:nvPr/>
        </p:nvSpPr>
        <p:spPr bwMode="auto">
          <a:xfrm>
            <a:off x="7313613" y="3503613"/>
            <a:ext cx="1981200" cy="1066800"/>
          </a:xfrm>
          <a:prstGeom prst="rect">
            <a:avLst/>
          </a:prstGeom>
          <a:noFill/>
          <a:ln w="19050">
            <a:solidFill>
              <a:schemeClr val="bg1"/>
            </a:solidFill>
            <a:miter lim="800000"/>
            <a:headEnd/>
            <a:tailEnd/>
          </a:ln>
        </p:spPr>
        <p:txBody>
          <a:bodyPr lIns="90488" tIns="44450" rIns="90488" bIns="44450"/>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90000"/>
              </a:lnSpc>
              <a:spcBef>
                <a:spcPct val="50000"/>
              </a:spcBef>
              <a:spcAft>
                <a:spcPts val="0"/>
              </a:spcAft>
              <a:buClrTx/>
              <a:buSzTx/>
              <a:buFontTx/>
              <a:buNone/>
              <a:tabLst/>
              <a:defRPr/>
            </a:pPr>
            <a:r>
              <a:rPr kumimoji="0" lang="en-US" altLang="en-US" sz="2000" b="1" i="0" u="none" strike="noStrike" kern="1200" cap="none" spc="0" normalizeH="0" baseline="0" noProof="0">
                <a:ln>
                  <a:noFill/>
                </a:ln>
                <a:solidFill>
                  <a:prstClr val="white"/>
                </a:solidFill>
                <a:effectLst/>
                <a:uLnTx/>
                <a:uFillTx/>
                <a:latin typeface="Montserrat" panose="00000500000000000000" pitchFamily="2" charset="0"/>
                <a:ea typeface="+mn-ea"/>
                <a:cs typeface="Arial" panose="020B0604020202020204" pitchFamily="34" charset="0"/>
              </a:rPr>
              <a:t>Tabla Contingencia (2 variables)</a:t>
            </a:r>
          </a:p>
        </p:txBody>
      </p:sp>
      <p:cxnSp>
        <p:nvCxnSpPr>
          <p:cNvPr id="33804" name="Shape 20"/>
          <p:cNvCxnSpPr>
            <a:cxnSpLocks noChangeShapeType="1"/>
            <a:stCxn id="33803" idx="0"/>
            <a:endCxn id="33799" idx="3"/>
          </p:cNvCxnSpPr>
          <p:nvPr/>
        </p:nvCxnSpPr>
        <p:spPr bwMode="auto">
          <a:xfrm rot="16200000" flipV="1">
            <a:off x="7589930" y="2789330"/>
            <a:ext cx="512579" cy="915988"/>
          </a:xfrm>
          <a:prstGeom prst="bentConnector2">
            <a:avLst/>
          </a:prstGeom>
          <a:noFill/>
          <a:ln w="19050" algn="ctr">
            <a:solidFill>
              <a:schemeClr val="bg1"/>
            </a:solidFill>
            <a:miter lim="800000"/>
            <a:headEnd/>
            <a:tailEnd/>
          </a:ln>
          <a:extLst>
            <a:ext uri="{909E8E84-426E-40DD-AFC4-6F175D3DCCD1}">
              <a14:hiddenFill xmlns:a14="http://schemas.microsoft.com/office/drawing/2010/main">
                <a:noFill/>
              </a14:hiddenFill>
            </a:ext>
          </a:extLst>
        </p:spPr>
      </p:cxnSp>
      <p:sp>
        <p:nvSpPr>
          <p:cNvPr id="33805" name="Rectangle 18"/>
          <p:cNvSpPr>
            <a:spLocks noChangeArrowheads="1"/>
          </p:cNvSpPr>
          <p:nvPr/>
        </p:nvSpPr>
        <p:spPr bwMode="auto">
          <a:xfrm>
            <a:off x="8458199" y="5056189"/>
            <a:ext cx="2157153" cy="887411"/>
          </a:xfrm>
          <a:prstGeom prst="rect">
            <a:avLst/>
          </a:prstGeom>
          <a:noFill/>
          <a:ln w="19050">
            <a:solidFill>
              <a:schemeClr val="bg1"/>
            </a:solidFill>
            <a:miter lim="800000"/>
            <a:headEnd/>
            <a:tailEnd/>
          </a:ln>
        </p:spPr>
        <p:txBody>
          <a:bodyPr lIns="90488" tIns="44450" rIns="90488" bIns="44450"/>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90000"/>
              </a:lnSpc>
              <a:spcBef>
                <a:spcPct val="50000"/>
              </a:spcBef>
              <a:spcAft>
                <a:spcPts val="0"/>
              </a:spcAft>
              <a:buClrTx/>
              <a:buSzTx/>
              <a:buFontTx/>
              <a:buNone/>
              <a:tabLst/>
              <a:defRPr/>
            </a:pPr>
            <a:r>
              <a:rPr kumimoji="0" lang="es-CO" altLang="en-US" sz="2000" b="1" i="0" u="none" strike="noStrike" kern="1200" cap="none" spc="0" normalizeH="0" baseline="0" noProof="0">
                <a:ln>
                  <a:noFill/>
                </a:ln>
                <a:solidFill>
                  <a:prstClr val="white"/>
                </a:solidFill>
                <a:effectLst/>
                <a:uLnTx/>
                <a:uFillTx/>
                <a:latin typeface="Montserrat" panose="00000500000000000000" pitchFamily="2" charset="0"/>
                <a:ea typeface="+mn-ea"/>
                <a:cs typeface="Arial" panose="020B0604020202020204" pitchFamily="34" charset="0"/>
              </a:rPr>
              <a:t>Gráfico de Barras (emparejadas)</a:t>
            </a:r>
          </a:p>
        </p:txBody>
      </p:sp>
      <p:sp>
        <p:nvSpPr>
          <p:cNvPr id="33807" name="Rectangle 18"/>
          <p:cNvSpPr>
            <a:spLocks noChangeArrowheads="1"/>
          </p:cNvSpPr>
          <p:nvPr/>
        </p:nvSpPr>
        <p:spPr bwMode="auto">
          <a:xfrm>
            <a:off x="3043239" y="5056189"/>
            <a:ext cx="1577975" cy="617537"/>
          </a:xfrm>
          <a:prstGeom prst="rect">
            <a:avLst/>
          </a:prstGeom>
          <a:noFill/>
          <a:ln w="19050">
            <a:solidFill>
              <a:schemeClr val="bg1"/>
            </a:solidFill>
            <a:miter lim="800000"/>
            <a:headEnd/>
            <a:tailEnd/>
          </a:ln>
        </p:spPr>
        <p:txBody>
          <a:bodyPr lIns="90488" tIns="44450" rIns="90488" bIns="44450"/>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90000"/>
              </a:lnSpc>
              <a:spcBef>
                <a:spcPct val="50000"/>
              </a:spcBef>
              <a:spcAft>
                <a:spcPts val="0"/>
              </a:spcAft>
              <a:buClrTx/>
              <a:buSzTx/>
              <a:buFontTx/>
              <a:buNone/>
              <a:tabLst/>
              <a:defRPr/>
            </a:pPr>
            <a:r>
              <a:rPr kumimoji="0" lang="es-CO" altLang="en-US" sz="2000" b="1" i="0" u="none" strike="noStrike" kern="1200" cap="none" spc="0" normalizeH="0" baseline="0" noProof="0">
                <a:ln>
                  <a:noFill/>
                </a:ln>
                <a:solidFill>
                  <a:prstClr val="white"/>
                </a:solidFill>
                <a:effectLst/>
                <a:uLnTx/>
                <a:uFillTx/>
                <a:latin typeface="Montserrat" panose="00000500000000000000" pitchFamily="2" charset="0"/>
                <a:ea typeface="+mn-ea"/>
                <a:cs typeface="Arial" panose="020B0604020202020204" pitchFamily="34" charset="0"/>
              </a:rPr>
              <a:t> Gráfico de torta</a:t>
            </a:r>
          </a:p>
        </p:txBody>
      </p:sp>
      <p:sp>
        <p:nvSpPr>
          <p:cNvPr id="33808" name="Rectangle 18"/>
          <p:cNvSpPr>
            <a:spLocks noChangeArrowheads="1"/>
          </p:cNvSpPr>
          <p:nvPr/>
        </p:nvSpPr>
        <p:spPr bwMode="auto">
          <a:xfrm>
            <a:off x="5002212" y="5056188"/>
            <a:ext cx="1654173" cy="635000"/>
          </a:xfrm>
          <a:prstGeom prst="rect">
            <a:avLst/>
          </a:prstGeom>
          <a:noFill/>
          <a:ln w="19050">
            <a:solidFill>
              <a:schemeClr val="bg1"/>
            </a:solidFill>
            <a:miter lim="800000"/>
            <a:headEnd/>
            <a:tailEnd/>
          </a:ln>
        </p:spPr>
        <p:txBody>
          <a:bodyPr lIns="90488" tIns="44450" rIns="90488" bIns="44450"/>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altLang="en-US" sz="2000" b="1" i="0" u="none" strike="noStrike" kern="1200" cap="none" spc="0" normalizeH="0" baseline="0" noProof="0">
                <a:ln>
                  <a:noFill/>
                </a:ln>
                <a:solidFill>
                  <a:prstClr val="white"/>
                </a:solidFill>
                <a:effectLst/>
                <a:uLnTx/>
                <a:uFillTx/>
                <a:latin typeface="Montserrat" panose="00000500000000000000" pitchFamily="2" charset="0"/>
                <a:ea typeface="+mn-ea"/>
                <a:cs typeface="Arial" panose="020B0604020202020204" pitchFamily="34" charset="0"/>
              </a:rPr>
              <a:t> Gráfico de Pareto</a:t>
            </a:r>
          </a:p>
        </p:txBody>
      </p:sp>
      <p:cxnSp>
        <p:nvCxnSpPr>
          <p:cNvPr id="33809" name="Shape 27"/>
          <p:cNvCxnSpPr>
            <a:cxnSpLocks noChangeShapeType="1"/>
            <a:stCxn id="33801" idx="3"/>
            <a:endCxn id="33808" idx="0"/>
          </p:cNvCxnSpPr>
          <p:nvPr/>
        </p:nvCxnSpPr>
        <p:spPr bwMode="auto">
          <a:xfrm>
            <a:off x="4419600" y="4038600"/>
            <a:ext cx="1409699" cy="1017588"/>
          </a:xfrm>
          <a:prstGeom prst="bentConnector2">
            <a:avLst/>
          </a:prstGeom>
          <a:noFill/>
          <a:ln w="19050" algn="ctr">
            <a:solidFill>
              <a:schemeClr val="bg1"/>
            </a:solidFill>
            <a:miter lim="800000"/>
            <a:headEnd/>
            <a:tailEnd/>
          </a:ln>
          <a:extLst>
            <a:ext uri="{909E8E84-426E-40DD-AFC4-6F175D3DCCD1}">
              <a14:hiddenFill xmlns:a14="http://schemas.microsoft.com/office/drawing/2010/main">
                <a:noFill/>
              </a14:hiddenFill>
            </a:ext>
          </a:extLst>
        </p:spPr>
      </p:cxnSp>
      <p:cxnSp>
        <p:nvCxnSpPr>
          <p:cNvPr id="33810" name="Shape 29"/>
          <p:cNvCxnSpPr>
            <a:cxnSpLocks noChangeShapeType="1"/>
            <a:stCxn id="33801" idx="1"/>
            <a:endCxn id="33800" idx="0"/>
          </p:cNvCxnSpPr>
          <p:nvPr/>
        </p:nvCxnSpPr>
        <p:spPr bwMode="auto">
          <a:xfrm rot="10800000" flipV="1">
            <a:off x="2019300" y="4038600"/>
            <a:ext cx="419100" cy="1017588"/>
          </a:xfrm>
          <a:prstGeom prst="bentConnector2">
            <a:avLst/>
          </a:prstGeom>
          <a:noFill/>
          <a:ln w="19050" algn="ctr">
            <a:solidFill>
              <a:schemeClr val="bg1"/>
            </a:solidFill>
            <a:miter lim="800000"/>
            <a:headEnd/>
            <a:tailEnd/>
          </a:ln>
          <a:extLst>
            <a:ext uri="{909E8E84-426E-40DD-AFC4-6F175D3DCCD1}">
              <a14:hiddenFill xmlns:a14="http://schemas.microsoft.com/office/drawing/2010/main">
                <a:noFill/>
              </a14:hiddenFill>
            </a:ext>
          </a:extLst>
        </p:spPr>
      </p:cxnSp>
      <p:cxnSp>
        <p:nvCxnSpPr>
          <p:cNvPr id="2" name="Straight Connector 1">
            <a:extLst>
              <a:ext uri="{FF2B5EF4-FFF2-40B4-BE49-F238E27FC236}">
                <a16:creationId xmlns:a16="http://schemas.microsoft.com/office/drawing/2014/main" id="{03C5D904-D387-9263-1154-CDC733C0B509}"/>
              </a:ext>
            </a:extLst>
          </p:cNvPr>
          <p:cNvCxnSpPr>
            <a:cxnSpLocks/>
          </p:cNvCxnSpPr>
          <p:nvPr/>
        </p:nvCxnSpPr>
        <p:spPr>
          <a:xfrm>
            <a:off x="0" y="972867"/>
            <a:ext cx="73882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590444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0" y="365125"/>
            <a:ext cx="10515600" cy="1325563"/>
          </a:xfrm>
        </p:spPr>
        <p:txBody>
          <a:bodyPr>
            <a:normAutofit/>
          </a:bodyPr>
          <a:lstStyle/>
          <a:p>
            <a:pPr eaLnBrk="1" hangingPunct="1"/>
            <a:r>
              <a:rPr lang="es-CO" altLang="en-US" sz="3200" b="1" dirty="0">
                <a:solidFill>
                  <a:schemeClr val="bg1"/>
                </a:solidFill>
                <a:latin typeface="Montserrat" panose="00000500000000000000" pitchFamily="2" charset="0"/>
              </a:rPr>
              <a:t>Visualizando datos categóricos: </a:t>
            </a:r>
            <a:br>
              <a:rPr lang="es-CO" altLang="en-US" sz="3200" b="1" dirty="0">
                <a:solidFill>
                  <a:schemeClr val="bg1"/>
                </a:solidFill>
                <a:latin typeface="Montserrat" panose="00000500000000000000" pitchFamily="2" charset="0"/>
              </a:rPr>
            </a:br>
            <a:r>
              <a:rPr lang="es-CO" altLang="en-US" sz="3200" b="1" dirty="0">
                <a:solidFill>
                  <a:schemeClr val="accent2">
                    <a:lumMod val="60000"/>
                    <a:lumOff val="40000"/>
                  </a:schemeClr>
                </a:solidFill>
                <a:latin typeface="Montserrat" panose="00000500000000000000" pitchFamily="2" charset="0"/>
              </a:rPr>
              <a:t>Gráfico de Barras</a:t>
            </a:r>
          </a:p>
        </p:txBody>
      </p:sp>
      <p:sp>
        <p:nvSpPr>
          <p:cNvPr id="34819" name="Rectangle 3"/>
          <p:cNvSpPr>
            <a:spLocks noGrp="1" noChangeArrowheads="1"/>
          </p:cNvSpPr>
          <p:nvPr>
            <p:ph type="body" sz="half" idx="4294967295"/>
          </p:nvPr>
        </p:nvSpPr>
        <p:spPr>
          <a:xfrm>
            <a:off x="0" y="1944688"/>
            <a:ext cx="10541000" cy="1258887"/>
          </a:xfrm>
        </p:spPr>
        <p:txBody>
          <a:bodyPr>
            <a:noAutofit/>
          </a:bodyPr>
          <a:lstStyle/>
          <a:p>
            <a:pPr eaLnBrk="1" hangingPunct="1">
              <a:buClr>
                <a:schemeClr val="tx1"/>
              </a:buClr>
            </a:pPr>
            <a:r>
              <a:rPr lang="es-CO" altLang="en-US" sz="2000" dirty="0">
                <a:solidFill>
                  <a:schemeClr val="bg1"/>
                </a:solidFill>
                <a:latin typeface="Montserrat" panose="00000500000000000000" pitchFamily="2" charset="0"/>
              </a:rPr>
              <a:t>La gráfica de barras nos permite visualizar variables categóricas  por medio de una serie de barras. </a:t>
            </a:r>
            <a:r>
              <a:rPr lang="es-CO" altLang="en-US" sz="2000" b="1" dirty="0">
                <a:solidFill>
                  <a:schemeClr val="bg1"/>
                </a:solidFill>
                <a:latin typeface="Montserrat" panose="00000500000000000000" pitchFamily="2" charset="0"/>
              </a:rPr>
              <a:t>La longitud de cada barra representa la frecuencia o el % de los valores que caen en cada categoría.</a:t>
            </a:r>
          </a:p>
          <a:p>
            <a:pPr eaLnBrk="1" hangingPunct="1">
              <a:buClr>
                <a:schemeClr val="tx1"/>
              </a:buClr>
            </a:pPr>
            <a:r>
              <a:rPr lang="es-CO" altLang="en-US" sz="2000" b="1" dirty="0">
                <a:solidFill>
                  <a:schemeClr val="bg1"/>
                </a:solidFill>
                <a:latin typeface="Montserrat" panose="00000500000000000000" pitchFamily="2" charset="0"/>
              </a:rPr>
              <a:t>Ejemplo:	</a:t>
            </a:r>
          </a:p>
        </p:txBody>
      </p:sp>
      <p:graphicFrame>
        <p:nvGraphicFramePr>
          <p:cNvPr id="8" name="Group 4"/>
          <p:cNvGraphicFramePr>
            <a:graphicFrameLocks noGrp="1"/>
          </p:cNvGraphicFramePr>
          <p:nvPr/>
        </p:nvGraphicFramePr>
        <p:xfrm>
          <a:off x="1040920" y="3457575"/>
          <a:ext cx="3429000" cy="3109913"/>
        </p:xfrm>
        <a:graphic>
          <a:graphicData uri="http://schemas.openxmlformats.org/drawingml/2006/table">
            <a:tbl>
              <a:tblPr>
                <a:tableStyleId>{46F890A9-2807-4EBB-B81D-B2AA78EC7F39}</a:tableStyleId>
              </a:tblPr>
              <a:tblGrid>
                <a:gridCol w="2209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1006063">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2000" b="1" u="none" strike="noStrike" cap="none" normalizeH="0" baseline="0" dirty="0">
                          <a:ln>
                            <a:noFill/>
                          </a:ln>
                          <a:solidFill>
                            <a:schemeClr val="tx1"/>
                          </a:solidFill>
                          <a:effectLst/>
                        </a:rPr>
                        <a:t>Reason For Shopping Online?</a:t>
                      </a:r>
                      <a:endParaRPr kumimoji="0" lang="en-US" altLang="en-US" sz="2000" b="1" i="0" u="none" strike="noStrike" cap="none" normalizeH="0" baseline="0" dirty="0">
                        <a:ln>
                          <a:noFill/>
                        </a:ln>
                        <a:solidFill>
                          <a:schemeClr val="tx1"/>
                        </a:solidFill>
                        <a:effectLst/>
                        <a:latin typeface="+mn-lt"/>
                        <a:cs typeface="Arial" panose="020B0604020202020204" pitchFamily="34" charset="0"/>
                      </a:endParaRPr>
                    </a:p>
                  </a:txBody>
                  <a:tcPr marT="45702" marB="45702" horzOverflow="overflow"/>
                </a:tc>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2000" b="1" u="none" strike="noStrike" cap="none" normalizeH="0" baseline="0" dirty="0">
                          <a:ln>
                            <a:noFill/>
                          </a:ln>
                          <a:solidFill>
                            <a:schemeClr val="tx1"/>
                          </a:solidFill>
                          <a:effectLst/>
                        </a:rPr>
                        <a:t>Percent</a:t>
                      </a:r>
                      <a:endParaRPr kumimoji="0" lang="en-US" altLang="en-US" sz="2000" b="1" i="0" u="none" strike="noStrike" cap="none" normalizeH="0" baseline="0" dirty="0">
                        <a:ln>
                          <a:noFill/>
                        </a:ln>
                        <a:solidFill>
                          <a:schemeClr val="tx1"/>
                        </a:solidFill>
                        <a:effectLst/>
                        <a:latin typeface="+mn-lt"/>
                        <a:cs typeface="Arial" panose="020B0604020202020204" pitchFamily="34" charset="0"/>
                      </a:endParaRPr>
                    </a:p>
                  </a:txBody>
                  <a:tcPr marT="45702" marB="45702" horzOverflow="overflow"/>
                </a:tc>
                <a:extLst>
                  <a:ext uri="{0D108BD9-81ED-4DB2-BD59-A6C34878D82A}">
                    <a16:rowId xmlns:a16="http://schemas.microsoft.com/office/drawing/2014/main" val="10000"/>
                  </a:ext>
                </a:extLst>
              </a:tr>
              <a:tr h="365876">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Better Prices</a:t>
                      </a:r>
                      <a:endParaRPr kumimoji="0" lang="en-US" altLang="en-US" sz="1800" b="0" i="0" u="none" strike="noStrike" cap="none" normalizeH="0" baseline="0" dirty="0">
                        <a:ln>
                          <a:noFill/>
                        </a:ln>
                        <a:solidFill>
                          <a:schemeClr val="tx1"/>
                        </a:solidFill>
                        <a:effectLst/>
                        <a:latin typeface="+mn-lt"/>
                        <a:cs typeface="Arial" panose="020B0604020202020204" pitchFamily="34" charset="0"/>
                      </a:endParaRPr>
                    </a:p>
                  </a:txBody>
                  <a:tcPr marT="45702" marB="45702" horzOverflow="overflow"/>
                </a:tc>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37%</a:t>
                      </a:r>
                      <a:endParaRPr kumimoji="0" lang="en-US" altLang="en-US" sz="1800" b="0" i="0" u="none" strike="noStrike" cap="none" normalizeH="0" baseline="0" dirty="0">
                        <a:ln>
                          <a:noFill/>
                        </a:ln>
                        <a:solidFill>
                          <a:schemeClr val="tx1"/>
                        </a:solidFill>
                        <a:effectLst/>
                        <a:latin typeface="+mn-lt"/>
                        <a:cs typeface="Arial" panose="020B0604020202020204" pitchFamily="34" charset="0"/>
                      </a:endParaRPr>
                    </a:p>
                  </a:txBody>
                  <a:tcPr marT="45702" marB="45702" horzOverflow="overflow"/>
                </a:tc>
                <a:extLst>
                  <a:ext uri="{0D108BD9-81ED-4DB2-BD59-A6C34878D82A}">
                    <a16:rowId xmlns:a16="http://schemas.microsoft.com/office/drawing/2014/main" val="10001"/>
                  </a:ext>
                </a:extLst>
              </a:tr>
              <a:tr h="640346">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Avoiding holiday crowds or hassles</a:t>
                      </a:r>
                      <a:endParaRPr kumimoji="0" lang="en-US" altLang="en-US" sz="1800" b="0" i="0" u="none" strike="noStrike" cap="none" normalizeH="0" baseline="0" dirty="0">
                        <a:ln>
                          <a:noFill/>
                        </a:ln>
                        <a:solidFill>
                          <a:schemeClr val="tx1"/>
                        </a:solidFill>
                        <a:effectLst/>
                        <a:latin typeface="+mn-lt"/>
                        <a:cs typeface="Arial" panose="020B0604020202020204" pitchFamily="34" charset="0"/>
                      </a:endParaRPr>
                    </a:p>
                  </a:txBody>
                  <a:tcPr marT="45702" marB="45702" horzOverflow="overflow"/>
                </a:tc>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29%</a:t>
                      </a:r>
                      <a:endParaRPr kumimoji="0" lang="en-US" altLang="en-US" sz="1800" b="0" i="0" u="none" strike="noStrike" cap="none" normalizeH="0" baseline="0" dirty="0">
                        <a:ln>
                          <a:noFill/>
                        </a:ln>
                        <a:solidFill>
                          <a:schemeClr val="tx1"/>
                        </a:solidFill>
                        <a:effectLst/>
                        <a:latin typeface="+mn-lt"/>
                        <a:cs typeface="Arial" panose="020B0604020202020204" pitchFamily="34" charset="0"/>
                      </a:endParaRPr>
                    </a:p>
                  </a:txBody>
                  <a:tcPr marT="45702" marB="45702" horzOverflow="overflow"/>
                </a:tc>
                <a:extLst>
                  <a:ext uri="{0D108BD9-81ED-4DB2-BD59-A6C34878D82A}">
                    <a16:rowId xmlns:a16="http://schemas.microsoft.com/office/drawing/2014/main" val="10002"/>
                  </a:ext>
                </a:extLst>
              </a:tr>
              <a:tr h="365876">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Convenience</a:t>
                      </a:r>
                      <a:endParaRPr kumimoji="0" lang="en-US" altLang="en-US" sz="1800" b="0" i="0" u="none" strike="noStrike" cap="none" normalizeH="0" baseline="0" dirty="0">
                        <a:ln>
                          <a:noFill/>
                        </a:ln>
                        <a:solidFill>
                          <a:schemeClr val="tx1"/>
                        </a:solidFill>
                        <a:effectLst/>
                        <a:latin typeface="+mn-lt"/>
                        <a:cs typeface="Arial" panose="020B0604020202020204" pitchFamily="34" charset="0"/>
                      </a:endParaRPr>
                    </a:p>
                  </a:txBody>
                  <a:tcPr marT="45702" marB="45702" horzOverflow="overflow"/>
                </a:tc>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18%</a:t>
                      </a:r>
                      <a:endParaRPr kumimoji="0" lang="en-US" altLang="en-US" sz="1800" b="0" i="0" u="none" strike="noStrike" cap="none" normalizeH="0" baseline="0" dirty="0">
                        <a:ln>
                          <a:noFill/>
                        </a:ln>
                        <a:solidFill>
                          <a:schemeClr val="tx1"/>
                        </a:solidFill>
                        <a:effectLst/>
                        <a:latin typeface="+mn-lt"/>
                        <a:cs typeface="Arial" panose="020B0604020202020204" pitchFamily="34" charset="0"/>
                      </a:endParaRPr>
                    </a:p>
                  </a:txBody>
                  <a:tcPr marT="45702" marB="45702" horzOverflow="overflow"/>
                </a:tc>
                <a:extLst>
                  <a:ext uri="{0D108BD9-81ED-4DB2-BD59-A6C34878D82A}">
                    <a16:rowId xmlns:a16="http://schemas.microsoft.com/office/drawing/2014/main" val="10003"/>
                  </a:ext>
                </a:extLst>
              </a:tr>
              <a:tr h="365876">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Better selection</a:t>
                      </a:r>
                      <a:endParaRPr kumimoji="0" lang="en-US" altLang="en-US" sz="1800" b="0" i="0" u="none" strike="noStrike" cap="none" normalizeH="0" baseline="0" dirty="0">
                        <a:ln>
                          <a:noFill/>
                        </a:ln>
                        <a:solidFill>
                          <a:schemeClr val="tx1"/>
                        </a:solidFill>
                        <a:effectLst/>
                        <a:latin typeface="+mn-lt"/>
                        <a:cs typeface="Arial" panose="020B0604020202020204" pitchFamily="34" charset="0"/>
                      </a:endParaRPr>
                    </a:p>
                  </a:txBody>
                  <a:tcPr marT="45702" marB="45702" horzOverflow="overflow"/>
                </a:tc>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13%</a:t>
                      </a:r>
                      <a:endParaRPr kumimoji="0" lang="en-US" altLang="en-US" sz="1800" b="0" i="0" u="none" strike="noStrike" cap="none" normalizeH="0" baseline="0" dirty="0">
                        <a:ln>
                          <a:noFill/>
                        </a:ln>
                        <a:solidFill>
                          <a:schemeClr val="tx1"/>
                        </a:solidFill>
                        <a:effectLst/>
                        <a:latin typeface="+mn-lt"/>
                        <a:cs typeface="Arial" panose="020B0604020202020204" pitchFamily="34" charset="0"/>
                      </a:endParaRPr>
                    </a:p>
                  </a:txBody>
                  <a:tcPr marT="45702" marB="45702" horzOverflow="overflow"/>
                </a:tc>
                <a:extLst>
                  <a:ext uri="{0D108BD9-81ED-4DB2-BD59-A6C34878D82A}">
                    <a16:rowId xmlns:a16="http://schemas.microsoft.com/office/drawing/2014/main" val="10004"/>
                  </a:ext>
                </a:extLst>
              </a:tr>
              <a:tr h="365876">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Ships directly</a:t>
                      </a:r>
                      <a:endParaRPr kumimoji="0" lang="en-US" altLang="en-US" sz="1800" b="0" i="0" u="none" strike="noStrike" cap="none" normalizeH="0" baseline="0" dirty="0">
                        <a:ln>
                          <a:noFill/>
                        </a:ln>
                        <a:solidFill>
                          <a:schemeClr val="tx1"/>
                        </a:solidFill>
                        <a:effectLst/>
                        <a:latin typeface="+mn-lt"/>
                        <a:cs typeface="Arial" panose="020B0604020202020204" pitchFamily="34" charset="0"/>
                      </a:endParaRPr>
                    </a:p>
                  </a:txBody>
                  <a:tcPr marT="45702" marB="45702" horzOverflow="overflow"/>
                </a:tc>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 3%</a:t>
                      </a:r>
                      <a:endParaRPr kumimoji="0" lang="en-US" altLang="en-US" sz="1800" b="0" i="0" u="none" strike="noStrike" cap="none" normalizeH="0" baseline="0" dirty="0">
                        <a:ln>
                          <a:noFill/>
                        </a:ln>
                        <a:solidFill>
                          <a:schemeClr val="tx1"/>
                        </a:solidFill>
                        <a:effectLst/>
                        <a:latin typeface="+mn-lt"/>
                        <a:cs typeface="Arial" panose="020B0604020202020204" pitchFamily="34" charset="0"/>
                      </a:endParaRPr>
                    </a:p>
                  </a:txBody>
                  <a:tcPr marT="45702" marB="45702" horzOverflow="overflow"/>
                </a:tc>
                <a:extLst>
                  <a:ext uri="{0D108BD9-81ED-4DB2-BD59-A6C34878D82A}">
                    <a16:rowId xmlns:a16="http://schemas.microsoft.com/office/drawing/2014/main" val="10005"/>
                  </a:ext>
                </a:extLst>
              </a:tr>
            </a:tbl>
          </a:graphicData>
        </a:graphic>
      </p:graphicFrame>
      <p:pic>
        <p:nvPicPr>
          <p:cNvPr id="3484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2526" y="2886614"/>
            <a:ext cx="4349750" cy="384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CA2F6D27-1FD4-E86A-318D-23582589675E}"/>
              </a:ext>
            </a:extLst>
          </p:cNvPr>
          <p:cNvCxnSpPr>
            <a:cxnSpLocks/>
          </p:cNvCxnSpPr>
          <p:nvPr/>
        </p:nvCxnSpPr>
        <p:spPr>
          <a:xfrm>
            <a:off x="0" y="1542211"/>
            <a:ext cx="73882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091286"/>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0" y="365125"/>
            <a:ext cx="10515600" cy="1325563"/>
          </a:xfrm>
        </p:spPr>
        <p:txBody>
          <a:bodyPr>
            <a:normAutofit/>
          </a:bodyPr>
          <a:lstStyle/>
          <a:p>
            <a:pPr eaLnBrk="1" hangingPunct="1"/>
            <a:r>
              <a:rPr lang="es-CO" altLang="en-US" sz="3200" b="1" dirty="0">
                <a:solidFill>
                  <a:schemeClr val="bg1"/>
                </a:solidFill>
                <a:latin typeface="Montserrat" panose="00000500000000000000" pitchFamily="2" charset="0"/>
              </a:rPr>
              <a:t>Visualizando datos categóricos: </a:t>
            </a:r>
            <a:br>
              <a:rPr lang="es-CO" altLang="en-US" sz="3200" b="1" dirty="0">
                <a:solidFill>
                  <a:schemeClr val="bg1"/>
                </a:solidFill>
                <a:latin typeface="Montserrat" panose="00000500000000000000" pitchFamily="2" charset="0"/>
              </a:rPr>
            </a:br>
            <a:r>
              <a:rPr lang="es-CO" altLang="en-US" sz="3200" b="1" dirty="0">
                <a:solidFill>
                  <a:schemeClr val="accent2">
                    <a:lumMod val="60000"/>
                    <a:lumOff val="40000"/>
                  </a:schemeClr>
                </a:solidFill>
                <a:latin typeface="Montserrat" panose="00000500000000000000" pitchFamily="2" charset="0"/>
              </a:rPr>
              <a:t>Gráfico de torta</a:t>
            </a:r>
          </a:p>
        </p:txBody>
      </p:sp>
      <p:sp>
        <p:nvSpPr>
          <p:cNvPr id="35843" name="Rectangle 3"/>
          <p:cNvSpPr>
            <a:spLocks noGrp="1" noChangeArrowheads="1"/>
          </p:cNvSpPr>
          <p:nvPr>
            <p:ph type="body" sz="half" idx="4294967295"/>
          </p:nvPr>
        </p:nvSpPr>
        <p:spPr>
          <a:xfrm>
            <a:off x="0" y="1828800"/>
            <a:ext cx="9661525" cy="1258888"/>
          </a:xfrm>
        </p:spPr>
        <p:txBody>
          <a:bodyPr>
            <a:normAutofit lnSpcReduction="10000"/>
          </a:bodyPr>
          <a:lstStyle/>
          <a:p>
            <a:pPr eaLnBrk="1" hangingPunct="1">
              <a:buClr>
                <a:schemeClr val="tx1"/>
              </a:buClr>
              <a:buSzPct val="80000"/>
              <a:buFont typeface="Wingdings" panose="05000000000000000000" pitchFamily="2" charset="2"/>
              <a:buChar char="§"/>
            </a:pPr>
            <a:r>
              <a:rPr lang="es-CO" altLang="en-US" sz="2000" dirty="0">
                <a:solidFill>
                  <a:schemeClr val="bg1"/>
                </a:solidFill>
                <a:latin typeface="Montserrat" panose="00000500000000000000" pitchFamily="2" charset="0"/>
              </a:rPr>
              <a:t>Es un círculo cortado en rebanadas que representan las categorías. </a:t>
            </a:r>
            <a:r>
              <a:rPr lang="es-CO" altLang="en-US" sz="2000" b="1" dirty="0">
                <a:solidFill>
                  <a:schemeClr val="bg1"/>
                </a:solidFill>
                <a:latin typeface="Montserrat" panose="00000500000000000000" pitchFamily="2" charset="0"/>
              </a:rPr>
              <a:t>El tamaño de cada rebanada varía de acuerdo al porcentaje que representa cada categoría. </a:t>
            </a:r>
          </a:p>
          <a:p>
            <a:pPr eaLnBrk="1" hangingPunct="1">
              <a:buClr>
                <a:schemeClr val="tx1"/>
              </a:buClr>
              <a:buSzPct val="80000"/>
              <a:buFont typeface="Wingdings" panose="05000000000000000000" pitchFamily="2" charset="2"/>
              <a:buChar char="§"/>
            </a:pPr>
            <a:r>
              <a:rPr lang="es-ES" altLang="en-US" sz="2000" dirty="0">
                <a:solidFill>
                  <a:schemeClr val="bg1"/>
                </a:solidFill>
                <a:latin typeface="Montserrat" panose="00000500000000000000" pitchFamily="2" charset="0"/>
              </a:rPr>
              <a:t>Ejemplo:</a:t>
            </a:r>
            <a:endParaRPr lang="es-CO" altLang="en-US" sz="2000" dirty="0">
              <a:solidFill>
                <a:schemeClr val="bg1"/>
              </a:solidFill>
              <a:latin typeface="Montserrat" panose="00000500000000000000" pitchFamily="2" charset="0"/>
            </a:endParaRPr>
          </a:p>
        </p:txBody>
      </p:sp>
      <p:pic>
        <p:nvPicPr>
          <p:cNvPr id="35845"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1996" y="2913064"/>
            <a:ext cx="4594225" cy="371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Group 4"/>
          <p:cNvGraphicFramePr>
            <a:graphicFrameLocks noGrp="1"/>
          </p:cNvGraphicFramePr>
          <p:nvPr/>
        </p:nvGraphicFramePr>
        <p:xfrm>
          <a:off x="1338203" y="3368675"/>
          <a:ext cx="4038600" cy="2805114"/>
        </p:xfrm>
        <a:graphic>
          <a:graphicData uri="http://schemas.openxmlformats.org/drawingml/2006/table">
            <a:tbl>
              <a:tblPr>
                <a:tableStyleId>{0660B408-B3CF-4A94-85FC-2B1E0A45F4A2}</a:tableStyleId>
              </a:tblPr>
              <a:tblGrid>
                <a:gridCol w="2922588">
                  <a:extLst>
                    <a:ext uri="{9D8B030D-6E8A-4147-A177-3AD203B41FA5}">
                      <a16:colId xmlns:a16="http://schemas.microsoft.com/office/drawing/2014/main" val="20000"/>
                    </a:ext>
                  </a:extLst>
                </a:gridCol>
                <a:gridCol w="1116012">
                  <a:extLst>
                    <a:ext uri="{9D8B030D-6E8A-4147-A177-3AD203B41FA5}">
                      <a16:colId xmlns:a16="http://schemas.microsoft.com/office/drawing/2014/main" val="20001"/>
                    </a:ext>
                  </a:extLst>
                </a:gridCol>
              </a:tblGrid>
              <a:tr h="701861">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2000" b="1" u="none" strike="noStrike" cap="none" normalizeH="0" baseline="0" dirty="0">
                          <a:ln>
                            <a:noFill/>
                          </a:ln>
                          <a:solidFill>
                            <a:schemeClr val="tx1"/>
                          </a:solidFill>
                          <a:effectLst/>
                        </a:rPr>
                        <a:t>Reason For Shopping Online?</a:t>
                      </a:r>
                      <a:endParaRPr kumimoji="0" lang="en-US" altLang="en-US" sz="2000" b="1" i="0" u="none" strike="noStrike" cap="none" normalizeH="0" baseline="0" dirty="0">
                        <a:ln>
                          <a:noFill/>
                        </a:ln>
                        <a:solidFill>
                          <a:schemeClr val="tx1"/>
                        </a:solidFill>
                        <a:effectLst/>
                        <a:latin typeface="+mn-lt"/>
                        <a:cs typeface="Arial" panose="020B0604020202020204" pitchFamily="34" charset="0"/>
                      </a:endParaRPr>
                    </a:p>
                  </a:txBody>
                  <a:tcPr marT="45689" marB="45689" horzOverflow="overflow"/>
                </a:tc>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2000" b="1" u="none" strike="noStrike" cap="none" normalizeH="0" baseline="0" dirty="0">
                          <a:ln>
                            <a:noFill/>
                          </a:ln>
                          <a:solidFill>
                            <a:schemeClr val="tx1"/>
                          </a:solidFill>
                          <a:effectLst/>
                        </a:rPr>
                        <a:t>Percent</a:t>
                      </a:r>
                      <a:endParaRPr kumimoji="0" lang="en-US" altLang="en-US" sz="2000" b="1" i="0" u="none" strike="noStrike" cap="none" normalizeH="0" baseline="0" dirty="0">
                        <a:ln>
                          <a:noFill/>
                        </a:ln>
                        <a:solidFill>
                          <a:schemeClr val="tx1"/>
                        </a:solidFill>
                        <a:effectLst/>
                        <a:latin typeface="+mn-lt"/>
                        <a:cs typeface="Arial" panose="020B0604020202020204" pitchFamily="34" charset="0"/>
                      </a:endParaRPr>
                    </a:p>
                  </a:txBody>
                  <a:tcPr marT="45689" marB="45689" horzOverflow="overflow"/>
                </a:tc>
                <a:extLst>
                  <a:ext uri="{0D108BD9-81ED-4DB2-BD59-A6C34878D82A}">
                    <a16:rowId xmlns:a16="http://schemas.microsoft.com/office/drawing/2014/main" val="10000"/>
                  </a:ext>
                </a:extLst>
              </a:tr>
              <a:tr h="365772">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Better Prices</a:t>
                      </a:r>
                      <a:endParaRPr kumimoji="0" lang="en-US" altLang="en-US" sz="1800" b="0" i="0" u="none" strike="noStrike" cap="none" normalizeH="0" baseline="0" dirty="0">
                        <a:ln>
                          <a:noFill/>
                        </a:ln>
                        <a:solidFill>
                          <a:schemeClr val="tx1"/>
                        </a:solidFill>
                        <a:effectLst/>
                        <a:latin typeface="+mn-lt"/>
                        <a:cs typeface="Arial" panose="020B0604020202020204" pitchFamily="34" charset="0"/>
                      </a:endParaRPr>
                    </a:p>
                  </a:txBody>
                  <a:tcPr marT="45689" marB="45689" horzOverflow="overflow"/>
                </a:tc>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37%</a:t>
                      </a:r>
                      <a:endParaRPr kumimoji="0" lang="en-US" altLang="en-US" sz="1800" b="0" i="0" u="none" strike="noStrike" cap="none" normalizeH="0" baseline="0" dirty="0">
                        <a:ln>
                          <a:noFill/>
                        </a:ln>
                        <a:solidFill>
                          <a:schemeClr val="tx1"/>
                        </a:solidFill>
                        <a:effectLst/>
                        <a:latin typeface="+mn-lt"/>
                        <a:cs typeface="Arial" panose="020B0604020202020204" pitchFamily="34" charset="0"/>
                      </a:endParaRPr>
                    </a:p>
                  </a:txBody>
                  <a:tcPr marT="45689" marB="45689" horzOverflow="overflow"/>
                </a:tc>
                <a:extLst>
                  <a:ext uri="{0D108BD9-81ED-4DB2-BD59-A6C34878D82A}">
                    <a16:rowId xmlns:a16="http://schemas.microsoft.com/office/drawing/2014/main" val="10001"/>
                  </a:ext>
                </a:extLst>
              </a:tr>
              <a:tr h="640165">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Avoiding holiday crowds or hassles</a:t>
                      </a:r>
                      <a:endParaRPr kumimoji="0" lang="en-US" altLang="en-US" sz="1800" b="0" i="0" u="none" strike="noStrike" cap="none" normalizeH="0" baseline="0" dirty="0">
                        <a:ln>
                          <a:noFill/>
                        </a:ln>
                        <a:solidFill>
                          <a:schemeClr val="tx1"/>
                        </a:solidFill>
                        <a:effectLst/>
                        <a:latin typeface="+mn-lt"/>
                        <a:cs typeface="Arial" panose="020B0604020202020204" pitchFamily="34" charset="0"/>
                      </a:endParaRPr>
                    </a:p>
                  </a:txBody>
                  <a:tcPr marT="45689" marB="45689" horzOverflow="overflow"/>
                </a:tc>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29%</a:t>
                      </a:r>
                      <a:endParaRPr kumimoji="0" lang="en-US" altLang="en-US" sz="1800" b="0" i="0" u="none" strike="noStrike" cap="none" normalizeH="0" baseline="0" dirty="0">
                        <a:ln>
                          <a:noFill/>
                        </a:ln>
                        <a:solidFill>
                          <a:schemeClr val="tx1"/>
                        </a:solidFill>
                        <a:effectLst/>
                        <a:latin typeface="+mn-lt"/>
                        <a:cs typeface="Arial" panose="020B0604020202020204" pitchFamily="34" charset="0"/>
                      </a:endParaRPr>
                    </a:p>
                  </a:txBody>
                  <a:tcPr marT="45689" marB="45689" horzOverflow="overflow"/>
                </a:tc>
                <a:extLst>
                  <a:ext uri="{0D108BD9-81ED-4DB2-BD59-A6C34878D82A}">
                    <a16:rowId xmlns:a16="http://schemas.microsoft.com/office/drawing/2014/main" val="10002"/>
                  </a:ext>
                </a:extLst>
              </a:tr>
              <a:tr h="365772">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Convenience</a:t>
                      </a:r>
                      <a:endParaRPr kumimoji="0" lang="en-US" altLang="en-US" sz="1800" b="0" i="0" u="none" strike="noStrike" cap="none" normalizeH="0" baseline="0" dirty="0">
                        <a:ln>
                          <a:noFill/>
                        </a:ln>
                        <a:solidFill>
                          <a:schemeClr val="tx1"/>
                        </a:solidFill>
                        <a:effectLst/>
                        <a:latin typeface="+mn-lt"/>
                        <a:cs typeface="Arial" panose="020B0604020202020204" pitchFamily="34" charset="0"/>
                      </a:endParaRPr>
                    </a:p>
                  </a:txBody>
                  <a:tcPr marT="45689" marB="45689" horzOverflow="overflow"/>
                </a:tc>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18%</a:t>
                      </a:r>
                      <a:endParaRPr kumimoji="0" lang="en-US" altLang="en-US" sz="1800" b="0" i="0" u="none" strike="noStrike" cap="none" normalizeH="0" baseline="0" dirty="0">
                        <a:ln>
                          <a:noFill/>
                        </a:ln>
                        <a:solidFill>
                          <a:schemeClr val="tx1"/>
                        </a:solidFill>
                        <a:effectLst/>
                        <a:latin typeface="+mn-lt"/>
                        <a:cs typeface="Arial" panose="020B0604020202020204" pitchFamily="34" charset="0"/>
                      </a:endParaRPr>
                    </a:p>
                  </a:txBody>
                  <a:tcPr marT="45689" marB="45689" horzOverflow="overflow"/>
                </a:tc>
                <a:extLst>
                  <a:ext uri="{0D108BD9-81ED-4DB2-BD59-A6C34878D82A}">
                    <a16:rowId xmlns:a16="http://schemas.microsoft.com/office/drawing/2014/main" val="10003"/>
                  </a:ext>
                </a:extLst>
              </a:tr>
              <a:tr h="365772">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Better selection</a:t>
                      </a:r>
                      <a:endParaRPr kumimoji="0" lang="en-US" altLang="en-US" sz="1800" b="0" i="0" u="none" strike="noStrike" cap="none" normalizeH="0" baseline="0" dirty="0">
                        <a:ln>
                          <a:noFill/>
                        </a:ln>
                        <a:solidFill>
                          <a:schemeClr val="tx1"/>
                        </a:solidFill>
                        <a:effectLst/>
                        <a:latin typeface="+mn-lt"/>
                        <a:cs typeface="Arial" panose="020B0604020202020204" pitchFamily="34" charset="0"/>
                      </a:endParaRPr>
                    </a:p>
                  </a:txBody>
                  <a:tcPr marT="45689" marB="45689" horzOverflow="overflow"/>
                </a:tc>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13%</a:t>
                      </a:r>
                      <a:endParaRPr kumimoji="0" lang="en-US" altLang="en-US" sz="1800" b="0" i="0" u="none" strike="noStrike" cap="none" normalizeH="0" baseline="0" dirty="0">
                        <a:ln>
                          <a:noFill/>
                        </a:ln>
                        <a:solidFill>
                          <a:schemeClr val="tx1"/>
                        </a:solidFill>
                        <a:effectLst/>
                        <a:latin typeface="+mn-lt"/>
                        <a:cs typeface="Arial" panose="020B0604020202020204" pitchFamily="34" charset="0"/>
                      </a:endParaRPr>
                    </a:p>
                  </a:txBody>
                  <a:tcPr marT="45689" marB="45689" horzOverflow="overflow"/>
                </a:tc>
                <a:extLst>
                  <a:ext uri="{0D108BD9-81ED-4DB2-BD59-A6C34878D82A}">
                    <a16:rowId xmlns:a16="http://schemas.microsoft.com/office/drawing/2014/main" val="10004"/>
                  </a:ext>
                </a:extLst>
              </a:tr>
              <a:tr h="365772">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Ships directly</a:t>
                      </a:r>
                      <a:endParaRPr kumimoji="0" lang="en-US" altLang="en-US" sz="1800" b="0" i="0" u="none" strike="noStrike" cap="none" normalizeH="0" baseline="0" dirty="0">
                        <a:ln>
                          <a:noFill/>
                        </a:ln>
                        <a:solidFill>
                          <a:schemeClr val="tx1"/>
                        </a:solidFill>
                        <a:effectLst/>
                        <a:latin typeface="+mn-lt"/>
                        <a:cs typeface="Arial" panose="020B0604020202020204" pitchFamily="34" charset="0"/>
                      </a:endParaRPr>
                    </a:p>
                  </a:txBody>
                  <a:tcPr marT="45689" marB="45689" horzOverflow="overflow"/>
                </a:tc>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 3%</a:t>
                      </a:r>
                      <a:endParaRPr kumimoji="0" lang="en-US" altLang="en-US" sz="1800" b="0" i="0" u="none" strike="noStrike" cap="none" normalizeH="0" baseline="0" dirty="0">
                        <a:ln>
                          <a:noFill/>
                        </a:ln>
                        <a:solidFill>
                          <a:schemeClr val="tx1"/>
                        </a:solidFill>
                        <a:effectLst/>
                        <a:latin typeface="+mn-lt"/>
                        <a:cs typeface="Arial" panose="020B0604020202020204" pitchFamily="34" charset="0"/>
                      </a:endParaRPr>
                    </a:p>
                  </a:txBody>
                  <a:tcPr marT="45689" marB="45689" horzOverflow="overflow"/>
                </a:tc>
                <a:extLst>
                  <a:ext uri="{0D108BD9-81ED-4DB2-BD59-A6C34878D82A}">
                    <a16:rowId xmlns:a16="http://schemas.microsoft.com/office/drawing/2014/main" val="10005"/>
                  </a:ext>
                </a:extLst>
              </a:tr>
            </a:tbl>
          </a:graphicData>
        </a:graphic>
      </p:graphicFrame>
      <p:cxnSp>
        <p:nvCxnSpPr>
          <p:cNvPr id="2" name="Straight Connector 1">
            <a:extLst>
              <a:ext uri="{FF2B5EF4-FFF2-40B4-BE49-F238E27FC236}">
                <a16:creationId xmlns:a16="http://schemas.microsoft.com/office/drawing/2014/main" id="{AF04DC16-8E1B-BAEB-D0CF-9002FEBA7BD4}"/>
              </a:ext>
            </a:extLst>
          </p:cNvPr>
          <p:cNvCxnSpPr>
            <a:cxnSpLocks/>
          </p:cNvCxnSpPr>
          <p:nvPr/>
        </p:nvCxnSpPr>
        <p:spPr>
          <a:xfrm>
            <a:off x="0" y="1524958"/>
            <a:ext cx="73882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63487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ACF1E35C-7D05-46F9-C221-D87FB1A9072B}"/>
              </a:ext>
            </a:extLst>
          </p:cNvPr>
          <p:cNvSpPr>
            <a:spLocks noGrp="1" noChangeArrowheads="1"/>
          </p:cNvSpPr>
          <p:nvPr>
            <p:ph type="title" idx="4294967295"/>
          </p:nvPr>
        </p:nvSpPr>
        <p:spPr>
          <a:xfrm>
            <a:off x="0" y="533400"/>
            <a:ext cx="7383463" cy="990600"/>
          </a:xfrm>
        </p:spPr>
        <p:txBody>
          <a:bodyPr/>
          <a:lstStyle/>
          <a:p>
            <a:pPr eaLnBrk="1" hangingPunct="1"/>
            <a:r>
              <a:rPr lang="es-CO" altLang="en-US" sz="3200" b="1" dirty="0">
                <a:solidFill>
                  <a:schemeClr val="bg1"/>
                </a:solidFill>
                <a:latin typeface="Montserrat" panose="00000500000000000000" pitchFamily="2" charset="0"/>
              </a:rPr>
              <a:t>Visualizando datos categóricos: </a:t>
            </a:r>
            <a:br>
              <a:rPr lang="es-CO" altLang="en-US" sz="3200" b="1" dirty="0">
                <a:solidFill>
                  <a:schemeClr val="bg1"/>
                </a:solidFill>
                <a:latin typeface="Montserrat" panose="00000500000000000000" pitchFamily="2" charset="0"/>
              </a:rPr>
            </a:br>
            <a:r>
              <a:rPr lang="es-CO" altLang="en-US" sz="3200" b="1" dirty="0">
                <a:solidFill>
                  <a:schemeClr val="accent2">
                    <a:lumMod val="60000"/>
                    <a:lumOff val="40000"/>
                  </a:schemeClr>
                </a:solidFill>
                <a:latin typeface="Montserrat" panose="00000500000000000000" pitchFamily="2" charset="0"/>
              </a:rPr>
              <a:t>Gráfico de Pareto</a:t>
            </a:r>
          </a:p>
        </p:txBody>
      </p:sp>
      <p:cxnSp>
        <p:nvCxnSpPr>
          <p:cNvPr id="2" name="Straight Connector 1">
            <a:extLst>
              <a:ext uri="{FF2B5EF4-FFF2-40B4-BE49-F238E27FC236}">
                <a16:creationId xmlns:a16="http://schemas.microsoft.com/office/drawing/2014/main" id="{D0F5AC55-3249-0BD7-0D10-0DF6A53E6810}"/>
              </a:ext>
            </a:extLst>
          </p:cNvPr>
          <p:cNvCxnSpPr>
            <a:cxnSpLocks/>
          </p:cNvCxnSpPr>
          <p:nvPr/>
        </p:nvCxnSpPr>
        <p:spPr>
          <a:xfrm>
            <a:off x="0" y="1533584"/>
            <a:ext cx="73882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68613" name="Rectangle 3">
            <a:extLst>
              <a:ext uri="{FF2B5EF4-FFF2-40B4-BE49-F238E27FC236}">
                <a16:creationId xmlns:a16="http://schemas.microsoft.com/office/drawing/2014/main" id="{64C46963-4EF6-61A2-718A-BE19BF5C4740}"/>
              </a:ext>
            </a:extLst>
          </p:cNvPr>
          <p:cNvGraphicFramePr/>
          <p:nvPr/>
        </p:nvGraphicFramePr>
        <p:xfrm>
          <a:off x="1759789" y="1792287"/>
          <a:ext cx="8077200" cy="45323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a:extLst>
              <a:ext uri="{FF2B5EF4-FFF2-40B4-BE49-F238E27FC236}">
                <a16:creationId xmlns:a16="http://schemas.microsoft.com/office/drawing/2014/main" id="{10A7AE85-EDDB-D711-EDAA-82187F6488CB}"/>
              </a:ext>
            </a:extLst>
          </p:cNvPr>
          <p:cNvSpPr/>
          <p:nvPr/>
        </p:nvSpPr>
        <p:spPr>
          <a:xfrm>
            <a:off x="1587260" y="1673525"/>
            <a:ext cx="8453887" cy="1755474"/>
          </a:xfrm>
          <a:prstGeom prst="rect">
            <a:avLst/>
          </a:prstGeom>
          <a:solidFill>
            <a:srgbClr val="242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Logo&#10;&#10;Description automatically generated with medium confidence">
            <a:extLst>
              <a:ext uri="{FF2B5EF4-FFF2-40B4-BE49-F238E27FC236}">
                <a16:creationId xmlns:a16="http://schemas.microsoft.com/office/drawing/2014/main" id="{CB8ECF60-8B18-8AAF-B920-B32494A41FFD}"/>
              </a:ext>
            </a:extLst>
          </p:cNvPr>
          <p:cNvPicPr>
            <a:picLocks noChangeAspect="1"/>
          </p:cNvPicPr>
          <p:nvPr/>
        </p:nvPicPr>
        <p:blipFill rotWithShape="1">
          <a:blip r:embed="rId9">
            <a:extLst>
              <a:ext uri="{28A0092B-C50C-407E-A947-70E740481C1C}">
                <a14:useLocalDpi xmlns:a14="http://schemas.microsoft.com/office/drawing/2010/main" val="0"/>
              </a:ext>
            </a:extLst>
          </a:blip>
          <a:srcRect l="6793" t="25995" r="9576" b="45660"/>
          <a:stretch/>
        </p:blipFill>
        <p:spPr>
          <a:xfrm>
            <a:off x="2024332" y="1843339"/>
            <a:ext cx="7548114" cy="1439018"/>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3200" b="1" dirty="0">
                <a:solidFill>
                  <a:schemeClr val="bg1"/>
                </a:solidFill>
                <a:latin typeface="Montserrat" panose="00000500000000000000" pitchFamily="2" charset="0"/>
              </a:rPr>
              <a:t>Visualización de 1 variable categórica:</a:t>
            </a:r>
            <a:br>
              <a:rPr lang="es-CO" sz="3200" b="1" dirty="0">
                <a:solidFill>
                  <a:schemeClr val="bg1"/>
                </a:solidFill>
                <a:latin typeface="Montserrat" panose="00000500000000000000" pitchFamily="2" charset="0"/>
              </a:rPr>
            </a:br>
            <a:r>
              <a:rPr lang="es-CO" sz="3200" b="1" dirty="0">
                <a:solidFill>
                  <a:schemeClr val="accent2">
                    <a:lumMod val="40000"/>
                    <a:lumOff val="60000"/>
                  </a:schemeClr>
                </a:solidFill>
                <a:latin typeface="Montserrat" panose="00000500000000000000" pitchFamily="2" charset="0"/>
              </a:rPr>
              <a:t>Gráfico de Pareto</a:t>
            </a:r>
          </a:p>
        </p:txBody>
      </p:sp>
      <p:graphicFrame>
        <p:nvGraphicFramePr>
          <p:cNvPr id="5" name="Marcador de contenido 6"/>
          <p:cNvGraphicFramePr>
            <a:graphicFrameLocks noGrp="1"/>
          </p:cNvGraphicFramePr>
          <p:nvPr>
            <p:ph sz="half" idx="1"/>
            <p:extLst>
              <p:ext uri="{D42A27DB-BD31-4B8C-83A1-F6EECF244321}">
                <p14:modId xmlns:p14="http://schemas.microsoft.com/office/powerpoint/2010/main" val="2776730389"/>
              </p:ext>
            </p:extLst>
          </p:nvPr>
        </p:nvGraphicFramePr>
        <p:xfrm>
          <a:off x="838200" y="2246428"/>
          <a:ext cx="4648199" cy="43513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Marcador de contenido 14"/>
          <p:cNvGraphicFramePr>
            <a:graphicFrameLocks noGrp="1"/>
          </p:cNvGraphicFramePr>
          <p:nvPr>
            <p:ph sz="half" idx="2"/>
          </p:nvPr>
        </p:nvGraphicFramePr>
        <p:xfrm>
          <a:off x="6407150" y="2966953"/>
          <a:ext cx="4122770" cy="1982232"/>
        </p:xfrm>
        <a:graphic>
          <a:graphicData uri="http://schemas.openxmlformats.org/drawingml/2006/table">
            <a:tbl>
              <a:tblPr>
                <a:tableStyleId>{0660B408-B3CF-4A94-85FC-2B1E0A45F4A2}</a:tableStyleId>
              </a:tblPr>
              <a:tblGrid>
                <a:gridCol w="1966701">
                  <a:extLst>
                    <a:ext uri="{9D8B030D-6E8A-4147-A177-3AD203B41FA5}">
                      <a16:colId xmlns:a16="http://schemas.microsoft.com/office/drawing/2014/main" val="20000"/>
                    </a:ext>
                  </a:extLst>
                </a:gridCol>
                <a:gridCol w="864516">
                  <a:extLst>
                    <a:ext uri="{9D8B030D-6E8A-4147-A177-3AD203B41FA5}">
                      <a16:colId xmlns:a16="http://schemas.microsoft.com/office/drawing/2014/main" val="20001"/>
                    </a:ext>
                  </a:extLst>
                </a:gridCol>
                <a:gridCol w="1291553">
                  <a:extLst>
                    <a:ext uri="{9D8B030D-6E8A-4147-A177-3AD203B41FA5}">
                      <a16:colId xmlns:a16="http://schemas.microsoft.com/office/drawing/2014/main" val="20002"/>
                    </a:ext>
                  </a:extLst>
                </a:gridCol>
              </a:tblGrid>
              <a:tr h="183807">
                <a:tc>
                  <a:txBody>
                    <a:bodyPr/>
                    <a:lstStyle/>
                    <a:p>
                      <a:pPr algn="l" rtl="0" fontAlgn="ctr"/>
                      <a:r>
                        <a:rPr lang="es-CO" sz="1600" b="1" u="none" strike="noStrike" dirty="0" err="1">
                          <a:effectLst/>
                        </a:rPr>
                        <a:t>Reason</a:t>
                      </a:r>
                      <a:r>
                        <a:rPr lang="es-CO" sz="1600" b="1" u="none" strike="noStrike" dirty="0">
                          <a:effectLst/>
                        </a:rPr>
                        <a:t> </a:t>
                      </a:r>
                      <a:r>
                        <a:rPr lang="es-CO" sz="1600" b="1" u="none" strike="noStrike" dirty="0" err="1">
                          <a:effectLst/>
                        </a:rPr>
                        <a:t>For</a:t>
                      </a:r>
                      <a:r>
                        <a:rPr lang="es-CO" sz="1600" b="1" u="none" strike="noStrike" dirty="0">
                          <a:effectLst/>
                        </a:rPr>
                        <a:t> Shopping Online?</a:t>
                      </a:r>
                      <a:endParaRPr lang="es-CO" sz="1600" b="1" i="0" u="none" strike="noStrike" dirty="0">
                        <a:solidFill>
                          <a:srgbClr val="000000"/>
                        </a:solidFill>
                        <a:effectLst/>
                        <a:latin typeface="Times New Roman" panose="02020603050405020304" pitchFamily="18" charset="0"/>
                      </a:endParaRPr>
                    </a:p>
                  </a:txBody>
                  <a:tcPr marL="5252" marR="5252" marT="5252" marB="0" anchor="ctr"/>
                </a:tc>
                <a:tc>
                  <a:txBody>
                    <a:bodyPr/>
                    <a:lstStyle/>
                    <a:p>
                      <a:pPr algn="ctr" rtl="0" fontAlgn="ctr"/>
                      <a:r>
                        <a:rPr lang="es-CO" sz="1600" b="1" u="none" strike="noStrike" dirty="0" err="1">
                          <a:effectLst/>
                        </a:rPr>
                        <a:t>Percent</a:t>
                      </a:r>
                      <a:endParaRPr lang="es-CO" sz="1600" b="1" i="0" u="none" strike="noStrike" dirty="0">
                        <a:solidFill>
                          <a:srgbClr val="000000"/>
                        </a:solidFill>
                        <a:effectLst/>
                        <a:latin typeface="Times New Roman" panose="02020603050405020304" pitchFamily="18" charset="0"/>
                      </a:endParaRPr>
                    </a:p>
                  </a:txBody>
                  <a:tcPr marL="5252" marR="5252" marT="5252" marB="0" anchor="ctr"/>
                </a:tc>
                <a:tc>
                  <a:txBody>
                    <a:bodyPr/>
                    <a:lstStyle/>
                    <a:p>
                      <a:pPr algn="ctr" rtl="0" fontAlgn="ctr"/>
                      <a:r>
                        <a:rPr lang="es-CO" sz="1600" b="1" u="none" strike="noStrike" dirty="0" err="1">
                          <a:effectLst/>
                        </a:rPr>
                        <a:t>Cumulative</a:t>
                      </a:r>
                      <a:r>
                        <a:rPr lang="es-CO" sz="1600" b="1" u="none" strike="noStrike" dirty="0">
                          <a:effectLst/>
                        </a:rPr>
                        <a:t> </a:t>
                      </a:r>
                    </a:p>
                    <a:p>
                      <a:pPr algn="ctr" rtl="0" fontAlgn="ctr"/>
                      <a:r>
                        <a:rPr lang="es-CO" sz="1600" b="1" u="none" strike="noStrike" dirty="0" err="1">
                          <a:effectLst/>
                        </a:rPr>
                        <a:t>Percent</a:t>
                      </a:r>
                      <a:endParaRPr lang="es-CO" sz="1600" b="1" i="0" u="none" strike="noStrike" dirty="0">
                        <a:solidFill>
                          <a:srgbClr val="000000"/>
                        </a:solidFill>
                        <a:effectLst/>
                        <a:latin typeface="Times New Roman" panose="02020603050405020304" pitchFamily="18" charset="0"/>
                      </a:endParaRPr>
                    </a:p>
                  </a:txBody>
                  <a:tcPr marL="5252" marR="5252" marT="5252" marB="0" anchor="ctr"/>
                </a:tc>
                <a:extLst>
                  <a:ext uri="{0D108BD9-81ED-4DB2-BD59-A6C34878D82A}">
                    <a16:rowId xmlns:a16="http://schemas.microsoft.com/office/drawing/2014/main" val="10000"/>
                  </a:ext>
                </a:extLst>
              </a:tr>
              <a:tr h="168052">
                <a:tc>
                  <a:txBody>
                    <a:bodyPr/>
                    <a:lstStyle/>
                    <a:p>
                      <a:pPr algn="l" rtl="0" fontAlgn="ctr"/>
                      <a:r>
                        <a:rPr lang="es-CO" sz="1600" u="none" strike="noStrike" dirty="0" err="1">
                          <a:effectLst/>
                        </a:rPr>
                        <a:t>Better</a:t>
                      </a:r>
                      <a:r>
                        <a:rPr lang="es-CO" sz="1600" u="none" strike="noStrike" dirty="0">
                          <a:effectLst/>
                        </a:rPr>
                        <a:t> </a:t>
                      </a:r>
                      <a:r>
                        <a:rPr lang="es-CO" sz="1600" u="none" strike="noStrike" dirty="0" err="1">
                          <a:effectLst/>
                        </a:rPr>
                        <a:t>prices</a:t>
                      </a:r>
                      <a:endParaRPr lang="es-CO" sz="1600" b="0" i="0" u="none" strike="noStrike" dirty="0">
                        <a:solidFill>
                          <a:srgbClr val="000000"/>
                        </a:solidFill>
                        <a:effectLst/>
                        <a:latin typeface="Times New Roman" panose="02020603050405020304" pitchFamily="18" charset="0"/>
                      </a:endParaRPr>
                    </a:p>
                  </a:txBody>
                  <a:tcPr marL="5252" marR="5252" marT="5252" marB="0" anchor="ctr"/>
                </a:tc>
                <a:tc>
                  <a:txBody>
                    <a:bodyPr/>
                    <a:lstStyle/>
                    <a:p>
                      <a:pPr algn="r" rtl="0" fontAlgn="ctr"/>
                      <a:r>
                        <a:rPr lang="es-CO" sz="1600" u="none" strike="noStrike">
                          <a:effectLst/>
                        </a:rPr>
                        <a:t>53%</a:t>
                      </a:r>
                      <a:endParaRPr lang="es-CO" sz="1600" b="0" i="0" u="none" strike="noStrike">
                        <a:solidFill>
                          <a:srgbClr val="000000"/>
                        </a:solidFill>
                        <a:effectLst/>
                        <a:latin typeface="Times New Roman" panose="02020603050405020304" pitchFamily="18" charset="0"/>
                      </a:endParaRPr>
                    </a:p>
                  </a:txBody>
                  <a:tcPr marL="5252" marR="47265" marT="5252" marB="0" anchor="ctr"/>
                </a:tc>
                <a:tc>
                  <a:txBody>
                    <a:bodyPr/>
                    <a:lstStyle/>
                    <a:p>
                      <a:pPr algn="r" rtl="0" fontAlgn="ctr"/>
                      <a:r>
                        <a:rPr lang="es-CO" sz="1600" u="none" strike="noStrike" dirty="0">
                          <a:effectLst/>
                        </a:rPr>
                        <a:t>53%</a:t>
                      </a:r>
                      <a:endParaRPr lang="es-CO" sz="1600" b="0" i="0" u="none" strike="noStrike" dirty="0">
                        <a:solidFill>
                          <a:srgbClr val="000000"/>
                        </a:solidFill>
                        <a:effectLst/>
                        <a:latin typeface="Times New Roman" panose="02020603050405020304" pitchFamily="18" charset="0"/>
                      </a:endParaRPr>
                    </a:p>
                  </a:txBody>
                  <a:tcPr marL="5252" marR="47265" marT="5252" marB="0" anchor="ctr"/>
                </a:tc>
                <a:extLst>
                  <a:ext uri="{0D108BD9-81ED-4DB2-BD59-A6C34878D82A}">
                    <a16:rowId xmlns:a16="http://schemas.microsoft.com/office/drawing/2014/main" val="10001"/>
                  </a:ext>
                </a:extLst>
              </a:tr>
              <a:tr h="168052">
                <a:tc>
                  <a:txBody>
                    <a:bodyPr/>
                    <a:lstStyle/>
                    <a:p>
                      <a:pPr algn="l" rtl="0" fontAlgn="ctr"/>
                      <a:r>
                        <a:rPr lang="en-US" sz="1600" u="none" strike="noStrike" dirty="0">
                          <a:effectLst/>
                        </a:rPr>
                        <a:t>Avoiding holiday crowds or hassles</a:t>
                      </a:r>
                      <a:endParaRPr lang="en-US" sz="1600" b="0" i="0" u="none" strike="noStrike" dirty="0">
                        <a:solidFill>
                          <a:srgbClr val="000000"/>
                        </a:solidFill>
                        <a:effectLst/>
                        <a:latin typeface="Times New Roman" panose="02020603050405020304" pitchFamily="18" charset="0"/>
                      </a:endParaRPr>
                    </a:p>
                  </a:txBody>
                  <a:tcPr marL="5252" marR="5252" marT="5252" marB="0" anchor="ctr"/>
                </a:tc>
                <a:tc>
                  <a:txBody>
                    <a:bodyPr/>
                    <a:lstStyle/>
                    <a:p>
                      <a:pPr algn="r" rtl="0" fontAlgn="ctr"/>
                      <a:r>
                        <a:rPr lang="es-CO" sz="1600" u="none" strike="noStrike" dirty="0">
                          <a:effectLst/>
                        </a:rPr>
                        <a:t>21%</a:t>
                      </a:r>
                      <a:endParaRPr lang="es-CO" sz="1600" b="0" i="0" u="none" strike="noStrike" dirty="0">
                        <a:solidFill>
                          <a:srgbClr val="000000"/>
                        </a:solidFill>
                        <a:effectLst/>
                        <a:latin typeface="Times New Roman" panose="02020603050405020304" pitchFamily="18" charset="0"/>
                      </a:endParaRPr>
                    </a:p>
                  </a:txBody>
                  <a:tcPr marL="5252" marR="47265" marT="5252" marB="0" anchor="ctr"/>
                </a:tc>
                <a:tc>
                  <a:txBody>
                    <a:bodyPr/>
                    <a:lstStyle/>
                    <a:p>
                      <a:pPr algn="r" rtl="0" fontAlgn="ctr"/>
                      <a:r>
                        <a:rPr lang="es-CO" sz="1600" u="none" strike="noStrike" dirty="0">
                          <a:effectLst/>
                        </a:rPr>
                        <a:t>74%</a:t>
                      </a:r>
                      <a:endParaRPr lang="es-CO" sz="1600" b="0" i="0" u="none" strike="noStrike" dirty="0">
                        <a:solidFill>
                          <a:srgbClr val="000000"/>
                        </a:solidFill>
                        <a:effectLst/>
                        <a:latin typeface="Times New Roman" panose="02020603050405020304" pitchFamily="18" charset="0"/>
                      </a:endParaRPr>
                    </a:p>
                  </a:txBody>
                  <a:tcPr marL="5252" marR="47265" marT="5252" marB="0" anchor="ctr"/>
                </a:tc>
                <a:extLst>
                  <a:ext uri="{0D108BD9-81ED-4DB2-BD59-A6C34878D82A}">
                    <a16:rowId xmlns:a16="http://schemas.microsoft.com/office/drawing/2014/main" val="10002"/>
                  </a:ext>
                </a:extLst>
              </a:tr>
              <a:tr h="168052">
                <a:tc>
                  <a:txBody>
                    <a:bodyPr/>
                    <a:lstStyle/>
                    <a:p>
                      <a:pPr algn="l" rtl="0" fontAlgn="ctr"/>
                      <a:r>
                        <a:rPr lang="es-CO" sz="1600" u="none" strike="noStrike">
                          <a:effectLst/>
                        </a:rPr>
                        <a:t>Convenience</a:t>
                      </a:r>
                      <a:endParaRPr lang="es-CO" sz="1600" b="0" i="0" u="none" strike="noStrike">
                        <a:solidFill>
                          <a:srgbClr val="000000"/>
                        </a:solidFill>
                        <a:effectLst/>
                        <a:latin typeface="Times New Roman" panose="02020603050405020304" pitchFamily="18" charset="0"/>
                      </a:endParaRPr>
                    </a:p>
                  </a:txBody>
                  <a:tcPr marL="5252" marR="5252" marT="5252" marB="0" anchor="ctr"/>
                </a:tc>
                <a:tc>
                  <a:txBody>
                    <a:bodyPr/>
                    <a:lstStyle/>
                    <a:p>
                      <a:pPr algn="r" rtl="0" fontAlgn="ctr"/>
                      <a:r>
                        <a:rPr lang="es-CO" sz="1600" u="none" strike="noStrike" dirty="0">
                          <a:effectLst/>
                        </a:rPr>
                        <a:t>12%</a:t>
                      </a:r>
                      <a:endParaRPr lang="es-CO" sz="1600" b="0" i="0" u="none" strike="noStrike" dirty="0">
                        <a:solidFill>
                          <a:srgbClr val="000000"/>
                        </a:solidFill>
                        <a:effectLst/>
                        <a:latin typeface="Times New Roman" panose="02020603050405020304" pitchFamily="18" charset="0"/>
                      </a:endParaRPr>
                    </a:p>
                  </a:txBody>
                  <a:tcPr marL="5252" marR="47265" marT="5252" marB="0" anchor="ctr"/>
                </a:tc>
                <a:tc>
                  <a:txBody>
                    <a:bodyPr/>
                    <a:lstStyle/>
                    <a:p>
                      <a:pPr algn="r" rtl="0" fontAlgn="ctr"/>
                      <a:r>
                        <a:rPr lang="es-CO" sz="1600" u="none" strike="noStrike" dirty="0">
                          <a:effectLst/>
                        </a:rPr>
                        <a:t>86%</a:t>
                      </a:r>
                      <a:endParaRPr lang="es-CO" sz="1600" b="0" i="0" u="none" strike="noStrike" dirty="0">
                        <a:solidFill>
                          <a:srgbClr val="000000"/>
                        </a:solidFill>
                        <a:effectLst/>
                        <a:latin typeface="Times New Roman" panose="02020603050405020304" pitchFamily="18" charset="0"/>
                      </a:endParaRPr>
                    </a:p>
                  </a:txBody>
                  <a:tcPr marL="5252" marR="47265" marT="5252" marB="0" anchor="ctr"/>
                </a:tc>
                <a:extLst>
                  <a:ext uri="{0D108BD9-81ED-4DB2-BD59-A6C34878D82A}">
                    <a16:rowId xmlns:a16="http://schemas.microsoft.com/office/drawing/2014/main" val="10003"/>
                  </a:ext>
                </a:extLst>
              </a:tr>
              <a:tr h="168052">
                <a:tc>
                  <a:txBody>
                    <a:bodyPr/>
                    <a:lstStyle/>
                    <a:p>
                      <a:pPr algn="l" rtl="0" fontAlgn="ctr"/>
                      <a:r>
                        <a:rPr lang="es-CO" sz="1600" u="none" strike="noStrike">
                          <a:effectLst/>
                        </a:rPr>
                        <a:t>Better selection</a:t>
                      </a:r>
                      <a:endParaRPr lang="es-CO" sz="1600" b="0" i="0" u="none" strike="noStrike">
                        <a:solidFill>
                          <a:srgbClr val="000000"/>
                        </a:solidFill>
                        <a:effectLst/>
                        <a:latin typeface="Times New Roman" panose="02020603050405020304" pitchFamily="18" charset="0"/>
                      </a:endParaRPr>
                    </a:p>
                  </a:txBody>
                  <a:tcPr marL="5252" marR="5252" marT="5252" marB="0" anchor="ctr"/>
                </a:tc>
                <a:tc>
                  <a:txBody>
                    <a:bodyPr/>
                    <a:lstStyle/>
                    <a:p>
                      <a:pPr algn="r" rtl="0" fontAlgn="ctr"/>
                      <a:r>
                        <a:rPr lang="es-CO" sz="1600" u="none" strike="noStrike">
                          <a:effectLst/>
                        </a:rPr>
                        <a:t>9%</a:t>
                      </a:r>
                      <a:endParaRPr lang="es-CO" sz="1600" b="0" i="0" u="none" strike="noStrike">
                        <a:solidFill>
                          <a:srgbClr val="000000"/>
                        </a:solidFill>
                        <a:effectLst/>
                        <a:latin typeface="Times New Roman" panose="02020603050405020304" pitchFamily="18" charset="0"/>
                      </a:endParaRPr>
                    </a:p>
                  </a:txBody>
                  <a:tcPr marL="5252" marR="47265" marT="5252" marB="0" anchor="ctr"/>
                </a:tc>
                <a:tc>
                  <a:txBody>
                    <a:bodyPr/>
                    <a:lstStyle/>
                    <a:p>
                      <a:pPr algn="r" rtl="0" fontAlgn="ctr"/>
                      <a:r>
                        <a:rPr lang="es-CO" sz="1600" u="none" strike="noStrike" dirty="0">
                          <a:effectLst/>
                        </a:rPr>
                        <a:t>95%</a:t>
                      </a:r>
                      <a:endParaRPr lang="es-CO" sz="1600" b="0" i="0" u="none" strike="noStrike" dirty="0">
                        <a:solidFill>
                          <a:srgbClr val="000000"/>
                        </a:solidFill>
                        <a:effectLst/>
                        <a:latin typeface="Times New Roman" panose="02020603050405020304" pitchFamily="18" charset="0"/>
                      </a:endParaRPr>
                    </a:p>
                  </a:txBody>
                  <a:tcPr marL="5252" marR="47265" marT="5252" marB="0" anchor="ctr"/>
                </a:tc>
                <a:extLst>
                  <a:ext uri="{0D108BD9-81ED-4DB2-BD59-A6C34878D82A}">
                    <a16:rowId xmlns:a16="http://schemas.microsoft.com/office/drawing/2014/main" val="10004"/>
                  </a:ext>
                </a:extLst>
              </a:tr>
              <a:tr h="162800">
                <a:tc>
                  <a:txBody>
                    <a:bodyPr/>
                    <a:lstStyle/>
                    <a:p>
                      <a:pPr algn="l" rtl="0" fontAlgn="ctr"/>
                      <a:r>
                        <a:rPr lang="es-CO" sz="1600" u="none" strike="noStrike">
                          <a:effectLst/>
                        </a:rPr>
                        <a:t>Ships directly</a:t>
                      </a:r>
                      <a:endParaRPr lang="es-CO" sz="1600" b="0" i="0" u="none" strike="noStrike">
                        <a:solidFill>
                          <a:srgbClr val="000000"/>
                        </a:solidFill>
                        <a:effectLst/>
                        <a:latin typeface="Times New Roman" panose="02020603050405020304" pitchFamily="18" charset="0"/>
                      </a:endParaRPr>
                    </a:p>
                  </a:txBody>
                  <a:tcPr marL="5252" marR="5252" marT="5252" marB="0" anchor="ctr"/>
                </a:tc>
                <a:tc>
                  <a:txBody>
                    <a:bodyPr/>
                    <a:lstStyle/>
                    <a:p>
                      <a:pPr algn="r" rtl="0" fontAlgn="ctr"/>
                      <a:r>
                        <a:rPr lang="es-CO" sz="1600" u="none" strike="noStrike">
                          <a:effectLst/>
                        </a:rPr>
                        <a:t>5%</a:t>
                      </a:r>
                      <a:endParaRPr lang="es-CO" sz="1600" b="0" i="0" u="none" strike="noStrike">
                        <a:solidFill>
                          <a:srgbClr val="000000"/>
                        </a:solidFill>
                        <a:effectLst/>
                        <a:latin typeface="Times New Roman" panose="02020603050405020304" pitchFamily="18" charset="0"/>
                      </a:endParaRPr>
                    </a:p>
                  </a:txBody>
                  <a:tcPr marL="5252" marR="47265" marT="5252" marB="0" anchor="ctr"/>
                </a:tc>
                <a:tc>
                  <a:txBody>
                    <a:bodyPr/>
                    <a:lstStyle/>
                    <a:p>
                      <a:pPr algn="r" rtl="0" fontAlgn="ctr"/>
                      <a:r>
                        <a:rPr lang="es-CO" sz="1600" u="none" strike="noStrike" dirty="0">
                          <a:effectLst/>
                        </a:rPr>
                        <a:t>100%</a:t>
                      </a:r>
                      <a:endParaRPr lang="es-CO" sz="1600" b="0" i="0" u="none" strike="noStrike" dirty="0">
                        <a:solidFill>
                          <a:srgbClr val="000000"/>
                        </a:solidFill>
                        <a:effectLst/>
                        <a:latin typeface="Times New Roman" panose="02020603050405020304" pitchFamily="18" charset="0"/>
                      </a:endParaRPr>
                    </a:p>
                  </a:txBody>
                  <a:tcPr marL="5252" marR="47265" marT="5252" marB="0" anchor="ctr"/>
                </a:tc>
                <a:extLst>
                  <a:ext uri="{0D108BD9-81ED-4DB2-BD59-A6C34878D82A}">
                    <a16:rowId xmlns:a16="http://schemas.microsoft.com/office/drawing/2014/main" val="10005"/>
                  </a:ext>
                </a:extLst>
              </a:tr>
            </a:tbl>
          </a:graphicData>
        </a:graphic>
      </p:graphicFrame>
      <p:sp>
        <p:nvSpPr>
          <p:cNvPr id="16" name="TextBox 5"/>
          <p:cNvSpPr txBox="1">
            <a:spLocks noChangeArrowheads="1"/>
          </p:cNvSpPr>
          <p:nvPr/>
        </p:nvSpPr>
        <p:spPr bwMode="auto">
          <a:xfrm>
            <a:off x="5540604" y="6136101"/>
            <a:ext cx="3487782" cy="46166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a:t>
            </a:r>
            <a:r>
              <a:rPr kumimoji="0" lang="en-US" altLang="en-US" sz="2400" b="0"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importantes</a:t>
            </a:r>
            <a:r>
              <a:rPr kumimoji="0" lang="en-US" altLang="en-US" sz="24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a:t>
            </a:r>
          </a:p>
        </p:txBody>
      </p:sp>
      <p:cxnSp>
        <p:nvCxnSpPr>
          <p:cNvPr id="18" name="Straight Arrow Connector 8"/>
          <p:cNvCxnSpPr/>
          <p:nvPr/>
        </p:nvCxnSpPr>
        <p:spPr>
          <a:xfrm flipH="1" flipV="1">
            <a:off x="3079749" y="6274676"/>
            <a:ext cx="2460857" cy="92257"/>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1" name="Elipse 30"/>
          <p:cNvSpPr/>
          <p:nvPr/>
        </p:nvSpPr>
        <p:spPr>
          <a:xfrm>
            <a:off x="1005411" y="5141499"/>
            <a:ext cx="2074338" cy="14562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cxnSp>
        <p:nvCxnSpPr>
          <p:cNvPr id="3" name="Straight Connector 2">
            <a:extLst>
              <a:ext uri="{FF2B5EF4-FFF2-40B4-BE49-F238E27FC236}">
                <a16:creationId xmlns:a16="http://schemas.microsoft.com/office/drawing/2014/main" id="{EE4F21AF-191A-4BCD-DB35-5ECD18ED9CF8}"/>
              </a:ext>
            </a:extLst>
          </p:cNvPr>
          <p:cNvCxnSpPr>
            <a:cxnSpLocks/>
          </p:cNvCxnSpPr>
          <p:nvPr/>
        </p:nvCxnSpPr>
        <p:spPr>
          <a:xfrm>
            <a:off x="0" y="1533584"/>
            <a:ext cx="101187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12416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9635" name="Rectangle 4">
            <a:extLst>
              <a:ext uri="{FF2B5EF4-FFF2-40B4-BE49-F238E27FC236}">
                <a16:creationId xmlns:a16="http://schemas.microsoft.com/office/drawing/2014/main" id="{9CB98005-3E1A-DEBC-7413-CA3C9BF8FFCD}"/>
              </a:ext>
            </a:extLst>
          </p:cNvPr>
          <p:cNvSpPr>
            <a:spLocks noChangeArrowheads="1"/>
          </p:cNvSpPr>
          <p:nvPr/>
        </p:nvSpPr>
        <p:spPr bwMode="auto">
          <a:xfrm>
            <a:off x="1736725" y="2140309"/>
            <a:ext cx="8763000" cy="36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Cumulative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Cause 				Frequency 	Percent	Percent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Warped card jammed	            365            50.41%	  50.41%</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Card unreadable 		            234            32.32%	  </a:t>
            </a:r>
            <a:r>
              <a:rPr kumimoji="0" lang="en-US" altLang="en-US" sz="18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82.73</a:t>
            </a:r>
            <a:r>
              <a:rPr kumimoji="0" lang="en-US" altLang="en-US" sz="2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ATM malfunctions			32 	     4.42%	  87.15%</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ATM out of cash			28	     3.87%	  91.02%</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Invalid amount requested	         	23 	     3.18%	  94.20%</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Wrong keystroke	 	         	23 	     3.18%	  97.38%</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Lack of funds in account	              19 	     2.62%	100.00%</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Total 				         724 	 100.00%</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7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1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Fuente: A. Bhalla, “Don’t Misuse the Pareto Principle,” </a:t>
            </a:r>
            <a:r>
              <a:rPr kumimoji="0" lang="en-US" altLang="en-US" sz="1100" b="0" i="1"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Six Sigma Forum</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100" b="0" i="1"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Magazine, May 2009, pp. 15–18.</a:t>
            </a:r>
            <a:endParaRPr kumimoji="0" lang="en-US" altLang="en-US" sz="11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p:txBody>
      </p:sp>
      <p:sp>
        <p:nvSpPr>
          <p:cNvPr id="69636" name="TextBox 5">
            <a:extLst>
              <a:ext uri="{FF2B5EF4-FFF2-40B4-BE49-F238E27FC236}">
                <a16:creationId xmlns:a16="http://schemas.microsoft.com/office/drawing/2014/main" id="{B5CAF8E7-7FA9-E7C0-A310-C6F153F44655}"/>
              </a:ext>
            </a:extLst>
          </p:cNvPr>
          <p:cNvSpPr txBox="1">
            <a:spLocks noChangeArrowheads="1"/>
          </p:cNvSpPr>
          <p:nvPr/>
        </p:nvSpPr>
        <p:spPr bwMode="auto">
          <a:xfrm>
            <a:off x="3352800" y="896687"/>
            <a:ext cx="545465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Ordered Summary Table For Causes</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2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Of Incomplete ATM Transactions</a:t>
            </a:r>
          </a:p>
        </p:txBody>
      </p:sp>
      <p:cxnSp>
        <p:nvCxnSpPr>
          <p:cNvPr id="3" name="Straight Connector 2">
            <a:extLst>
              <a:ext uri="{FF2B5EF4-FFF2-40B4-BE49-F238E27FC236}">
                <a16:creationId xmlns:a16="http://schemas.microsoft.com/office/drawing/2014/main" id="{B082B11E-B4D0-9CD7-1A6D-D4F198F7581F}"/>
              </a:ext>
            </a:extLst>
          </p:cNvPr>
          <p:cNvCxnSpPr/>
          <p:nvPr/>
        </p:nvCxnSpPr>
        <p:spPr>
          <a:xfrm>
            <a:off x="1812925" y="2481533"/>
            <a:ext cx="868680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EF9A24B2-549B-BEA5-6694-AB94D6CA4B96}"/>
              </a:ext>
            </a:extLst>
          </p:cNvPr>
          <p:cNvCxnSpPr/>
          <p:nvPr/>
        </p:nvCxnSpPr>
        <p:spPr>
          <a:xfrm>
            <a:off x="1812925" y="4917057"/>
            <a:ext cx="86106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Título 1">
            <a:extLst>
              <a:ext uri="{FF2B5EF4-FFF2-40B4-BE49-F238E27FC236}">
                <a16:creationId xmlns:a16="http://schemas.microsoft.com/office/drawing/2014/main" id="{4F1B3BBB-D055-06C6-8B5F-8094AB81716B}"/>
              </a:ext>
            </a:extLst>
          </p:cNvPr>
          <p:cNvSpPr txBox="1">
            <a:spLocks/>
          </p:cNvSpPr>
          <p:nvPr/>
        </p:nvSpPr>
        <p:spPr>
          <a:xfrm>
            <a:off x="822325" y="278861"/>
            <a:ext cx="10515600" cy="670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3200" b="1" i="0" u="none" strike="noStrike" kern="1200" cap="none" spc="0" normalizeH="0" baseline="0" noProof="0" dirty="0">
                <a:ln>
                  <a:noFill/>
                </a:ln>
                <a:solidFill>
                  <a:prstClr val="white"/>
                </a:solidFill>
                <a:effectLst/>
                <a:uLnTx/>
                <a:uFillTx/>
                <a:latin typeface="Montserrat" panose="00000500000000000000" pitchFamily="2" charset="0"/>
                <a:ea typeface="+mj-ea"/>
                <a:cs typeface="+mj-cs"/>
              </a:rPr>
              <a:t>Otro ejemplo…</a:t>
            </a:r>
          </a:p>
        </p:txBody>
      </p:sp>
      <p:cxnSp>
        <p:nvCxnSpPr>
          <p:cNvPr id="4" name="Straight Connector 3">
            <a:extLst>
              <a:ext uri="{FF2B5EF4-FFF2-40B4-BE49-F238E27FC236}">
                <a16:creationId xmlns:a16="http://schemas.microsoft.com/office/drawing/2014/main" id="{F3A22A2F-CF08-C698-E211-BE02164BBFD4}"/>
              </a:ext>
            </a:extLst>
          </p:cNvPr>
          <p:cNvCxnSpPr>
            <a:cxnSpLocks/>
          </p:cNvCxnSpPr>
          <p:nvPr/>
        </p:nvCxnSpPr>
        <p:spPr>
          <a:xfrm>
            <a:off x="-15875" y="843471"/>
            <a:ext cx="445123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63000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0659" name="Picture 1">
            <a:extLst>
              <a:ext uri="{FF2B5EF4-FFF2-40B4-BE49-F238E27FC236}">
                <a16:creationId xmlns:a16="http://schemas.microsoft.com/office/drawing/2014/main" id="{48B553D9-7C0D-74EE-9A28-FB4E66C3464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311275"/>
            <a:ext cx="8229600"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0" name="TextBox 5">
            <a:extLst>
              <a:ext uri="{FF2B5EF4-FFF2-40B4-BE49-F238E27FC236}">
                <a16:creationId xmlns:a16="http://schemas.microsoft.com/office/drawing/2014/main" id="{0F7ACE9F-FAE1-77D2-D55D-F658EB62F4EE}"/>
              </a:ext>
            </a:extLst>
          </p:cNvPr>
          <p:cNvSpPr txBox="1">
            <a:spLocks noChangeArrowheads="1"/>
          </p:cNvSpPr>
          <p:nvPr/>
        </p:nvSpPr>
        <p:spPr bwMode="auto">
          <a:xfrm>
            <a:off x="3242750" y="6019801"/>
            <a:ext cx="4012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Los que son </a:t>
            </a:r>
            <a:r>
              <a:rPr kumimoji="0" lang="en-US" altLang="en-US" sz="2400" b="0"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importantes</a:t>
            </a:r>
            <a:endParaRPr kumimoji="0" lang="en-US" altLang="en-US" sz="24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p:txBody>
      </p:sp>
      <p:sp>
        <p:nvSpPr>
          <p:cNvPr id="7" name="Left Brace 6">
            <a:extLst>
              <a:ext uri="{FF2B5EF4-FFF2-40B4-BE49-F238E27FC236}">
                <a16:creationId xmlns:a16="http://schemas.microsoft.com/office/drawing/2014/main" id="{D6E5710E-0915-E6E6-FA40-C97CD6DAC307}"/>
              </a:ext>
            </a:extLst>
          </p:cNvPr>
          <p:cNvSpPr/>
          <p:nvPr/>
        </p:nvSpPr>
        <p:spPr>
          <a:xfrm rot="16200000">
            <a:off x="3196432" y="4588669"/>
            <a:ext cx="533400" cy="1744663"/>
          </a:xfrm>
          <a:prstGeom prst="leftBrac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138F0D64-8684-9267-3E07-81CC5279A968}"/>
              </a:ext>
            </a:extLst>
          </p:cNvPr>
          <p:cNvCxnSpPr>
            <a:endCxn id="7" idx="1"/>
          </p:cNvCxnSpPr>
          <p:nvPr/>
        </p:nvCxnSpPr>
        <p:spPr>
          <a:xfrm flipH="1" flipV="1">
            <a:off x="3463926" y="5727700"/>
            <a:ext cx="1336675" cy="29210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91193105-069C-58E8-6DD9-5ED294C4783C}"/>
              </a:ext>
            </a:extLst>
          </p:cNvPr>
          <p:cNvSpPr txBox="1">
            <a:spLocks/>
          </p:cNvSpPr>
          <p:nvPr/>
        </p:nvSpPr>
        <p:spPr>
          <a:xfrm>
            <a:off x="822325" y="278861"/>
            <a:ext cx="10515600" cy="67004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3200" b="1" i="0" u="none" strike="noStrike" kern="1200" cap="none" spc="0" normalizeH="0" baseline="0" noProof="0" dirty="0">
                <a:ln>
                  <a:noFill/>
                </a:ln>
                <a:solidFill>
                  <a:prstClr val="white"/>
                </a:solidFill>
                <a:effectLst/>
                <a:uLnTx/>
                <a:uFillTx/>
                <a:latin typeface="Montserrat" panose="00000500000000000000" pitchFamily="2" charset="0"/>
                <a:ea typeface="+mj-ea"/>
                <a:cs typeface="+mj-cs"/>
              </a:rPr>
              <a:t>Otro ejemplo…</a:t>
            </a:r>
          </a:p>
        </p:txBody>
      </p:sp>
      <p:cxnSp>
        <p:nvCxnSpPr>
          <p:cNvPr id="3" name="Straight Connector 2">
            <a:extLst>
              <a:ext uri="{FF2B5EF4-FFF2-40B4-BE49-F238E27FC236}">
                <a16:creationId xmlns:a16="http://schemas.microsoft.com/office/drawing/2014/main" id="{FBF6CBAA-E097-ED43-0E02-03045DC09E04}"/>
              </a:ext>
            </a:extLst>
          </p:cNvPr>
          <p:cNvCxnSpPr>
            <a:cxnSpLocks/>
          </p:cNvCxnSpPr>
          <p:nvPr/>
        </p:nvCxnSpPr>
        <p:spPr>
          <a:xfrm>
            <a:off x="-15875" y="843471"/>
            <a:ext cx="445123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01061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0" y="166688"/>
            <a:ext cx="7383463" cy="990600"/>
          </a:xfrm>
        </p:spPr>
        <p:txBody>
          <a:bodyPr>
            <a:noAutofit/>
          </a:bodyPr>
          <a:lstStyle/>
          <a:p>
            <a:pPr eaLnBrk="1" hangingPunct="1"/>
            <a:r>
              <a:rPr lang="es-CO" altLang="en-US" sz="3300" b="1" dirty="0">
                <a:solidFill>
                  <a:schemeClr val="bg1"/>
                </a:solidFill>
                <a:latin typeface="Montserrat" panose="00000500000000000000" pitchFamily="2" charset="0"/>
              </a:rPr>
              <a:t>Visualizando datos categóricos: </a:t>
            </a:r>
            <a:br>
              <a:rPr lang="es-CO" altLang="en-US" sz="3300" b="1" dirty="0">
                <a:solidFill>
                  <a:schemeClr val="bg1"/>
                </a:solidFill>
                <a:latin typeface="Montserrat" panose="00000500000000000000" pitchFamily="2" charset="0"/>
              </a:rPr>
            </a:br>
            <a:r>
              <a:rPr lang="es-CO" altLang="en-US" sz="3300" b="1" u="sng" dirty="0">
                <a:solidFill>
                  <a:schemeClr val="bg1"/>
                </a:solidFill>
                <a:latin typeface="Montserrat" panose="00000500000000000000" pitchFamily="2" charset="0"/>
              </a:rPr>
              <a:t>Gráfico de Barras Emparejadas</a:t>
            </a:r>
          </a:p>
        </p:txBody>
      </p:sp>
      <p:sp>
        <p:nvSpPr>
          <p:cNvPr id="73731" name="Rectangle 3"/>
          <p:cNvSpPr txBox="1">
            <a:spLocks noChangeArrowheads="1"/>
          </p:cNvSpPr>
          <p:nvPr/>
        </p:nvSpPr>
        <p:spPr bwMode="auto">
          <a:xfrm>
            <a:off x="873783" y="1514476"/>
            <a:ext cx="79025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20675" indent="-320675" defTabSz="852488">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defTabSz="852488">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defTabSz="852488">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defTabSz="852488">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defTabSz="852488">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320675" marR="0" lvl="0" indent="-320675" algn="l" defTabSz="852488" rtl="0" eaLnBrk="1" fontAlgn="auto" latinLnBrk="0" hangingPunct="1">
              <a:lnSpc>
                <a:spcPct val="100000"/>
              </a:lnSpc>
              <a:spcBef>
                <a:spcPct val="20000"/>
              </a:spcBef>
              <a:spcAft>
                <a:spcPts val="0"/>
              </a:spcAft>
              <a:buClr>
                <a:prstClr val="black"/>
              </a:buClr>
              <a:buSzPct val="80000"/>
              <a:buFont typeface="Wingdings" panose="05000000000000000000" pitchFamily="2" charset="2"/>
              <a:buChar char="§"/>
              <a:tabLst/>
              <a:defRPr/>
            </a:pPr>
            <a:r>
              <a:rPr kumimoji="0" lang="es-CO" altLang="en-US" sz="20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Representa</a:t>
            </a:r>
            <a:r>
              <a:rPr kumimoji="0" lang="es-CO" altLang="en-US" sz="2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los datos de una </a:t>
            </a:r>
            <a:r>
              <a:rPr kumimoji="0" lang="es-CO" altLang="en-US" sz="20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tabla de contingencia </a:t>
            </a:r>
            <a:r>
              <a:rPr kumimoji="0" lang="es-CO" altLang="en-US" sz="2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de dos variables categóricas</a:t>
            </a:r>
          </a:p>
        </p:txBody>
      </p:sp>
      <p:graphicFrame>
        <p:nvGraphicFramePr>
          <p:cNvPr id="13" name="Chart 12"/>
          <p:cNvGraphicFramePr/>
          <p:nvPr>
            <p:extLst>
              <p:ext uri="{D42A27DB-BD31-4B8C-83A1-F6EECF244321}">
                <p14:modId xmlns:p14="http://schemas.microsoft.com/office/powerpoint/2010/main" val="368837140"/>
              </p:ext>
            </p:extLst>
          </p:nvPr>
        </p:nvGraphicFramePr>
        <p:xfrm>
          <a:off x="6405455" y="2537627"/>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73734" name="TextBox 17"/>
          <p:cNvSpPr txBox="1">
            <a:spLocks noChangeArrowheads="1"/>
          </p:cNvSpPr>
          <p:nvPr/>
        </p:nvSpPr>
        <p:spPr bwMode="auto">
          <a:xfrm>
            <a:off x="1752600" y="5638801"/>
            <a:ext cx="9224855" cy="707886"/>
          </a:xfrm>
          <a:prstGeom prst="rect">
            <a:avLst/>
          </a:prstGeom>
          <a:solidFill>
            <a:schemeClr val="accent5">
              <a:lumMod val="50000"/>
            </a:schemeClr>
          </a:solidFill>
          <a:ln>
            <a:noFill/>
          </a:ln>
        </p:spPr>
        <p:txBody>
          <a:bodyPr wrap="square">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CO" altLang="en-US" sz="2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Es mucho más probable que las facturas de valores medios presenten mayores errores (61.5% vs 30.8% &amp; 7.7%).</a:t>
            </a:r>
          </a:p>
        </p:txBody>
      </p:sp>
      <p:graphicFrame>
        <p:nvGraphicFramePr>
          <p:cNvPr id="19" name="Table 18"/>
          <p:cNvGraphicFramePr>
            <a:graphicFrameLocks noGrp="1"/>
          </p:cNvGraphicFramePr>
          <p:nvPr>
            <p:extLst>
              <p:ext uri="{D42A27DB-BD31-4B8C-83A1-F6EECF244321}">
                <p14:modId xmlns:p14="http://schemas.microsoft.com/office/powerpoint/2010/main" val="1674424718"/>
              </p:ext>
            </p:extLst>
          </p:nvPr>
        </p:nvGraphicFramePr>
        <p:xfrm>
          <a:off x="1752600" y="2332039"/>
          <a:ext cx="4114800" cy="3154361"/>
        </p:xfrm>
        <a:graphic>
          <a:graphicData uri="http://schemas.openxmlformats.org/drawingml/2006/table">
            <a:tbl>
              <a:tblPr firstRow="1" bandRow="1">
                <a:tableStyleId>{073A0DAA-6AF3-43AB-8588-CEC1D06C72B9}</a:tableStyleId>
              </a:tblPr>
              <a:tblGrid>
                <a:gridCol w="10287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1028700">
                  <a:extLst>
                    <a:ext uri="{9D8B030D-6E8A-4147-A177-3AD203B41FA5}">
                      <a16:colId xmlns:a16="http://schemas.microsoft.com/office/drawing/2014/main" val="20003"/>
                    </a:ext>
                  </a:extLst>
                </a:gridCol>
              </a:tblGrid>
              <a:tr h="640048">
                <a:tc>
                  <a:txBody>
                    <a:bodyPr/>
                    <a:lstStyle/>
                    <a:p>
                      <a:pPr algn="ctr"/>
                      <a:endParaRPr lang="en-US" sz="1400" dirty="0">
                        <a:latin typeface="Montserrat" panose="00000500000000000000" pitchFamily="2" charset="0"/>
                      </a:endParaRPr>
                    </a:p>
                  </a:txBody>
                  <a:tcPr marT="45706" marB="45706"/>
                </a:tc>
                <a:tc>
                  <a:txBody>
                    <a:bodyPr/>
                    <a:lstStyle/>
                    <a:p>
                      <a:pPr algn="ctr"/>
                      <a:r>
                        <a:rPr lang="en-US" sz="1400" dirty="0">
                          <a:latin typeface="Montserrat" panose="00000500000000000000" pitchFamily="2" charset="0"/>
                        </a:rPr>
                        <a:t>No</a:t>
                      </a:r>
                    </a:p>
                    <a:p>
                      <a:pPr algn="ctr"/>
                      <a:r>
                        <a:rPr lang="en-US" sz="1400" dirty="0">
                          <a:latin typeface="Montserrat" panose="00000500000000000000" pitchFamily="2" charset="0"/>
                        </a:rPr>
                        <a:t>Errors</a:t>
                      </a:r>
                    </a:p>
                  </a:txBody>
                  <a:tcPr marT="45706" marB="45706"/>
                </a:tc>
                <a:tc>
                  <a:txBody>
                    <a:bodyPr/>
                    <a:lstStyle/>
                    <a:p>
                      <a:pPr algn="ctr"/>
                      <a:endParaRPr lang="en-US" sz="1400" dirty="0">
                        <a:latin typeface="Montserrat" panose="00000500000000000000" pitchFamily="2" charset="0"/>
                      </a:endParaRPr>
                    </a:p>
                    <a:p>
                      <a:pPr algn="ctr"/>
                      <a:r>
                        <a:rPr lang="en-US" sz="1400" dirty="0">
                          <a:latin typeface="Montserrat" panose="00000500000000000000" pitchFamily="2" charset="0"/>
                        </a:rPr>
                        <a:t>Errors</a:t>
                      </a:r>
                    </a:p>
                  </a:txBody>
                  <a:tcPr marT="45706" marB="45706"/>
                </a:tc>
                <a:tc>
                  <a:txBody>
                    <a:bodyPr/>
                    <a:lstStyle/>
                    <a:p>
                      <a:pPr algn="ctr"/>
                      <a:endParaRPr lang="en-US" sz="1400" dirty="0">
                        <a:latin typeface="Montserrat" panose="00000500000000000000" pitchFamily="2" charset="0"/>
                      </a:endParaRPr>
                    </a:p>
                    <a:p>
                      <a:pPr algn="ctr"/>
                      <a:r>
                        <a:rPr lang="en-US" sz="1400" dirty="0">
                          <a:latin typeface="Montserrat" panose="00000500000000000000" pitchFamily="2" charset="0"/>
                        </a:rPr>
                        <a:t>Total</a:t>
                      </a:r>
                    </a:p>
                  </a:txBody>
                  <a:tcPr marT="45706" marB="45706"/>
                </a:tc>
                <a:extLst>
                  <a:ext uri="{0D108BD9-81ED-4DB2-BD59-A6C34878D82A}">
                    <a16:rowId xmlns:a16="http://schemas.microsoft.com/office/drawing/2014/main" val="10000"/>
                  </a:ext>
                </a:extLst>
              </a:tr>
              <a:tr h="640048">
                <a:tc>
                  <a:txBody>
                    <a:bodyPr/>
                    <a:lstStyle/>
                    <a:p>
                      <a:pPr algn="ctr"/>
                      <a:r>
                        <a:rPr lang="en-US" sz="1400" dirty="0">
                          <a:latin typeface="Montserrat" panose="00000500000000000000" pitchFamily="2" charset="0"/>
                        </a:rPr>
                        <a:t>Small</a:t>
                      </a:r>
                    </a:p>
                    <a:p>
                      <a:pPr algn="ctr"/>
                      <a:r>
                        <a:rPr lang="en-US" sz="1400" dirty="0">
                          <a:latin typeface="Montserrat" panose="00000500000000000000" pitchFamily="2" charset="0"/>
                        </a:rPr>
                        <a:t>Amount</a:t>
                      </a:r>
                    </a:p>
                  </a:txBody>
                  <a:tcPr marT="45706" marB="45706"/>
                </a:tc>
                <a:tc>
                  <a:txBody>
                    <a:bodyPr/>
                    <a:lstStyle/>
                    <a:p>
                      <a:pPr algn="r"/>
                      <a:r>
                        <a:rPr lang="en-US" sz="1400" dirty="0">
                          <a:latin typeface="Montserrat" panose="00000500000000000000" pitchFamily="2" charset="0"/>
                        </a:rPr>
                        <a:t>50.75%</a:t>
                      </a:r>
                    </a:p>
                  </a:txBody>
                  <a:tcPr marT="45706" marB="45706"/>
                </a:tc>
                <a:tc>
                  <a:txBody>
                    <a:bodyPr/>
                    <a:lstStyle/>
                    <a:p>
                      <a:pPr algn="r"/>
                      <a:r>
                        <a:rPr lang="en-US" sz="1400" dirty="0">
                          <a:latin typeface="Montserrat" panose="00000500000000000000" pitchFamily="2" charset="0"/>
                        </a:rPr>
                        <a:t>30.77%</a:t>
                      </a:r>
                    </a:p>
                  </a:txBody>
                  <a:tcPr marT="45706" marB="45706"/>
                </a:tc>
                <a:tc>
                  <a:txBody>
                    <a:bodyPr/>
                    <a:lstStyle/>
                    <a:p>
                      <a:pPr algn="r"/>
                      <a:r>
                        <a:rPr lang="en-US" sz="1400" dirty="0">
                          <a:latin typeface="Montserrat" panose="00000500000000000000" pitchFamily="2" charset="0"/>
                        </a:rPr>
                        <a:t>47.50%</a:t>
                      </a:r>
                    </a:p>
                  </a:txBody>
                  <a:tcPr marT="45706" marB="45706"/>
                </a:tc>
                <a:extLst>
                  <a:ext uri="{0D108BD9-81ED-4DB2-BD59-A6C34878D82A}">
                    <a16:rowId xmlns:a16="http://schemas.microsoft.com/office/drawing/2014/main" val="10001"/>
                  </a:ext>
                </a:extLst>
              </a:tr>
              <a:tr h="640048">
                <a:tc>
                  <a:txBody>
                    <a:bodyPr/>
                    <a:lstStyle/>
                    <a:p>
                      <a:pPr algn="ctr"/>
                      <a:r>
                        <a:rPr lang="en-US" sz="1400" dirty="0">
                          <a:latin typeface="Montserrat" panose="00000500000000000000" pitchFamily="2" charset="0"/>
                        </a:rPr>
                        <a:t>Medium</a:t>
                      </a:r>
                    </a:p>
                    <a:p>
                      <a:pPr algn="ctr"/>
                      <a:r>
                        <a:rPr lang="en-US" sz="1400" dirty="0">
                          <a:latin typeface="Montserrat" panose="00000500000000000000" pitchFamily="2" charset="0"/>
                        </a:rPr>
                        <a:t>Amount</a:t>
                      </a:r>
                    </a:p>
                  </a:txBody>
                  <a:tcPr marT="45706" marB="45706"/>
                </a:tc>
                <a:tc>
                  <a:txBody>
                    <a:bodyPr/>
                    <a:lstStyle/>
                    <a:p>
                      <a:pPr algn="r"/>
                      <a:r>
                        <a:rPr lang="en-US" sz="1400" dirty="0">
                          <a:latin typeface="Montserrat" panose="00000500000000000000" pitchFamily="2" charset="0"/>
                        </a:rPr>
                        <a:t>29.85%</a:t>
                      </a:r>
                    </a:p>
                  </a:txBody>
                  <a:tcPr marT="45706" marB="45706"/>
                </a:tc>
                <a:tc>
                  <a:txBody>
                    <a:bodyPr/>
                    <a:lstStyle/>
                    <a:p>
                      <a:pPr algn="r"/>
                      <a:r>
                        <a:rPr lang="en-US" sz="1400" dirty="0">
                          <a:latin typeface="Montserrat" panose="00000500000000000000" pitchFamily="2" charset="0"/>
                        </a:rPr>
                        <a:t>61.54%</a:t>
                      </a:r>
                    </a:p>
                  </a:txBody>
                  <a:tcPr marT="45706" marB="45706"/>
                </a:tc>
                <a:tc>
                  <a:txBody>
                    <a:bodyPr/>
                    <a:lstStyle/>
                    <a:p>
                      <a:pPr algn="r"/>
                      <a:r>
                        <a:rPr lang="en-US" sz="1400" dirty="0">
                          <a:latin typeface="Montserrat" panose="00000500000000000000" pitchFamily="2" charset="0"/>
                        </a:rPr>
                        <a:t>35.00%</a:t>
                      </a:r>
                    </a:p>
                  </a:txBody>
                  <a:tcPr marT="45706" marB="45706"/>
                </a:tc>
                <a:extLst>
                  <a:ext uri="{0D108BD9-81ED-4DB2-BD59-A6C34878D82A}">
                    <a16:rowId xmlns:a16="http://schemas.microsoft.com/office/drawing/2014/main" val="10002"/>
                  </a:ext>
                </a:extLst>
              </a:tr>
              <a:tr h="640048">
                <a:tc>
                  <a:txBody>
                    <a:bodyPr/>
                    <a:lstStyle/>
                    <a:p>
                      <a:pPr algn="ctr"/>
                      <a:r>
                        <a:rPr lang="en-US" sz="1400" dirty="0">
                          <a:latin typeface="Montserrat" panose="00000500000000000000" pitchFamily="2" charset="0"/>
                        </a:rPr>
                        <a:t>Large</a:t>
                      </a:r>
                    </a:p>
                    <a:p>
                      <a:pPr algn="ctr"/>
                      <a:r>
                        <a:rPr lang="en-US" sz="1400" dirty="0">
                          <a:latin typeface="Montserrat" panose="00000500000000000000" pitchFamily="2" charset="0"/>
                        </a:rPr>
                        <a:t>Amount</a:t>
                      </a:r>
                    </a:p>
                  </a:txBody>
                  <a:tcPr marT="45706" marB="45706"/>
                </a:tc>
                <a:tc>
                  <a:txBody>
                    <a:bodyPr/>
                    <a:lstStyle/>
                    <a:p>
                      <a:pPr algn="r"/>
                      <a:r>
                        <a:rPr lang="en-US" sz="1400" dirty="0">
                          <a:latin typeface="Montserrat" panose="00000500000000000000" pitchFamily="2" charset="0"/>
                        </a:rPr>
                        <a:t>19.40%</a:t>
                      </a:r>
                    </a:p>
                  </a:txBody>
                  <a:tcPr marT="45706" marB="45706"/>
                </a:tc>
                <a:tc>
                  <a:txBody>
                    <a:bodyPr/>
                    <a:lstStyle/>
                    <a:p>
                      <a:pPr algn="r"/>
                      <a:r>
                        <a:rPr lang="en-US" sz="1400" dirty="0">
                          <a:latin typeface="Montserrat" panose="00000500000000000000" pitchFamily="2" charset="0"/>
                        </a:rPr>
                        <a:t>7.69%</a:t>
                      </a:r>
                    </a:p>
                  </a:txBody>
                  <a:tcPr marT="45706" marB="45706"/>
                </a:tc>
                <a:tc>
                  <a:txBody>
                    <a:bodyPr/>
                    <a:lstStyle/>
                    <a:p>
                      <a:pPr algn="r"/>
                      <a:r>
                        <a:rPr lang="en-US" sz="1400" dirty="0">
                          <a:latin typeface="Montserrat" panose="00000500000000000000" pitchFamily="2" charset="0"/>
                        </a:rPr>
                        <a:t>17.50%</a:t>
                      </a:r>
                    </a:p>
                  </a:txBody>
                  <a:tcPr marT="45706" marB="45706"/>
                </a:tc>
                <a:extLst>
                  <a:ext uri="{0D108BD9-81ED-4DB2-BD59-A6C34878D82A}">
                    <a16:rowId xmlns:a16="http://schemas.microsoft.com/office/drawing/2014/main" val="10003"/>
                  </a:ext>
                </a:extLst>
              </a:tr>
              <a:tr h="594169">
                <a:tc>
                  <a:txBody>
                    <a:bodyPr/>
                    <a:lstStyle/>
                    <a:p>
                      <a:pPr algn="ctr"/>
                      <a:r>
                        <a:rPr lang="en-US" sz="1400" dirty="0">
                          <a:latin typeface="Montserrat" panose="00000500000000000000" pitchFamily="2" charset="0"/>
                        </a:rPr>
                        <a:t>Total</a:t>
                      </a:r>
                    </a:p>
                  </a:txBody>
                  <a:tcPr marT="45706" marB="45706"/>
                </a:tc>
                <a:tc>
                  <a:txBody>
                    <a:bodyPr/>
                    <a:lstStyle/>
                    <a:p>
                      <a:pPr algn="r"/>
                      <a:r>
                        <a:rPr lang="en-US" sz="1400" dirty="0">
                          <a:latin typeface="Montserrat" panose="00000500000000000000" pitchFamily="2" charset="0"/>
                        </a:rPr>
                        <a:t>100.0%</a:t>
                      </a:r>
                    </a:p>
                  </a:txBody>
                  <a:tcPr marT="45706" marB="45706"/>
                </a:tc>
                <a:tc>
                  <a:txBody>
                    <a:bodyPr/>
                    <a:lstStyle/>
                    <a:p>
                      <a:pPr algn="r"/>
                      <a:r>
                        <a:rPr lang="en-US" sz="1400" dirty="0">
                          <a:latin typeface="Montserrat" panose="00000500000000000000" pitchFamily="2" charset="0"/>
                        </a:rPr>
                        <a:t>100.0%</a:t>
                      </a:r>
                    </a:p>
                  </a:txBody>
                  <a:tcPr marT="45706" marB="45706"/>
                </a:tc>
                <a:tc>
                  <a:txBody>
                    <a:bodyPr/>
                    <a:lstStyle/>
                    <a:p>
                      <a:pPr algn="r"/>
                      <a:r>
                        <a:rPr lang="en-US" sz="1400" dirty="0">
                          <a:latin typeface="Montserrat" panose="00000500000000000000" pitchFamily="2" charset="0"/>
                        </a:rPr>
                        <a:t>100.0%</a:t>
                      </a:r>
                    </a:p>
                  </a:txBody>
                  <a:tcPr marT="45706" marB="45706"/>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1854222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2466" name="TextBox 2"/>
          <p:cNvSpPr txBox="1">
            <a:spLocks noChangeArrowheads="1"/>
          </p:cNvSpPr>
          <p:nvPr/>
        </p:nvSpPr>
        <p:spPr bwMode="auto">
          <a:xfrm>
            <a:off x="1461707" y="2715360"/>
            <a:ext cx="7696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en-US" sz="3200" b="1" i="0" u="none" strike="noStrike" kern="1200" cap="none" spc="0" normalizeH="0" baseline="0" noProof="0" dirty="0">
                <a:ln>
                  <a:noFill/>
                </a:ln>
                <a:solidFill>
                  <a:prstClr val="white"/>
                </a:solidFill>
                <a:effectLst/>
                <a:uLnTx/>
                <a:uFillTx/>
                <a:latin typeface="Montserrat ExtraBold" panose="00000900000000000000" pitchFamily="2" charset="0"/>
                <a:ea typeface="+mn-ea"/>
                <a:cs typeface="Times New Roman" panose="02020603050405020304" pitchFamily="18" charset="0"/>
              </a:rPr>
              <a:t>Organización y visualización de datos numéricos</a:t>
            </a:r>
            <a:endParaRPr kumimoji="0" lang="es-CO" altLang="en-US" sz="3200" b="1" i="0" u="none" strike="noStrike" kern="1200" cap="none" spc="0" normalizeH="0" baseline="0" noProof="0" dirty="0">
              <a:ln>
                <a:noFill/>
              </a:ln>
              <a:solidFill>
                <a:prstClr val="white"/>
              </a:solidFill>
              <a:effectLst/>
              <a:uLnTx/>
              <a:uFillTx/>
              <a:latin typeface="Montserrat ExtraBold" panose="00000900000000000000" pitchFamily="2"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altLang="en-US" sz="3200" b="1" i="0" u="none" strike="noStrike" kern="1200" cap="none" spc="0" normalizeH="0" baseline="0" noProof="0" dirty="0">
              <a:ln>
                <a:noFill/>
              </a:ln>
              <a:solidFill>
                <a:prstClr val="white"/>
              </a:solidFill>
              <a:effectLst/>
              <a:uLnTx/>
              <a:uFillTx/>
              <a:latin typeface="Montserrat ExtraBold" panose="00000900000000000000" pitchFamily="2" charset="0"/>
              <a:ea typeface="+mn-ea"/>
              <a:cs typeface="Times New Roman" panose="02020603050405020304" pitchFamily="18" charset="0"/>
            </a:endParaRPr>
          </a:p>
        </p:txBody>
      </p:sp>
      <p:cxnSp>
        <p:nvCxnSpPr>
          <p:cNvPr id="2" name="Straight Connector 1">
            <a:extLst>
              <a:ext uri="{FF2B5EF4-FFF2-40B4-BE49-F238E27FC236}">
                <a16:creationId xmlns:a16="http://schemas.microsoft.com/office/drawing/2014/main" id="{2ADEBBCF-F6F0-7D79-FF05-122263E9DE4E}"/>
              </a:ext>
            </a:extLst>
          </p:cNvPr>
          <p:cNvCxnSpPr>
            <a:cxnSpLocks/>
          </p:cNvCxnSpPr>
          <p:nvPr/>
        </p:nvCxnSpPr>
        <p:spPr>
          <a:xfrm>
            <a:off x="0" y="3923100"/>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323191"/>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3300" b="1" dirty="0">
                <a:solidFill>
                  <a:schemeClr val="bg1"/>
                </a:solidFill>
                <a:latin typeface="Montserrat" panose="00000500000000000000" pitchFamily="2" charset="0"/>
              </a:rPr>
              <a:t>Organización de variables numéricas</a:t>
            </a:r>
          </a:p>
        </p:txBody>
      </p:sp>
      <p:graphicFrame>
        <p:nvGraphicFramePr>
          <p:cNvPr id="16" name="Marcador de contenido 15"/>
          <p:cNvGraphicFramePr>
            <a:graphicFrameLocks noGrp="1"/>
          </p:cNvGraphicFramePr>
          <p:nvPr>
            <p:ph idx="1"/>
          </p:nvPr>
        </p:nvGraphicFramePr>
        <p:xfrm>
          <a:off x="2152650" y="1174750"/>
          <a:ext cx="7886700" cy="45085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3" name="Straight Connector 2">
            <a:extLst>
              <a:ext uri="{FF2B5EF4-FFF2-40B4-BE49-F238E27FC236}">
                <a16:creationId xmlns:a16="http://schemas.microsoft.com/office/drawing/2014/main" id="{E2FEFE69-54DD-6094-6AAF-E49A16A40DFB}"/>
              </a:ext>
            </a:extLst>
          </p:cNvPr>
          <p:cNvCxnSpPr>
            <a:cxnSpLocks/>
          </p:cNvCxnSpPr>
          <p:nvPr/>
        </p:nvCxnSpPr>
        <p:spPr>
          <a:xfrm>
            <a:off x="0" y="1343803"/>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55021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112143" y="277483"/>
            <a:ext cx="11153955" cy="990600"/>
          </a:xfrm>
        </p:spPr>
        <p:txBody>
          <a:bodyPr/>
          <a:lstStyle/>
          <a:p>
            <a:pPr eaLnBrk="1" hangingPunct="1"/>
            <a:r>
              <a:rPr lang="es-CO" altLang="en-US" b="1" dirty="0">
                <a:solidFill>
                  <a:schemeClr val="bg1"/>
                </a:solidFill>
                <a:latin typeface="Montserrat ExtraBold" panose="00000900000000000000" pitchFamily="2" charset="0"/>
              </a:rPr>
              <a:t>Algunas definiciones</a:t>
            </a:r>
          </a:p>
        </p:txBody>
      </p:sp>
      <p:sp>
        <p:nvSpPr>
          <p:cNvPr id="22531" name="Rectangle 4"/>
          <p:cNvSpPr>
            <a:spLocks noChangeArrowheads="1"/>
          </p:cNvSpPr>
          <p:nvPr/>
        </p:nvSpPr>
        <p:spPr bwMode="auto">
          <a:xfrm>
            <a:off x="1073727" y="1515689"/>
            <a:ext cx="8818418" cy="5084617"/>
          </a:xfrm>
          <a:prstGeom prst="rect">
            <a:avLst/>
          </a:prstGeom>
          <a:noFill/>
          <a:ln>
            <a:noFill/>
          </a:ln>
        </p:spPr>
        <p:txBody>
          <a:bodyPr tIns="45729" bIns="45729"/>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CO" altLang="en-US" sz="2800" b="1" i="0" u="none" strike="noStrike" kern="1200" cap="none" spc="0" normalizeH="0" baseline="0" noProof="0" dirty="0">
                <a:ln>
                  <a:noFill/>
                </a:ln>
                <a:solidFill>
                  <a:srgbClr val="ED7D31">
                    <a:lumMod val="60000"/>
                    <a:lumOff val="40000"/>
                  </a:srgbClr>
                </a:solidFill>
                <a:effectLst/>
                <a:uLnTx/>
                <a:uFillTx/>
                <a:latin typeface="Montserrat" panose="00000500000000000000" pitchFamily="2" charset="0"/>
                <a:ea typeface="+mn-ea"/>
                <a:cs typeface="Arial" panose="020B0604020202020204" pitchFamily="34" charset="0"/>
              </a:rPr>
              <a:t>VARIABLE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CO" altLang="en-US" sz="1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s-CO" altLang="en-US" sz="28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Una característica (género, ventas, PIB) que puede tomar distintos valores para distintas observaciones (personas, firmas, años).</a:t>
            </a:r>
            <a:endParaRPr kumimoji="0" lang="es-CO" altLang="en-US" sz="2800" b="0" i="1"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CO" altLang="en-US" sz="28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s-CO" altLang="en-US" sz="2800" b="1" i="0" u="none" strike="noStrike" kern="1200" cap="none" spc="0" normalizeH="0" baseline="0" noProof="0" dirty="0">
                <a:ln>
                  <a:noFill/>
                </a:ln>
                <a:solidFill>
                  <a:srgbClr val="ED7D31">
                    <a:lumMod val="60000"/>
                    <a:lumOff val="40000"/>
                  </a:srgbClr>
                </a:solidFill>
                <a:effectLst/>
                <a:uLnTx/>
                <a:uFillTx/>
                <a:latin typeface="Montserrat" panose="00000500000000000000" pitchFamily="2" charset="0"/>
                <a:ea typeface="+mn-ea"/>
                <a:cs typeface="Arial" panose="020B0604020202020204" pitchFamily="34" charset="0"/>
              </a:rPr>
              <a:t>DATOS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CO" altLang="en-US" sz="1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s-CO" altLang="en-US" sz="28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El conjunto de observaciones (filas) con sus las respectivas realizaciones para las variables (columnas).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ES" altLang="en-US" sz="28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s-ES" altLang="en-US" sz="28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Ejemplo: caracterización de la clase.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CO" altLang="en-US" sz="2800" b="0" i="0" u="none" strike="noStrike" kern="1200" cap="none" spc="0" normalizeH="0" baseline="0" noProof="0" dirty="0">
              <a:ln>
                <a:noFill/>
              </a:ln>
              <a:solidFill>
                <a:srgbClr val="4472C4">
                  <a:lumMod val="50000"/>
                </a:srgbClr>
              </a:solidFill>
              <a:effectLst/>
              <a:uLnTx/>
              <a:uFillTx/>
              <a:latin typeface="Montserrat" panose="00000500000000000000" pitchFamily="2" charset="0"/>
              <a:ea typeface="+mn-ea"/>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dirty="0">
              <a:ln>
                <a:noFill/>
              </a:ln>
              <a:solidFill>
                <a:srgbClr val="4472C4">
                  <a:lumMod val="50000"/>
                </a:srgbClr>
              </a:solidFill>
              <a:effectLst/>
              <a:uLnTx/>
              <a:uFillTx/>
              <a:latin typeface="Montserrat" panose="00000500000000000000" pitchFamily="2" charset="0"/>
              <a:ea typeface="+mn-ea"/>
              <a:cs typeface="Arial" panose="020B0604020202020204" pitchFamily="34" charset="0"/>
            </a:endParaRPr>
          </a:p>
        </p:txBody>
      </p:sp>
      <p:cxnSp>
        <p:nvCxnSpPr>
          <p:cNvPr id="2" name="Straight Connector 1">
            <a:extLst>
              <a:ext uri="{FF2B5EF4-FFF2-40B4-BE49-F238E27FC236}">
                <a16:creationId xmlns:a16="http://schemas.microsoft.com/office/drawing/2014/main" id="{4C9372AB-3FF7-18BF-72CE-F3B12BEF9883}"/>
              </a:ext>
            </a:extLst>
          </p:cNvPr>
          <p:cNvCxnSpPr>
            <a:cxnSpLocks/>
          </p:cNvCxnSpPr>
          <p:nvPr/>
        </p:nvCxnSpPr>
        <p:spPr>
          <a:xfrm>
            <a:off x="0" y="1268083"/>
            <a:ext cx="96184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5778347"/>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a:xfrm>
            <a:off x="0" y="457200"/>
            <a:ext cx="7383463" cy="990600"/>
          </a:xfrm>
        </p:spPr>
        <p:txBody>
          <a:bodyPr>
            <a:normAutofit fontScale="90000"/>
          </a:bodyPr>
          <a:lstStyle/>
          <a:p>
            <a:pPr eaLnBrk="1" hangingPunct="1"/>
            <a:r>
              <a:rPr lang="es-CO" altLang="en-US" sz="3600" b="1" dirty="0">
                <a:solidFill>
                  <a:schemeClr val="bg1"/>
                </a:solidFill>
                <a:latin typeface="Montserrat" panose="00000500000000000000" pitchFamily="2" charset="0"/>
              </a:rPr>
              <a:t>Organizando datos numéricos: </a:t>
            </a:r>
            <a:br>
              <a:rPr lang="es-CO" altLang="en-US" sz="3600" b="1" dirty="0">
                <a:solidFill>
                  <a:schemeClr val="bg1"/>
                </a:solidFill>
                <a:latin typeface="Montserrat" panose="00000500000000000000" pitchFamily="2" charset="0"/>
              </a:rPr>
            </a:br>
            <a:r>
              <a:rPr lang="es-CO" altLang="en-US" sz="3600" b="1" dirty="0">
                <a:solidFill>
                  <a:schemeClr val="accent2">
                    <a:lumMod val="60000"/>
                    <a:lumOff val="40000"/>
                  </a:schemeClr>
                </a:solidFill>
                <a:latin typeface="Montserrat" panose="00000500000000000000" pitchFamily="2" charset="0"/>
              </a:rPr>
              <a:t>Distribuciones de Frecuencia</a:t>
            </a:r>
          </a:p>
        </p:txBody>
      </p:sp>
      <p:sp>
        <p:nvSpPr>
          <p:cNvPr id="57347" name="Rectangle 3"/>
          <p:cNvSpPr>
            <a:spLocks noGrp="1" noChangeArrowheads="1"/>
          </p:cNvSpPr>
          <p:nvPr>
            <p:ph type="body" idx="4294967295"/>
          </p:nvPr>
        </p:nvSpPr>
        <p:spPr>
          <a:xfrm>
            <a:off x="1449238" y="2014269"/>
            <a:ext cx="8893834" cy="4300268"/>
          </a:xfrm>
        </p:spPr>
        <p:txBody>
          <a:bodyPr>
            <a:normAutofit lnSpcReduction="10000"/>
          </a:bodyPr>
          <a:lstStyle/>
          <a:p>
            <a:pPr eaLnBrk="1" hangingPunct="1">
              <a:lnSpc>
                <a:spcPct val="90000"/>
              </a:lnSpc>
              <a:buClr>
                <a:schemeClr val="tx1"/>
              </a:buClr>
              <a:buFont typeface="Wingdings" panose="05000000000000000000" pitchFamily="2" charset="2"/>
              <a:buChar char="§"/>
              <a:defRPr/>
            </a:pPr>
            <a:r>
              <a:rPr lang="es-CO" altLang="en-US" sz="2000" dirty="0">
                <a:solidFill>
                  <a:schemeClr val="bg1"/>
                </a:solidFill>
                <a:latin typeface="Montserrat" panose="00000500000000000000" pitchFamily="2" charset="0"/>
              </a:rPr>
              <a:t>La </a:t>
            </a:r>
            <a:r>
              <a:rPr lang="es-CO" altLang="en-US" sz="2000" b="1" dirty="0">
                <a:solidFill>
                  <a:schemeClr val="accent2">
                    <a:lumMod val="60000"/>
                    <a:lumOff val="40000"/>
                  </a:schemeClr>
                </a:solidFill>
                <a:latin typeface="Montserrat" panose="00000500000000000000" pitchFamily="2" charset="0"/>
              </a:rPr>
              <a:t>distribución de frecuencia </a:t>
            </a:r>
            <a:r>
              <a:rPr lang="es-CO" altLang="en-US" sz="2000" dirty="0">
                <a:solidFill>
                  <a:schemeClr val="bg1"/>
                </a:solidFill>
                <a:latin typeface="Montserrat" panose="00000500000000000000" pitchFamily="2" charset="0"/>
              </a:rPr>
              <a:t>es una tabla resumen en la que los datos están organizados en categorías numéricamente ordenadas.</a:t>
            </a:r>
          </a:p>
          <a:p>
            <a:pPr eaLnBrk="1" hangingPunct="1">
              <a:lnSpc>
                <a:spcPct val="90000"/>
              </a:lnSpc>
              <a:buClr>
                <a:schemeClr val="tx1"/>
              </a:buClr>
              <a:buFont typeface="Wingdings" panose="05000000000000000000" pitchFamily="2" charset="2"/>
              <a:buNone/>
              <a:defRPr/>
            </a:pPr>
            <a:r>
              <a:rPr lang="es-CO" altLang="en-US" sz="1100" dirty="0">
                <a:solidFill>
                  <a:schemeClr val="bg1"/>
                </a:solidFill>
                <a:latin typeface="Montserrat" panose="00000500000000000000" pitchFamily="2" charset="0"/>
              </a:rPr>
              <a:t> </a:t>
            </a:r>
          </a:p>
          <a:p>
            <a:pPr eaLnBrk="1" hangingPunct="1">
              <a:lnSpc>
                <a:spcPct val="90000"/>
              </a:lnSpc>
              <a:buClr>
                <a:schemeClr val="tx1"/>
              </a:buClr>
              <a:buFont typeface="Wingdings" panose="05000000000000000000" pitchFamily="2" charset="2"/>
              <a:buChar char="§"/>
              <a:defRPr/>
            </a:pPr>
            <a:r>
              <a:rPr lang="es-CO" altLang="en-US" sz="2000" dirty="0">
                <a:solidFill>
                  <a:schemeClr val="bg1"/>
                </a:solidFill>
                <a:latin typeface="Montserrat" panose="00000500000000000000" pitchFamily="2" charset="0"/>
              </a:rPr>
              <a:t>Se tienen que </a:t>
            </a:r>
            <a:r>
              <a:rPr lang="es-CO" altLang="en-US" sz="2000" b="1" dirty="0">
                <a:solidFill>
                  <a:schemeClr val="accent2">
                    <a:lumMod val="60000"/>
                    <a:lumOff val="40000"/>
                  </a:schemeClr>
                </a:solidFill>
                <a:latin typeface="Montserrat" panose="00000500000000000000" pitchFamily="2" charset="0"/>
              </a:rPr>
              <a:t>definir las categorías adecuadas</a:t>
            </a:r>
            <a:r>
              <a:rPr lang="es-CO" altLang="en-US" sz="2000" dirty="0">
                <a:solidFill>
                  <a:schemeClr val="bg1"/>
                </a:solidFill>
                <a:latin typeface="Montserrat" panose="00000500000000000000" pitchFamily="2" charset="0"/>
              </a:rPr>
              <a:t>, determinando su ancho y sus fronteras. </a:t>
            </a:r>
          </a:p>
          <a:p>
            <a:pPr marL="0" indent="0">
              <a:buClr>
                <a:schemeClr val="tx1"/>
              </a:buClr>
              <a:buNone/>
              <a:defRPr/>
            </a:pPr>
            <a:endParaRPr lang="es-CO" altLang="en-US" sz="1000" dirty="0">
              <a:solidFill>
                <a:schemeClr val="bg1"/>
              </a:solidFill>
              <a:latin typeface="Montserrat" panose="00000500000000000000" pitchFamily="2" charset="0"/>
            </a:endParaRPr>
          </a:p>
          <a:p>
            <a:pPr>
              <a:buClr>
                <a:schemeClr val="tx1"/>
              </a:buClr>
              <a:buFont typeface="Wingdings" panose="05000000000000000000" pitchFamily="2" charset="2"/>
              <a:buChar char="§"/>
              <a:defRPr/>
            </a:pPr>
            <a:r>
              <a:rPr lang="es-CO" altLang="en-US" sz="2000" dirty="0">
                <a:solidFill>
                  <a:schemeClr val="bg1"/>
                </a:solidFill>
                <a:latin typeface="Montserrat" panose="00000500000000000000" pitchFamily="2" charset="0"/>
              </a:rPr>
              <a:t>El número de categorías depende del rango de valores que toma la variable.  Cuando el rango es grande, normalmente hay más categorías. </a:t>
            </a:r>
            <a:r>
              <a:rPr lang="es-ES" altLang="en-US" sz="2000" dirty="0">
                <a:solidFill>
                  <a:schemeClr val="bg1"/>
                </a:solidFill>
                <a:latin typeface="Montserrat" panose="00000500000000000000" pitchFamily="2" charset="0"/>
              </a:rPr>
              <a:t>Generalmente se usan entre 5 y 15 categorías.</a:t>
            </a:r>
            <a:endParaRPr lang="es-CO" altLang="en-US" sz="2000" dirty="0">
              <a:solidFill>
                <a:schemeClr val="bg1"/>
              </a:solidFill>
              <a:latin typeface="Montserrat" panose="00000500000000000000" pitchFamily="2" charset="0"/>
            </a:endParaRPr>
          </a:p>
          <a:p>
            <a:pPr eaLnBrk="1" hangingPunct="1">
              <a:lnSpc>
                <a:spcPct val="90000"/>
              </a:lnSpc>
              <a:buClr>
                <a:schemeClr val="tx1"/>
              </a:buClr>
              <a:buFont typeface="Wingdings" panose="05000000000000000000" pitchFamily="2" charset="2"/>
              <a:buChar char="§"/>
              <a:defRPr/>
            </a:pPr>
            <a:endParaRPr lang="es-CO" altLang="en-US" sz="1050" dirty="0">
              <a:solidFill>
                <a:schemeClr val="bg1"/>
              </a:solidFill>
              <a:latin typeface="Montserrat" panose="00000500000000000000" pitchFamily="2" charset="0"/>
            </a:endParaRPr>
          </a:p>
          <a:p>
            <a:pPr eaLnBrk="1" hangingPunct="1">
              <a:lnSpc>
                <a:spcPct val="90000"/>
              </a:lnSpc>
              <a:buClr>
                <a:schemeClr val="tx1"/>
              </a:buClr>
              <a:buFont typeface="Wingdings" panose="05000000000000000000" pitchFamily="2" charset="2"/>
              <a:buChar char="§"/>
              <a:defRPr/>
            </a:pPr>
            <a:r>
              <a:rPr lang="es-CO" altLang="en-US" sz="2000" dirty="0">
                <a:solidFill>
                  <a:schemeClr val="bg1"/>
                </a:solidFill>
                <a:latin typeface="Montserrat" panose="00000500000000000000" pitchFamily="2" charset="0"/>
              </a:rPr>
              <a:t>Para determinar el </a:t>
            </a:r>
            <a:r>
              <a:rPr lang="es-CO" altLang="en-US" sz="2000" b="1" dirty="0">
                <a:solidFill>
                  <a:schemeClr val="bg1"/>
                </a:solidFill>
                <a:latin typeface="Montserrat" panose="00000500000000000000" pitchFamily="2" charset="0"/>
              </a:rPr>
              <a:t>ancho de cada categoría</a:t>
            </a:r>
            <a:r>
              <a:rPr lang="es-CO" altLang="en-US" sz="2000" dirty="0">
                <a:solidFill>
                  <a:schemeClr val="bg1"/>
                </a:solidFill>
                <a:latin typeface="Montserrat" panose="00000500000000000000" pitchFamily="2" charset="0"/>
              </a:rPr>
              <a:t>, se divide el </a:t>
            </a:r>
            <a:r>
              <a:rPr lang="es-CO" altLang="en-US" sz="2000" b="1" dirty="0">
                <a:solidFill>
                  <a:schemeClr val="bg1"/>
                </a:solidFill>
                <a:latin typeface="Montserrat" panose="00000500000000000000" pitchFamily="2" charset="0"/>
              </a:rPr>
              <a:t>rango</a:t>
            </a:r>
            <a:r>
              <a:rPr lang="es-CO" altLang="en-US" sz="2000" dirty="0">
                <a:solidFill>
                  <a:schemeClr val="bg1"/>
                </a:solidFill>
                <a:latin typeface="Montserrat" panose="00000500000000000000" pitchFamily="2" charset="0"/>
              </a:rPr>
              <a:t> (valor más alto – valor más bajo) entre el número de categorías deseadas. </a:t>
            </a:r>
          </a:p>
        </p:txBody>
      </p:sp>
      <p:cxnSp>
        <p:nvCxnSpPr>
          <p:cNvPr id="2" name="Straight Connector 1">
            <a:extLst>
              <a:ext uri="{FF2B5EF4-FFF2-40B4-BE49-F238E27FC236}">
                <a16:creationId xmlns:a16="http://schemas.microsoft.com/office/drawing/2014/main" id="{89522F6F-10D8-0BF6-D52F-CE4B58F3AA79}"/>
              </a:ext>
            </a:extLst>
          </p:cNvPr>
          <p:cNvCxnSpPr>
            <a:cxnSpLocks/>
          </p:cNvCxnSpPr>
          <p:nvPr/>
        </p:nvCxnSpPr>
        <p:spPr>
          <a:xfrm>
            <a:off x="0" y="1471761"/>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156993"/>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9875" name="Rectangle 3"/>
          <p:cNvSpPr>
            <a:spLocks noGrp="1" noChangeArrowheads="1"/>
          </p:cNvSpPr>
          <p:nvPr>
            <p:ph type="body" idx="4294967295"/>
          </p:nvPr>
        </p:nvSpPr>
        <p:spPr>
          <a:xfrm>
            <a:off x="1868098" y="2366514"/>
            <a:ext cx="8788400" cy="2620204"/>
          </a:xfrm>
        </p:spPr>
        <p:txBody>
          <a:bodyPr wrap="square">
            <a:spAutoFit/>
          </a:bodyPr>
          <a:lstStyle/>
          <a:p>
            <a:pPr eaLnBrk="1" hangingPunct="1">
              <a:buFont typeface="Wingdings" panose="05000000000000000000" pitchFamily="2" charset="2"/>
              <a:buNone/>
            </a:pPr>
            <a:r>
              <a:rPr lang="es-CO" altLang="en-US" sz="3200" i="1" dirty="0">
                <a:solidFill>
                  <a:schemeClr val="bg1"/>
                </a:solidFill>
                <a:latin typeface="Montserrat ExtraLight" panose="00000300000000000000" pitchFamily="2" charset="0"/>
              </a:rPr>
              <a:t>   Ejemplo: </a:t>
            </a:r>
            <a:r>
              <a:rPr lang="es-CO" altLang="en-US" sz="3200" dirty="0">
                <a:solidFill>
                  <a:schemeClr val="bg1"/>
                </a:solidFill>
                <a:latin typeface="Montserrat ExtraLight" panose="00000300000000000000" pitchFamily="2" charset="0"/>
              </a:rPr>
              <a:t>una empresa de gas selecciona 20 días durante el invierno y registra la temperatura máxima: </a:t>
            </a:r>
          </a:p>
          <a:p>
            <a:pPr eaLnBrk="1" hangingPunct="1">
              <a:buFont typeface="Wingdings" panose="05000000000000000000" pitchFamily="2" charset="2"/>
              <a:buNone/>
            </a:pPr>
            <a:endParaRPr lang="es-CO" altLang="en-US" sz="2400" dirty="0">
              <a:solidFill>
                <a:schemeClr val="bg1"/>
              </a:solidFill>
              <a:latin typeface="Montserrat" panose="00000500000000000000" pitchFamily="2" charset="0"/>
            </a:endParaRPr>
          </a:p>
          <a:p>
            <a:pPr eaLnBrk="1" hangingPunct="1">
              <a:buFont typeface="Wingdings" panose="05000000000000000000" pitchFamily="2" charset="2"/>
              <a:buNone/>
            </a:pPr>
            <a:r>
              <a:rPr lang="es-CO" altLang="en-US" sz="2200" b="1" dirty="0">
                <a:solidFill>
                  <a:schemeClr val="bg1"/>
                </a:solidFill>
                <a:latin typeface="Montserrat" panose="00000500000000000000" pitchFamily="2" charset="0"/>
              </a:rPr>
              <a:t>    24, 35, 17, 21, 24, 37, 26, 46, 58, 30, 32, 13, 12, 38, 41, 43, 44, 27, 53, 27</a:t>
            </a:r>
          </a:p>
        </p:txBody>
      </p:sp>
      <p:sp>
        <p:nvSpPr>
          <p:cNvPr id="2" name="Rectangle 2">
            <a:extLst>
              <a:ext uri="{FF2B5EF4-FFF2-40B4-BE49-F238E27FC236}">
                <a16:creationId xmlns:a16="http://schemas.microsoft.com/office/drawing/2014/main" id="{BFC72580-6638-015C-6124-02A36E7C4F72}"/>
              </a:ext>
            </a:extLst>
          </p:cNvPr>
          <p:cNvSpPr txBox="1">
            <a:spLocks noChangeArrowheads="1"/>
          </p:cNvSpPr>
          <p:nvPr/>
        </p:nvSpPr>
        <p:spPr>
          <a:xfrm>
            <a:off x="0" y="457200"/>
            <a:ext cx="7383463" cy="99060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altLang="en-US" sz="3600" b="1" i="0" u="none" strike="noStrike" kern="1200" cap="none" spc="0" normalizeH="0" baseline="0" noProof="0">
                <a:ln>
                  <a:noFill/>
                </a:ln>
                <a:solidFill>
                  <a:prstClr val="white"/>
                </a:solidFill>
                <a:effectLst/>
                <a:uLnTx/>
                <a:uFillTx/>
                <a:latin typeface="Montserrat" panose="00000500000000000000" pitchFamily="2" charset="0"/>
                <a:ea typeface="+mj-ea"/>
                <a:cs typeface="+mj-cs"/>
              </a:rPr>
              <a:t>Organizando datos numéricos: </a:t>
            </a:r>
            <a:br>
              <a:rPr kumimoji="0" lang="es-CO" altLang="en-US" sz="3600" b="1" i="0" u="none" strike="noStrike" kern="1200" cap="none" spc="0" normalizeH="0" baseline="0" noProof="0">
                <a:ln>
                  <a:noFill/>
                </a:ln>
                <a:solidFill>
                  <a:prstClr val="white"/>
                </a:solidFill>
                <a:effectLst/>
                <a:uLnTx/>
                <a:uFillTx/>
                <a:latin typeface="Montserrat" panose="00000500000000000000" pitchFamily="2" charset="0"/>
                <a:ea typeface="+mj-ea"/>
                <a:cs typeface="+mj-cs"/>
              </a:rPr>
            </a:br>
            <a:r>
              <a:rPr kumimoji="0" lang="es-CO" altLang="en-US" sz="3600" b="1" i="0" u="none" strike="noStrike" kern="1200" cap="none" spc="0" normalizeH="0" baseline="0" noProof="0">
                <a:ln>
                  <a:noFill/>
                </a:ln>
                <a:solidFill>
                  <a:srgbClr val="ED7D31">
                    <a:lumMod val="60000"/>
                    <a:lumOff val="40000"/>
                  </a:srgbClr>
                </a:solidFill>
                <a:effectLst/>
                <a:uLnTx/>
                <a:uFillTx/>
                <a:latin typeface="Montserrat" panose="00000500000000000000" pitchFamily="2" charset="0"/>
                <a:ea typeface="+mj-ea"/>
                <a:cs typeface="+mj-cs"/>
              </a:rPr>
              <a:t>Distribuciones de Frecuencia</a:t>
            </a:r>
            <a:endParaRPr kumimoji="0" lang="es-CO" altLang="en-US" sz="3600" b="1" i="0" u="none" strike="noStrike" kern="1200" cap="none" spc="0" normalizeH="0" baseline="0" noProof="0" dirty="0">
              <a:ln>
                <a:noFill/>
              </a:ln>
              <a:solidFill>
                <a:srgbClr val="ED7D31">
                  <a:lumMod val="60000"/>
                  <a:lumOff val="40000"/>
                </a:srgbClr>
              </a:solidFill>
              <a:effectLst/>
              <a:uLnTx/>
              <a:uFillTx/>
              <a:latin typeface="Montserrat" panose="00000500000000000000" pitchFamily="2" charset="0"/>
              <a:ea typeface="+mj-ea"/>
              <a:cs typeface="+mj-cs"/>
            </a:endParaRPr>
          </a:p>
        </p:txBody>
      </p:sp>
      <p:cxnSp>
        <p:nvCxnSpPr>
          <p:cNvPr id="3" name="Straight Connector 2">
            <a:extLst>
              <a:ext uri="{FF2B5EF4-FFF2-40B4-BE49-F238E27FC236}">
                <a16:creationId xmlns:a16="http://schemas.microsoft.com/office/drawing/2014/main" id="{8C4C383C-B575-1190-7D4B-F1E54FEFC9FE}"/>
              </a:ext>
            </a:extLst>
          </p:cNvPr>
          <p:cNvCxnSpPr>
            <a:cxnSpLocks/>
          </p:cNvCxnSpPr>
          <p:nvPr/>
        </p:nvCxnSpPr>
        <p:spPr>
          <a:xfrm>
            <a:off x="0" y="1471761"/>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604414"/>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38023" y="228600"/>
            <a:ext cx="11318815" cy="1373188"/>
          </a:xfrm>
        </p:spPr>
        <p:txBody>
          <a:bodyPr>
            <a:normAutofit fontScale="90000"/>
          </a:bodyPr>
          <a:lstStyle/>
          <a:p>
            <a:r>
              <a:rPr lang="es-CO" b="1" dirty="0">
                <a:solidFill>
                  <a:schemeClr val="bg1"/>
                </a:solidFill>
                <a:latin typeface="Montserrat" panose="00000500000000000000" pitchFamily="2" charset="0"/>
              </a:rPr>
              <a:t>Organización</a:t>
            </a:r>
            <a:r>
              <a:rPr lang="es-CO" dirty="0">
                <a:solidFill>
                  <a:schemeClr val="bg1"/>
                </a:solidFill>
                <a:latin typeface="Montserrat" panose="00000500000000000000" pitchFamily="2" charset="0"/>
              </a:rPr>
              <a:t> de variables numéricas:</a:t>
            </a:r>
            <a:br>
              <a:rPr lang="es-CO" dirty="0">
                <a:solidFill>
                  <a:schemeClr val="bg1"/>
                </a:solidFill>
                <a:latin typeface="Montserrat" panose="00000500000000000000" pitchFamily="2" charset="0"/>
              </a:rPr>
            </a:br>
            <a:r>
              <a:rPr lang="es-CO" dirty="0">
                <a:solidFill>
                  <a:schemeClr val="bg1"/>
                </a:solidFill>
                <a:latin typeface="Montserrat" panose="00000500000000000000" pitchFamily="2" charset="0"/>
              </a:rPr>
              <a:t>Distribución de Frecuencias (Ejemplo)</a:t>
            </a:r>
            <a:br>
              <a:rPr lang="es-CO" dirty="0">
                <a:solidFill>
                  <a:schemeClr val="bg1"/>
                </a:solidFill>
                <a:latin typeface="Montserrat" panose="00000500000000000000" pitchFamily="2" charset="0"/>
              </a:rPr>
            </a:br>
            <a:r>
              <a:rPr lang="en-US" altLang="en-US" sz="1400" b="1" dirty="0">
                <a:solidFill>
                  <a:schemeClr val="bg1"/>
                </a:solidFill>
                <a:latin typeface="Montserrat" panose="00000500000000000000" pitchFamily="2" charset="0"/>
              </a:rPr>
              <a:t>12, 13, 17, 21, 24, 24, 26, 27, 27, 30, 32, 35, 37, 38, 41, 43, 44, 46, 53, 58 (</a:t>
            </a:r>
            <a:r>
              <a:rPr lang="en-US" altLang="en-US" sz="1400" b="1" dirty="0" err="1">
                <a:solidFill>
                  <a:schemeClr val="bg1"/>
                </a:solidFill>
                <a:latin typeface="Montserrat" panose="00000500000000000000" pitchFamily="2" charset="0"/>
              </a:rPr>
              <a:t>en</a:t>
            </a:r>
            <a:r>
              <a:rPr lang="en-US" altLang="en-US" sz="1400" b="1" dirty="0">
                <a:solidFill>
                  <a:schemeClr val="bg1"/>
                </a:solidFill>
                <a:latin typeface="Montserrat" panose="00000500000000000000" pitchFamily="2" charset="0"/>
              </a:rPr>
              <a:t> excel)</a:t>
            </a:r>
            <a:br>
              <a:rPr lang="en-US" altLang="en-US" sz="1400" b="1" dirty="0">
                <a:solidFill>
                  <a:schemeClr val="bg1"/>
                </a:solidFill>
                <a:latin typeface="Garamond" panose="02020404030301010803" pitchFamily="18" charset="0"/>
              </a:rPr>
            </a:br>
            <a:endParaRPr lang="es-CO" sz="1400" dirty="0">
              <a:solidFill>
                <a:schemeClr val="bg1"/>
              </a:solidFill>
              <a:latin typeface="Garamond" panose="02020404030301010803" pitchFamily="18" charset="0"/>
            </a:endParaRPr>
          </a:p>
        </p:txBody>
      </p:sp>
      <p:sp>
        <p:nvSpPr>
          <p:cNvPr id="4" name="Rectangle 3"/>
          <p:cNvSpPr>
            <a:spLocks noChangeArrowheads="1"/>
          </p:cNvSpPr>
          <p:nvPr/>
        </p:nvSpPr>
        <p:spPr bwMode="auto">
          <a:xfrm>
            <a:off x="6769100" y="4367214"/>
            <a:ext cx="838200" cy="306387"/>
          </a:xfrm>
          <a:prstGeom prst="rect">
            <a:avLst/>
          </a:prstGeom>
          <a:solidFill>
            <a:srgbClr val="00E200"/>
          </a:solidFill>
          <a:ln w="25400" algn="ctr">
            <a:solidFill>
              <a:srgbClr val="00A77A"/>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3"/>
          <p:cNvGrpSpPr>
            <a:grpSpLocks/>
          </p:cNvGrpSpPr>
          <p:nvPr/>
        </p:nvGrpSpPr>
        <p:grpSpPr bwMode="auto">
          <a:xfrm>
            <a:off x="1890713" y="1695450"/>
            <a:ext cx="8534400" cy="3733800"/>
            <a:chOff x="192" y="1392"/>
            <a:chExt cx="5376" cy="2352"/>
          </a:xfrm>
        </p:grpSpPr>
        <p:sp>
          <p:nvSpPr>
            <p:cNvPr id="6" name="Rectangle 4"/>
            <p:cNvSpPr>
              <a:spLocks noChangeArrowheads="1"/>
            </p:cNvSpPr>
            <p:nvPr/>
          </p:nvSpPr>
          <p:spPr bwMode="auto">
            <a:xfrm>
              <a:off x="192" y="1392"/>
              <a:ext cx="5376" cy="235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white"/>
                </a:solidFill>
                <a:effectLst/>
                <a:uLnTx/>
                <a:uFillTx/>
                <a:latin typeface="Garamond" panose="02020404030301010803" pitchFamily="18" charset="0"/>
                <a:ea typeface="+mn-ea"/>
                <a:cs typeface="Arial" panose="020B0604020202020204" pitchFamily="34" charset="0"/>
              </a:endParaRPr>
            </a:p>
          </p:txBody>
        </p:sp>
        <p:sp>
          <p:nvSpPr>
            <p:cNvPr id="7" name="Line 5"/>
            <p:cNvSpPr>
              <a:spLocks noChangeShapeType="1"/>
            </p:cNvSpPr>
            <p:nvPr/>
          </p:nvSpPr>
          <p:spPr bwMode="auto">
            <a:xfrm>
              <a:off x="426" y="2016"/>
              <a:ext cx="49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8" name="Line 6"/>
            <p:cNvSpPr>
              <a:spLocks noChangeShapeType="1"/>
            </p:cNvSpPr>
            <p:nvPr/>
          </p:nvSpPr>
          <p:spPr bwMode="auto">
            <a:xfrm>
              <a:off x="2064" y="1440"/>
              <a:ext cx="0" cy="221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 name="Rectangle 7"/>
            <p:cNvSpPr>
              <a:spLocks noChangeArrowheads="1"/>
            </p:cNvSpPr>
            <p:nvPr/>
          </p:nvSpPr>
          <p:spPr bwMode="auto">
            <a:xfrm>
              <a:off x="336" y="1580"/>
              <a:ext cx="395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1" i="0" u="none" strike="noStrike" kern="1200" cap="none" spc="0" normalizeH="0" baseline="0" noProof="0" dirty="0">
                  <a:ln>
                    <a:noFill/>
                  </a:ln>
                  <a:solidFill>
                    <a:prstClr val="white"/>
                  </a:solidFill>
                  <a:effectLst/>
                  <a:uLnTx/>
                  <a:uFillTx/>
                  <a:latin typeface="Garamond" panose="02020404030301010803" pitchFamily="18" charset="0"/>
                  <a:ea typeface="+mn-ea"/>
                  <a:cs typeface="Arial" panose="020B0604020202020204" pitchFamily="34" charset="0"/>
                </a:rPr>
                <a:t>  </a:t>
              </a:r>
              <a:r>
                <a:rPr kumimoji="0" lang="en-US" altLang="en-US" sz="2000" b="1" i="0" u="none" strike="noStrike" kern="1200" cap="none" spc="0" normalizeH="0" baseline="0" noProof="0" dirty="0" err="1">
                  <a:ln>
                    <a:noFill/>
                  </a:ln>
                  <a:solidFill>
                    <a:prstClr val="white"/>
                  </a:solidFill>
                  <a:effectLst/>
                  <a:uLnTx/>
                  <a:uFillTx/>
                  <a:latin typeface="Garamond" panose="02020404030301010803" pitchFamily="18" charset="0"/>
                  <a:ea typeface="+mn-ea"/>
                  <a:cs typeface="Arial" panose="020B0604020202020204" pitchFamily="34" charset="0"/>
                </a:rPr>
                <a:t>Clase</a:t>
              </a:r>
              <a:r>
                <a:rPr kumimoji="0" lang="en-US" altLang="en-US" sz="2000" b="1" i="0" u="none" strike="noStrike" kern="1200" cap="none" spc="0" normalizeH="0" baseline="0" noProof="0" dirty="0">
                  <a:ln>
                    <a:noFill/>
                  </a:ln>
                  <a:solidFill>
                    <a:prstClr val="white"/>
                  </a:solidFill>
                  <a:effectLst/>
                  <a:uLnTx/>
                  <a:uFillTx/>
                  <a:latin typeface="Garamond" panose="02020404030301010803" pitchFamily="18" charset="0"/>
                  <a:ea typeface="+mn-ea"/>
                  <a:cs typeface="Arial" panose="020B0604020202020204" pitchFamily="34" charset="0"/>
                </a:rPr>
                <a:t>                                </a:t>
              </a:r>
              <a:r>
                <a:rPr kumimoji="0" lang="en-US" altLang="en-US" sz="2000" b="1" i="0" u="none" strike="noStrike" kern="1200" cap="none" spc="0" normalizeH="0" baseline="0" noProof="0" dirty="0" err="1">
                  <a:ln>
                    <a:noFill/>
                  </a:ln>
                  <a:solidFill>
                    <a:prstClr val="white"/>
                  </a:solidFill>
                  <a:effectLst/>
                  <a:uLnTx/>
                  <a:uFillTx/>
                  <a:latin typeface="Garamond" panose="02020404030301010803" pitchFamily="18" charset="0"/>
                  <a:ea typeface="+mn-ea"/>
                  <a:cs typeface="Arial" panose="020B0604020202020204" pitchFamily="34" charset="0"/>
                </a:rPr>
                <a:t>Frecuencia</a:t>
              </a:r>
              <a:endParaRPr kumimoji="0" lang="en-US" altLang="en-US" sz="2000" b="1" i="0" u="none" strike="noStrike" kern="1200" cap="none" spc="0" normalizeH="0" baseline="0" noProof="0" dirty="0">
                <a:ln>
                  <a:noFill/>
                </a:ln>
                <a:solidFill>
                  <a:prstClr val="white"/>
                </a:solidFill>
                <a:effectLst/>
                <a:uLnTx/>
                <a:uFillTx/>
                <a:latin typeface="Garamond" panose="02020404030301010803" pitchFamily="18" charset="0"/>
                <a:ea typeface="+mn-ea"/>
                <a:cs typeface="Arial" panose="020B0604020202020204" pitchFamily="34" charset="0"/>
              </a:endParaRPr>
            </a:p>
          </p:txBody>
        </p:sp>
        <p:sp>
          <p:nvSpPr>
            <p:cNvPr id="10" name="Rectangle 8"/>
            <p:cNvSpPr>
              <a:spLocks noChangeArrowheads="1"/>
            </p:cNvSpPr>
            <p:nvPr/>
          </p:nvSpPr>
          <p:spPr bwMode="auto">
            <a:xfrm>
              <a:off x="236" y="2060"/>
              <a:ext cx="5254" cy="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70000"/>
                </a:lnSpc>
                <a:spcBef>
                  <a:spcPct val="50000"/>
                </a:spcBef>
                <a:spcAft>
                  <a:spcPts val="0"/>
                </a:spcAft>
                <a:buClrTx/>
                <a:buSzTx/>
                <a:buFontTx/>
                <a:buNone/>
                <a:tabLst/>
                <a:defRPr/>
              </a:pPr>
              <a:r>
                <a:rPr kumimoji="0" lang="en-US" altLang="en-US" sz="2200" b="1" i="0" u="none" strike="noStrike" kern="1200" cap="none" spc="0" normalizeH="0" baseline="0" noProof="0" dirty="0">
                  <a:ln>
                    <a:noFill/>
                  </a:ln>
                  <a:solidFill>
                    <a:prstClr val="white"/>
                  </a:solidFill>
                  <a:effectLst/>
                  <a:uLnTx/>
                  <a:uFillTx/>
                  <a:latin typeface="Garamond" panose="02020404030301010803" pitchFamily="18" charset="0"/>
                  <a:ea typeface="+mn-ea"/>
                  <a:cs typeface="Arial" panose="020B0604020202020204" pitchFamily="34" charset="0"/>
                </a:rPr>
                <a:t>10 y </a:t>
              </a:r>
              <a:r>
                <a:rPr kumimoji="0" lang="en-US" altLang="en-US" sz="2200" b="1" i="0" u="none" strike="noStrike" kern="1200" cap="none" spc="0" normalizeH="0" baseline="0" noProof="0" dirty="0" err="1">
                  <a:ln>
                    <a:noFill/>
                  </a:ln>
                  <a:solidFill>
                    <a:prstClr val="white"/>
                  </a:solidFill>
                  <a:effectLst/>
                  <a:uLnTx/>
                  <a:uFillTx/>
                  <a:latin typeface="Garamond" panose="02020404030301010803" pitchFamily="18" charset="0"/>
                  <a:ea typeface="+mn-ea"/>
                  <a:cs typeface="Arial" panose="020B0604020202020204" pitchFamily="34" charset="0"/>
                </a:rPr>
                <a:t>menos</a:t>
              </a:r>
              <a:r>
                <a:rPr kumimoji="0" lang="en-US" altLang="en-US" sz="2200" b="1" i="0" u="none" strike="noStrike" kern="1200" cap="none" spc="0" normalizeH="0" baseline="0" noProof="0" dirty="0">
                  <a:ln>
                    <a:noFill/>
                  </a:ln>
                  <a:solidFill>
                    <a:prstClr val="white"/>
                  </a:solidFill>
                  <a:effectLst/>
                  <a:uLnTx/>
                  <a:uFillTx/>
                  <a:latin typeface="Garamond" panose="02020404030301010803" pitchFamily="18" charset="0"/>
                  <a:ea typeface="+mn-ea"/>
                  <a:cs typeface="Arial" panose="020B0604020202020204" pitchFamily="34" charset="0"/>
                </a:rPr>
                <a:t> de 20                     3                  .15                       15%</a:t>
              </a:r>
            </a:p>
            <a:p>
              <a:pPr marL="0" marR="0" lvl="0" indent="0" algn="l" defTabSz="914400" rtl="0" eaLnBrk="1" fontAlgn="auto" latinLnBrk="0" hangingPunct="1">
                <a:lnSpc>
                  <a:spcPct val="70000"/>
                </a:lnSpc>
                <a:spcBef>
                  <a:spcPct val="50000"/>
                </a:spcBef>
                <a:spcAft>
                  <a:spcPts val="0"/>
                </a:spcAft>
                <a:buClrTx/>
                <a:buSzTx/>
                <a:buFontTx/>
                <a:buNone/>
                <a:tabLst/>
                <a:defRPr/>
              </a:pPr>
              <a:r>
                <a:rPr kumimoji="0" lang="en-US" altLang="en-US" sz="2200" b="1" i="0" u="none" strike="noStrike" kern="1200" cap="none" spc="0" normalizeH="0" baseline="0" noProof="0" dirty="0">
                  <a:ln>
                    <a:noFill/>
                  </a:ln>
                  <a:solidFill>
                    <a:prstClr val="white"/>
                  </a:solidFill>
                  <a:effectLst/>
                  <a:uLnTx/>
                  <a:uFillTx/>
                  <a:latin typeface="Garamond" panose="02020404030301010803" pitchFamily="18" charset="0"/>
                  <a:ea typeface="+mn-ea"/>
                  <a:cs typeface="Arial" panose="020B0604020202020204" pitchFamily="34" charset="0"/>
                </a:rPr>
                <a:t>20 y </a:t>
              </a:r>
              <a:r>
                <a:rPr kumimoji="0" lang="en-US" altLang="en-US" sz="2200" b="1" i="0" u="none" strike="noStrike" kern="1200" cap="none" spc="0" normalizeH="0" baseline="0" noProof="0" dirty="0" err="1">
                  <a:ln>
                    <a:noFill/>
                  </a:ln>
                  <a:solidFill>
                    <a:prstClr val="white"/>
                  </a:solidFill>
                  <a:effectLst/>
                  <a:uLnTx/>
                  <a:uFillTx/>
                  <a:latin typeface="Garamond" panose="02020404030301010803" pitchFamily="18" charset="0"/>
                  <a:ea typeface="+mn-ea"/>
                  <a:cs typeface="Arial" panose="020B0604020202020204" pitchFamily="34" charset="0"/>
                </a:rPr>
                <a:t>menos</a:t>
              </a:r>
              <a:r>
                <a:rPr kumimoji="0" lang="en-US" altLang="en-US" sz="2200" b="1" i="0" u="none" strike="noStrike" kern="1200" cap="none" spc="0" normalizeH="0" baseline="0" noProof="0" dirty="0">
                  <a:ln>
                    <a:noFill/>
                  </a:ln>
                  <a:solidFill>
                    <a:prstClr val="white"/>
                  </a:solidFill>
                  <a:effectLst/>
                  <a:uLnTx/>
                  <a:uFillTx/>
                  <a:latin typeface="Garamond" panose="02020404030301010803" pitchFamily="18" charset="0"/>
                  <a:ea typeface="+mn-ea"/>
                  <a:cs typeface="Arial" panose="020B0604020202020204" pitchFamily="34" charset="0"/>
                </a:rPr>
                <a:t> de 30                     6                  .30                       30%</a:t>
              </a:r>
            </a:p>
            <a:p>
              <a:pPr marL="0" marR="0" lvl="0" indent="0" algn="l" defTabSz="914400" rtl="0" eaLnBrk="1" fontAlgn="auto" latinLnBrk="0" hangingPunct="1">
                <a:lnSpc>
                  <a:spcPct val="70000"/>
                </a:lnSpc>
                <a:spcBef>
                  <a:spcPct val="50000"/>
                </a:spcBef>
                <a:spcAft>
                  <a:spcPts val="0"/>
                </a:spcAft>
                <a:buClrTx/>
                <a:buSzTx/>
                <a:buFontTx/>
                <a:buNone/>
                <a:tabLst/>
                <a:defRPr/>
              </a:pPr>
              <a:r>
                <a:rPr kumimoji="0" lang="en-US" altLang="en-US" sz="2200" b="1" i="0" u="none" strike="noStrike" kern="1200" cap="none" spc="0" normalizeH="0" baseline="0" noProof="0" dirty="0">
                  <a:ln>
                    <a:noFill/>
                  </a:ln>
                  <a:solidFill>
                    <a:prstClr val="white"/>
                  </a:solidFill>
                  <a:effectLst/>
                  <a:uLnTx/>
                  <a:uFillTx/>
                  <a:latin typeface="Garamond" panose="02020404030301010803" pitchFamily="18" charset="0"/>
                  <a:ea typeface="+mn-ea"/>
                  <a:cs typeface="Arial" panose="020B0604020202020204" pitchFamily="34" charset="0"/>
                </a:rPr>
                <a:t>30 y </a:t>
              </a:r>
              <a:r>
                <a:rPr kumimoji="0" lang="en-US" altLang="en-US" sz="2200" b="1" i="0" u="none" strike="noStrike" kern="1200" cap="none" spc="0" normalizeH="0" baseline="0" noProof="0" dirty="0" err="1">
                  <a:ln>
                    <a:noFill/>
                  </a:ln>
                  <a:solidFill>
                    <a:prstClr val="white"/>
                  </a:solidFill>
                  <a:effectLst/>
                  <a:uLnTx/>
                  <a:uFillTx/>
                  <a:latin typeface="Garamond" panose="02020404030301010803" pitchFamily="18" charset="0"/>
                  <a:ea typeface="+mn-ea"/>
                  <a:cs typeface="Arial" panose="020B0604020202020204" pitchFamily="34" charset="0"/>
                </a:rPr>
                <a:t>menos</a:t>
              </a:r>
              <a:r>
                <a:rPr kumimoji="0" lang="en-US" altLang="en-US" sz="2200" b="1" i="0" u="none" strike="noStrike" kern="1200" cap="none" spc="0" normalizeH="0" baseline="0" noProof="0" dirty="0">
                  <a:ln>
                    <a:noFill/>
                  </a:ln>
                  <a:solidFill>
                    <a:prstClr val="white"/>
                  </a:solidFill>
                  <a:effectLst/>
                  <a:uLnTx/>
                  <a:uFillTx/>
                  <a:latin typeface="Garamond" panose="02020404030301010803" pitchFamily="18" charset="0"/>
                  <a:ea typeface="+mn-ea"/>
                  <a:cs typeface="Arial" panose="020B0604020202020204" pitchFamily="34" charset="0"/>
                </a:rPr>
                <a:t> de 40                     5                  .25                       25%              </a:t>
              </a:r>
            </a:p>
            <a:p>
              <a:pPr marL="0" marR="0" lvl="0" indent="0" algn="l" defTabSz="914400" rtl="0" eaLnBrk="1" fontAlgn="auto" latinLnBrk="0" hangingPunct="1">
                <a:lnSpc>
                  <a:spcPct val="70000"/>
                </a:lnSpc>
                <a:spcBef>
                  <a:spcPct val="50000"/>
                </a:spcBef>
                <a:spcAft>
                  <a:spcPts val="0"/>
                </a:spcAft>
                <a:buClrTx/>
                <a:buSzTx/>
                <a:buFontTx/>
                <a:buNone/>
                <a:tabLst/>
                <a:defRPr/>
              </a:pPr>
              <a:r>
                <a:rPr kumimoji="0" lang="en-US" altLang="en-US" sz="2200" b="1" i="0" u="none" strike="noStrike" kern="1200" cap="none" spc="0" normalizeH="0" baseline="0" noProof="0" dirty="0">
                  <a:ln>
                    <a:noFill/>
                  </a:ln>
                  <a:solidFill>
                    <a:prstClr val="white"/>
                  </a:solidFill>
                  <a:effectLst/>
                  <a:uLnTx/>
                  <a:uFillTx/>
                  <a:latin typeface="Garamond" panose="02020404030301010803" pitchFamily="18" charset="0"/>
                  <a:ea typeface="+mn-ea"/>
                  <a:cs typeface="Arial" panose="020B0604020202020204" pitchFamily="34" charset="0"/>
                </a:rPr>
                <a:t>40 y </a:t>
              </a:r>
              <a:r>
                <a:rPr kumimoji="0" lang="en-US" altLang="en-US" sz="2200" b="1" i="0" u="none" strike="noStrike" kern="1200" cap="none" spc="0" normalizeH="0" baseline="0" noProof="0" dirty="0" err="1">
                  <a:ln>
                    <a:noFill/>
                  </a:ln>
                  <a:solidFill>
                    <a:prstClr val="white"/>
                  </a:solidFill>
                  <a:effectLst/>
                  <a:uLnTx/>
                  <a:uFillTx/>
                  <a:latin typeface="Garamond" panose="02020404030301010803" pitchFamily="18" charset="0"/>
                  <a:ea typeface="+mn-ea"/>
                  <a:cs typeface="Arial" panose="020B0604020202020204" pitchFamily="34" charset="0"/>
                </a:rPr>
                <a:t>menos</a:t>
              </a:r>
              <a:r>
                <a:rPr kumimoji="0" lang="en-US" altLang="en-US" sz="2200" b="1" i="0" u="none" strike="noStrike" kern="1200" cap="none" spc="0" normalizeH="0" baseline="0" noProof="0" dirty="0">
                  <a:ln>
                    <a:noFill/>
                  </a:ln>
                  <a:solidFill>
                    <a:prstClr val="white"/>
                  </a:solidFill>
                  <a:effectLst/>
                  <a:uLnTx/>
                  <a:uFillTx/>
                  <a:latin typeface="Garamond" panose="02020404030301010803" pitchFamily="18" charset="0"/>
                  <a:ea typeface="+mn-ea"/>
                  <a:cs typeface="Arial" panose="020B0604020202020204" pitchFamily="34" charset="0"/>
                </a:rPr>
                <a:t> de 50                     4 	     0.20                     20%</a:t>
              </a:r>
            </a:p>
            <a:p>
              <a:pPr marL="0" marR="0" lvl="0" indent="0" algn="l" defTabSz="914400" rtl="0" eaLnBrk="1" fontAlgn="auto" latinLnBrk="0" hangingPunct="1">
                <a:lnSpc>
                  <a:spcPct val="70000"/>
                </a:lnSpc>
                <a:spcBef>
                  <a:spcPct val="50000"/>
                </a:spcBef>
                <a:spcAft>
                  <a:spcPts val="0"/>
                </a:spcAft>
                <a:buClrTx/>
                <a:buSzTx/>
                <a:buFontTx/>
                <a:buNone/>
                <a:tabLst/>
                <a:defRPr/>
              </a:pPr>
              <a:r>
                <a:rPr kumimoji="0" lang="en-US" altLang="en-US" sz="2200" b="1" i="0" u="none" strike="noStrike" kern="1200" cap="none" spc="0" normalizeH="0" baseline="0" noProof="0" dirty="0">
                  <a:ln>
                    <a:noFill/>
                  </a:ln>
                  <a:solidFill>
                    <a:prstClr val="white"/>
                  </a:solidFill>
                  <a:effectLst/>
                  <a:uLnTx/>
                  <a:uFillTx/>
                  <a:latin typeface="Garamond" panose="02020404030301010803" pitchFamily="18" charset="0"/>
                  <a:ea typeface="+mn-ea"/>
                  <a:cs typeface="Arial" panose="020B0604020202020204" pitchFamily="34" charset="0"/>
                </a:rPr>
                <a:t>50 y </a:t>
              </a:r>
              <a:r>
                <a:rPr kumimoji="0" lang="en-US" altLang="en-US" sz="2200" b="1" i="0" u="none" strike="noStrike" kern="1200" cap="none" spc="0" normalizeH="0" baseline="0" noProof="0" dirty="0" err="1">
                  <a:ln>
                    <a:noFill/>
                  </a:ln>
                  <a:solidFill>
                    <a:prstClr val="white"/>
                  </a:solidFill>
                  <a:effectLst/>
                  <a:uLnTx/>
                  <a:uFillTx/>
                  <a:latin typeface="Garamond" panose="02020404030301010803" pitchFamily="18" charset="0"/>
                  <a:ea typeface="+mn-ea"/>
                  <a:cs typeface="Arial" panose="020B0604020202020204" pitchFamily="34" charset="0"/>
                </a:rPr>
                <a:t>menos</a:t>
              </a:r>
              <a:r>
                <a:rPr kumimoji="0" lang="en-US" altLang="en-US" sz="2200" b="1" i="0" u="none" strike="noStrike" kern="1200" cap="none" spc="0" normalizeH="0" baseline="0" noProof="0" dirty="0">
                  <a:ln>
                    <a:noFill/>
                  </a:ln>
                  <a:solidFill>
                    <a:prstClr val="white"/>
                  </a:solidFill>
                  <a:effectLst/>
                  <a:uLnTx/>
                  <a:uFillTx/>
                  <a:latin typeface="Garamond" panose="02020404030301010803" pitchFamily="18" charset="0"/>
                  <a:ea typeface="+mn-ea"/>
                  <a:cs typeface="Arial" panose="020B0604020202020204" pitchFamily="34" charset="0"/>
                </a:rPr>
                <a:t> de 60                     2                  .10                       10%             </a:t>
              </a:r>
            </a:p>
            <a:p>
              <a:pPr marL="0" marR="0" lvl="0" indent="0" algn="l" defTabSz="914400" rtl="0" eaLnBrk="1" fontAlgn="auto" latinLnBrk="0" hangingPunct="1">
                <a:lnSpc>
                  <a:spcPct val="70000"/>
                </a:lnSpc>
                <a:spcBef>
                  <a:spcPct val="50000"/>
                </a:spcBef>
                <a:spcAft>
                  <a:spcPts val="0"/>
                </a:spcAft>
                <a:buClrTx/>
                <a:buSzTx/>
                <a:buFontTx/>
                <a:buNone/>
                <a:tabLst/>
                <a:defRPr/>
              </a:pPr>
              <a:r>
                <a:rPr kumimoji="0" lang="en-US" altLang="en-US" sz="2200" b="1" i="0" u="none" strike="noStrike" kern="1200" cap="none" spc="0" normalizeH="0" baseline="0" noProof="0" dirty="0">
                  <a:ln>
                    <a:noFill/>
                  </a:ln>
                  <a:solidFill>
                    <a:prstClr val="white"/>
                  </a:solidFill>
                  <a:effectLst/>
                  <a:uLnTx/>
                  <a:uFillTx/>
                  <a:latin typeface="Garamond" panose="02020404030301010803" pitchFamily="18" charset="0"/>
                  <a:ea typeface="+mn-ea"/>
                  <a:cs typeface="Arial" panose="020B0604020202020204" pitchFamily="34" charset="0"/>
                </a:rPr>
                <a:t>                Total	                       20                1.00                      100%</a:t>
              </a:r>
            </a:p>
          </p:txBody>
        </p:sp>
        <p:sp>
          <p:nvSpPr>
            <p:cNvPr id="11" name="Line 9"/>
            <p:cNvSpPr>
              <a:spLocks noChangeShapeType="1"/>
            </p:cNvSpPr>
            <p:nvPr/>
          </p:nvSpPr>
          <p:spPr bwMode="auto">
            <a:xfrm>
              <a:off x="3024" y="1440"/>
              <a:ext cx="0" cy="221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2" name="Rectangle 10"/>
            <p:cNvSpPr>
              <a:spLocks noChangeArrowheads="1"/>
            </p:cNvSpPr>
            <p:nvPr/>
          </p:nvSpPr>
          <p:spPr bwMode="auto">
            <a:xfrm>
              <a:off x="3072" y="1536"/>
              <a:ext cx="960"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2000" b="1" i="0" u="none" strike="noStrike" kern="1200" cap="none" spc="0" normalizeH="0" baseline="0" noProof="0" dirty="0" err="1">
                  <a:ln>
                    <a:noFill/>
                  </a:ln>
                  <a:solidFill>
                    <a:prstClr val="white"/>
                  </a:solidFill>
                  <a:effectLst/>
                  <a:uLnTx/>
                  <a:uFillTx/>
                  <a:latin typeface="Garamond" panose="02020404030301010803" pitchFamily="18" charset="0"/>
                  <a:ea typeface="+mn-ea"/>
                  <a:cs typeface="Arial" panose="020B0604020202020204" pitchFamily="34" charset="0"/>
                </a:rPr>
                <a:t>Frec</a:t>
              </a:r>
              <a:r>
                <a:rPr kumimoji="0" lang="en-US" altLang="en-US" sz="2000" b="1" i="0" u="none" strike="noStrike" kern="1200" cap="none" spc="0" normalizeH="0" baseline="0" noProof="0" dirty="0">
                  <a:ln>
                    <a:noFill/>
                  </a:ln>
                  <a:solidFill>
                    <a:prstClr val="white"/>
                  </a:solidFill>
                  <a:effectLst/>
                  <a:uLnTx/>
                  <a:uFillTx/>
                  <a:latin typeface="Garamond" panose="02020404030301010803" pitchFamily="18" charset="0"/>
                  <a:ea typeface="+mn-ea"/>
                  <a:cs typeface="Arial" panose="020B0604020202020204" pitchFamily="34" charset="0"/>
                </a:rPr>
                <a:t>.</a:t>
              </a:r>
            </a:p>
            <a:p>
              <a:pPr marL="0" marR="0" lvl="0" indent="0" algn="ctr" defTabSz="914400" rtl="0" eaLnBrk="1" fontAlgn="auto" latinLnBrk="0" hangingPunct="1">
                <a:lnSpc>
                  <a:spcPct val="40000"/>
                </a:lnSpc>
                <a:spcBef>
                  <a:spcPct val="50000"/>
                </a:spcBef>
                <a:spcAft>
                  <a:spcPts val="0"/>
                </a:spcAft>
                <a:buClrTx/>
                <a:buSzTx/>
                <a:buFontTx/>
                <a:buNone/>
                <a:tabLst/>
                <a:defRPr/>
              </a:pPr>
              <a:r>
                <a:rPr kumimoji="0" lang="en-US" altLang="en-US" sz="2000" b="1" i="0" u="none" strike="noStrike" kern="1200" cap="none" spc="0" normalizeH="0" baseline="0" noProof="0" dirty="0" err="1">
                  <a:ln>
                    <a:noFill/>
                  </a:ln>
                  <a:solidFill>
                    <a:prstClr val="white"/>
                  </a:solidFill>
                  <a:effectLst/>
                  <a:uLnTx/>
                  <a:uFillTx/>
                  <a:latin typeface="Garamond" panose="02020404030301010803" pitchFamily="18" charset="0"/>
                  <a:ea typeface="+mn-ea"/>
                  <a:cs typeface="Arial" panose="020B0604020202020204" pitchFamily="34" charset="0"/>
                </a:rPr>
                <a:t>Relativa</a:t>
              </a:r>
              <a:endParaRPr kumimoji="0" lang="en-US" altLang="en-US" sz="2000" b="1" i="0" u="none" strike="noStrike" kern="1200" cap="none" spc="0" normalizeH="0" baseline="0" noProof="0" dirty="0">
                <a:ln>
                  <a:noFill/>
                </a:ln>
                <a:solidFill>
                  <a:prstClr val="white"/>
                </a:solidFill>
                <a:effectLst/>
                <a:uLnTx/>
                <a:uFillTx/>
                <a:latin typeface="Garamond" panose="02020404030301010803" pitchFamily="18" charset="0"/>
                <a:ea typeface="+mn-ea"/>
                <a:cs typeface="Arial" panose="020B0604020202020204" pitchFamily="34" charset="0"/>
              </a:endParaRPr>
            </a:p>
          </p:txBody>
        </p:sp>
        <p:sp>
          <p:nvSpPr>
            <p:cNvPr id="13" name="Line 11"/>
            <p:cNvSpPr>
              <a:spLocks noChangeShapeType="1"/>
            </p:cNvSpPr>
            <p:nvPr/>
          </p:nvSpPr>
          <p:spPr bwMode="auto">
            <a:xfrm>
              <a:off x="4128" y="1440"/>
              <a:ext cx="0" cy="221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4" name="Rectangle 12"/>
            <p:cNvSpPr>
              <a:spLocks noChangeArrowheads="1"/>
            </p:cNvSpPr>
            <p:nvPr/>
          </p:nvSpPr>
          <p:spPr bwMode="auto">
            <a:xfrm>
              <a:off x="4224" y="1584"/>
              <a:ext cx="111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2800" b="1" i="0" u="none" strike="noStrike" kern="1200" cap="none" spc="0" normalizeH="0" baseline="0" noProof="0" dirty="0">
                  <a:ln>
                    <a:noFill/>
                  </a:ln>
                  <a:solidFill>
                    <a:prstClr val="white"/>
                  </a:solidFill>
                  <a:effectLst/>
                  <a:uLnTx/>
                  <a:uFillTx/>
                  <a:latin typeface="Garamond" panose="02020404030301010803" pitchFamily="18" charset="0"/>
                  <a:ea typeface="+mn-ea"/>
                  <a:cs typeface="Arial" panose="020B0604020202020204" pitchFamily="34" charset="0"/>
                </a:rPr>
                <a:t> </a:t>
              </a:r>
              <a:r>
                <a:rPr kumimoji="0" lang="en-US" altLang="en-US" sz="2000" b="1" i="0" u="none" strike="noStrike" kern="1200" cap="none" spc="0" normalizeH="0" baseline="0" noProof="0" dirty="0">
                  <a:ln>
                    <a:noFill/>
                  </a:ln>
                  <a:solidFill>
                    <a:prstClr val="white"/>
                  </a:solidFill>
                  <a:effectLst/>
                  <a:uLnTx/>
                  <a:uFillTx/>
                  <a:latin typeface="Garamond" panose="02020404030301010803" pitchFamily="18" charset="0"/>
                  <a:ea typeface="+mn-ea"/>
                  <a:cs typeface="Arial" panose="020B0604020202020204" pitchFamily="34" charset="0"/>
                </a:rPr>
                <a:t>%</a:t>
              </a:r>
            </a:p>
          </p:txBody>
        </p:sp>
        <p:sp>
          <p:nvSpPr>
            <p:cNvPr id="15" name="Line 13"/>
            <p:cNvSpPr>
              <a:spLocks noChangeShapeType="1"/>
            </p:cNvSpPr>
            <p:nvPr/>
          </p:nvSpPr>
          <p:spPr bwMode="auto">
            <a:xfrm>
              <a:off x="384" y="3312"/>
              <a:ext cx="501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grpSp>
      <p:sp>
        <p:nvSpPr>
          <p:cNvPr id="16" name="TextBox 2"/>
          <p:cNvSpPr txBox="1">
            <a:spLocks noChangeArrowheads="1"/>
          </p:cNvSpPr>
          <p:nvPr/>
        </p:nvSpPr>
        <p:spPr bwMode="auto">
          <a:xfrm>
            <a:off x="1814514" y="5876925"/>
            <a:ext cx="86248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Frecuencia</a:t>
            </a:r>
            <a:r>
              <a:rPr kumimoji="0" lang="en-US" alt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altLang="en-US" sz="20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Relativa</a:t>
            </a:r>
            <a:r>
              <a:rPr kumimoji="0" lang="en-US" alt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altLang="en-US" sz="20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Frecuencia</a:t>
            </a:r>
            <a:r>
              <a:rPr kumimoji="0" lang="en-US" alt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 Total,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altLang="en-US" sz="20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ej</a:t>
            </a:r>
            <a:r>
              <a:rPr kumimoji="0" lang="en-US" altLang="en-U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0.10 = 2 / 20</a:t>
            </a:r>
          </a:p>
        </p:txBody>
      </p:sp>
      <p:cxnSp>
        <p:nvCxnSpPr>
          <p:cNvPr id="17" name="Straight Arrow Connector 5"/>
          <p:cNvCxnSpPr>
            <a:cxnSpLocks noChangeShapeType="1"/>
          </p:cNvCxnSpPr>
          <p:nvPr/>
        </p:nvCxnSpPr>
        <p:spPr bwMode="auto">
          <a:xfrm flipH="1">
            <a:off x="7311629" y="4673601"/>
            <a:ext cx="295672" cy="1482725"/>
          </a:xfrm>
          <a:prstGeom prst="straightConnector1">
            <a:avLst/>
          </a:prstGeom>
          <a:noFill/>
          <a:ln w="38100" algn="ctr">
            <a:solidFill>
              <a:srgbClr val="00E2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827965241"/>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9326563" y="2971800"/>
            <a:ext cx="838200" cy="306388"/>
          </a:xfrm>
          <a:prstGeom prst="rect">
            <a:avLst/>
          </a:prstGeom>
          <a:solidFill>
            <a:srgbClr val="00E200"/>
          </a:solidFill>
          <a:ln w="25400" algn="ctr">
            <a:solidFill>
              <a:srgbClr val="00A77A"/>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a:ea typeface="+mn-ea"/>
              <a:cs typeface="Arial"/>
            </a:endParaRPr>
          </a:p>
        </p:txBody>
      </p:sp>
      <p:sp>
        <p:nvSpPr>
          <p:cNvPr id="83971" name="Rectangle 8"/>
          <p:cNvSpPr>
            <a:spLocks noChangeArrowheads="1"/>
          </p:cNvSpPr>
          <p:nvPr/>
        </p:nvSpPr>
        <p:spPr bwMode="auto">
          <a:xfrm>
            <a:off x="1958976" y="2546350"/>
            <a:ext cx="8340725"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10 y menos de 20  	   3                 15%                 3                   15%</a:t>
            </a:r>
          </a:p>
          <a:p>
            <a:pPr marL="0" marR="0" lvl="0" indent="0" algn="l" defTabSz="914400" rtl="0" eaLnBrk="0" fontAlgn="base" latinLnBrk="0" hangingPunct="0">
              <a:lnSpc>
                <a:spcPct val="100000"/>
              </a:lnSpc>
              <a:spcBef>
                <a:spcPct val="3000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20 y menos de 30	   6                 30%                 9                   45%</a:t>
            </a:r>
          </a:p>
          <a:p>
            <a:pPr marL="0" marR="0" lvl="0" indent="0" algn="l" defTabSz="914400" rtl="0" eaLnBrk="0" fontAlgn="base" latinLnBrk="0" hangingPunct="0">
              <a:lnSpc>
                <a:spcPct val="100000"/>
              </a:lnSpc>
              <a:spcBef>
                <a:spcPct val="3000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30 y menos de 40	   5                 25%               14                   70%</a:t>
            </a:r>
          </a:p>
          <a:p>
            <a:pPr marL="0" marR="0" lvl="0" indent="0" algn="l" defTabSz="914400" rtl="0" eaLnBrk="0" fontAlgn="base" latinLnBrk="0" hangingPunct="0">
              <a:lnSpc>
                <a:spcPct val="100000"/>
              </a:lnSpc>
              <a:spcBef>
                <a:spcPct val="3000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40 y menos de 50  	   4                 20%               18                   90%</a:t>
            </a:r>
          </a:p>
          <a:p>
            <a:pPr marL="0" marR="0" lvl="0" indent="0" algn="l" defTabSz="914400" rtl="0" eaLnBrk="0" fontAlgn="base" latinLnBrk="0" hangingPunct="0">
              <a:lnSpc>
                <a:spcPct val="100000"/>
              </a:lnSpc>
              <a:spcBef>
                <a:spcPct val="3000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50 y menos de 60	   2                 10%               20                 100%</a:t>
            </a:r>
          </a:p>
          <a:p>
            <a:pPr marL="0" marR="0" lvl="0" indent="0" algn="l" defTabSz="914400" rtl="0" eaLnBrk="0" fontAlgn="base" latinLnBrk="0" hangingPunct="0">
              <a:lnSpc>
                <a:spcPct val="70000"/>
              </a:lnSpc>
              <a:spcBef>
                <a:spcPct val="5000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                Total	              20                100%	     20		100%</a:t>
            </a:r>
            <a:r>
              <a:rPr kumimoji="0" lang="en-US" altLang="en-US"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          </a:t>
            </a:r>
          </a:p>
        </p:txBody>
      </p:sp>
      <p:sp>
        <p:nvSpPr>
          <p:cNvPr id="83972" name="Rectangle 2"/>
          <p:cNvSpPr>
            <a:spLocks noGrp="1" noChangeArrowheads="1"/>
          </p:cNvSpPr>
          <p:nvPr>
            <p:ph type="title" idx="4294967295"/>
          </p:nvPr>
        </p:nvSpPr>
        <p:spPr>
          <a:xfrm>
            <a:off x="0" y="217488"/>
            <a:ext cx="11050438" cy="990600"/>
          </a:xfrm>
        </p:spPr>
        <p:txBody>
          <a:bodyPr/>
          <a:lstStyle/>
          <a:p>
            <a:pPr eaLnBrk="1" hangingPunct="1">
              <a:lnSpc>
                <a:spcPct val="90000"/>
              </a:lnSpc>
            </a:pPr>
            <a:r>
              <a:rPr lang="es-CO" altLang="en-US" sz="3200" dirty="0">
                <a:solidFill>
                  <a:schemeClr val="bg1"/>
                </a:solidFill>
                <a:latin typeface="Montserrat" panose="00000500000000000000" pitchFamily="2" charset="0"/>
              </a:rPr>
              <a:t>Podemos añadir columna de </a:t>
            </a:r>
            <a:r>
              <a:rPr lang="es-CO" altLang="en-US" sz="3200" u="sng" dirty="0">
                <a:solidFill>
                  <a:schemeClr val="bg1"/>
                </a:solidFill>
                <a:latin typeface="Montserrat" panose="00000500000000000000" pitchFamily="2" charset="0"/>
              </a:rPr>
              <a:t>frecuencia acumulada</a:t>
            </a:r>
          </a:p>
        </p:txBody>
      </p:sp>
      <p:sp>
        <p:nvSpPr>
          <p:cNvPr id="83973" name="Rectangle 3"/>
          <p:cNvSpPr>
            <a:spLocks noChangeArrowheads="1"/>
          </p:cNvSpPr>
          <p:nvPr/>
        </p:nvSpPr>
        <p:spPr bwMode="auto">
          <a:xfrm>
            <a:off x="1889125" y="1485900"/>
            <a:ext cx="8534400" cy="37338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3974" name="Rectangle 4"/>
          <p:cNvSpPr>
            <a:spLocks noChangeArrowheads="1"/>
          </p:cNvSpPr>
          <p:nvPr/>
        </p:nvSpPr>
        <p:spPr bwMode="auto">
          <a:xfrm>
            <a:off x="2149475" y="1508125"/>
            <a:ext cx="8020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3975" name="Line 5"/>
          <p:cNvSpPr>
            <a:spLocks noChangeShapeType="1"/>
          </p:cNvSpPr>
          <p:nvPr/>
        </p:nvSpPr>
        <p:spPr bwMode="auto">
          <a:xfrm>
            <a:off x="1889125" y="2476500"/>
            <a:ext cx="85344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CO"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3976" name="Line 6"/>
          <p:cNvSpPr>
            <a:spLocks noChangeShapeType="1"/>
          </p:cNvSpPr>
          <p:nvPr/>
        </p:nvSpPr>
        <p:spPr bwMode="auto">
          <a:xfrm>
            <a:off x="4403725" y="1485900"/>
            <a:ext cx="0" cy="3733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CO"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3977" name="Rectangle 7"/>
          <p:cNvSpPr>
            <a:spLocks noChangeArrowheads="1"/>
          </p:cNvSpPr>
          <p:nvPr/>
        </p:nvSpPr>
        <p:spPr bwMode="auto">
          <a:xfrm>
            <a:off x="2346326" y="1866901"/>
            <a:ext cx="1387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Categoría</a:t>
            </a:r>
          </a:p>
        </p:txBody>
      </p:sp>
      <p:sp>
        <p:nvSpPr>
          <p:cNvPr id="83978" name="Line 9"/>
          <p:cNvSpPr>
            <a:spLocks noChangeShapeType="1"/>
          </p:cNvSpPr>
          <p:nvPr/>
        </p:nvSpPr>
        <p:spPr bwMode="auto">
          <a:xfrm>
            <a:off x="5775325" y="1485900"/>
            <a:ext cx="0" cy="3733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CO"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3979" name="Rectangle 10"/>
          <p:cNvSpPr>
            <a:spLocks noChangeArrowheads="1"/>
          </p:cNvSpPr>
          <p:nvPr/>
        </p:nvSpPr>
        <p:spPr bwMode="auto">
          <a:xfrm>
            <a:off x="5699125" y="1866900"/>
            <a:ext cx="16002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t>
            </a:r>
          </a:p>
        </p:txBody>
      </p:sp>
      <p:sp>
        <p:nvSpPr>
          <p:cNvPr id="83980" name="Line 11"/>
          <p:cNvSpPr>
            <a:spLocks noChangeShapeType="1"/>
          </p:cNvSpPr>
          <p:nvPr/>
        </p:nvSpPr>
        <p:spPr bwMode="auto">
          <a:xfrm>
            <a:off x="7223125" y="1485900"/>
            <a:ext cx="0" cy="3733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CO"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3981" name="Rectangle 12"/>
          <p:cNvSpPr>
            <a:spLocks noChangeArrowheads="1"/>
          </p:cNvSpPr>
          <p:nvPr/>
        </p:nvSpPr>
        <p:spPr bwMode="auto">
          <a:xfrm>
            <a:off x="8845550" y="1649414"/>
            <a:ext cx="160020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90000"/>
              </a:lnSpc>
              <a:spcBef>
                <a:spcPct val="5000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t>
            </a:r>
          </a:p>
          <a:p>
            <a:pPr marL="0" marR="0" lvl="0" indent="0" algn="ctr" defTabSz="914400" rtl="0" eaLnBrk="0" fontAlgn="base" latinLnBrk="0" hangingPunct="0">
              <a:lnSpc>
                <a:spcPct val="90000"/>
              </a:lnSpc>
              <a:spcBef>
                <a:spcPct val="5000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Acumulado</a:t>
            </a:r>
          </a:p>
        </p:txBody>
      </p:sp>
      <p:sp>
        <p:nvSpPr>
          <p:cNvPr id="83982" name="Line 13"/>
          <p:cNvSpPr>
            <a:spLocks noChangeShapeType="1"/>
          </p:cNvSpPr>
          <p:nvPr/>
        </p:nvSpPr>
        <p:spPr bwMode="auto">
          <a:xfrm>
            <a:off x="1889125" y="4533900"/>
            <a:ext cx="85344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CO"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3983" name="Rectangle 14"/>
          <p:cNvSpPr>
            <a:spLocks noChangeArrowheads="1"/>
          </p:cNvSpPr>
          <p:nvPr/>
        </p:nvSpPr>
        <p:spPr bwMode="auto">
          <a:xfrm>
            <a:off x="1600200" y="5516563"/>
            <a:ext cx="9010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alt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acumulado</a:t>
            </a: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 </a:t>
            </a:r>
            <a:r>
              <a:rPr kumimoji="0" lang="en-US" alt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Frec</a:t>
            </a: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alt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Acumulada</a:t>
            </a: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 Total * 100        </a:t>
            </a:r>
            <a:r>
              <a:rPr kumimoji="0" lang="en-US" alt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p.e.</a:t>
            </a: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45% = 100*9/20</a:t>
            </a:r>
          </a:p>
        </p:txBody>
      </p:sp>
      <p:sp>
        <p:nvSpPr>
          <p:cNvPr id="83984" name="Rectangle 15"/>
          <p:cNvSpPr>
            <a:spLocks noChangeArrowheads="1"/>
          </p:cNvSpPr>
          <p:nvPr/>
        </p:nvSpPr>
        <p:spPr bwMode="auto">
          <a:xfrm>
            <a:off x="4327525" y="1866900"/>
            <a:ext cx="152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Frec,</a:t>
            </a:r>
          </a:p>
        </p:txBody>
      </p:sp>
      <p:sp>
        <p:nvSpPr>
          <p:cNvPr id="83985" name="Rectangle 16"/>
          <p:cNvSpPr>
            <a:spLocks noChangeArrowheads="1"/>
          </p:cNvSpPr>
          <p:nvPr/>
        </p:nvSpPr>
        <p:spPr bwMode="auto">
          <a:xfrm>
            <a:off x="7185025" y="1557339"/>
            <a:ext cx="1771650"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Frec.</a:t>
            </a:r>
          </a:p>
          <a:p>
            <a:pPr marL="0" marR="0" lvl="0" indent="0" algn="ctr"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Acumulada </a:t>
            </a:r>
          </a:p>
        </p:txBody>
      </p:sp>
      <p:sp>
        <p:nvSpPr>
          <p:cNvPr id="83986" name="Line 17"/>
          <p:cNvSpPr>
            <a:spLocks noChangeShapeType="1"/>
          </p:cNvSpPr>
          <p:nvPr/>
        </p:nvSpPr>
        <p:spPr bwMode="auto">
          <a:xfrm>
            <a:off x="8823325" y="1485900"/>
            <a:ext cx="0" cy="3733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CO"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83987" name="Straight Arrow Connector 19"/>
          <p:cNvCxnSpPr>
            <a:cxnSpLocks noChangeShapeType="1"/>
          </p:cNvCxnSpPr>
          <p:nvPr/>
        </p:nvCxnSpPr>
        <p:spPr bwMode="auto">
          <a:xfrm flipH="1">
            <a:off x="9045576" y="3278189"/>
            <a:ext cx="328613" cy="2238375"/>
          </a:xfrm>
          <a:prstGeom prst="straightConnector1">
            <a:avLst/>
          </a:prstGeom>
          <a:noFill/>
          <a:ln w="38100" algn="ctr">
            <a:solidFill>
              <a:srgbClr val="00E2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5440182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0" y="609600"/>
            <a:ext cx="9385300" cy="685800"/>
          </a:xfrm>
        </p:spPr>
        <p:txBody>
          <a:bodyPr>
            <a:normAutofit fontScale="90000"/>
          </a:bodyPr>
          <a:lstStyle/>
          <a:p>
            <a:pPr defTabSz="914400" eaLnBrk="1" hangingPunct="1"/>
            <a:r>
              <a:rPr lang="es-CO" altLang="en-US" sz="3300" b="1" dirty="0">
                <a:solidFill>
                  <a:schemeClr val="bg1"/>
                </a:solidFill>
                <a:latin typeface="Montserrat" panose="00000500000000000000" pitchFamily="2" charset="0"/>
              </a:rPr>
              <a:t>¿Por qué utilizar una distribución de frecuencia?</a:t>
            </a:r>
          </a:p>
        </p:txBody>
      </p:sp>
      <p:sp>
        <p:nvSpPr>
          <p:cNvPr id="31747" name="Rectangle 3"/>
          <p:cNvSpPr>
            <a:spLocks noGrp="1" noChangeArrowheads="1"/>
          </p:cNvSpPr>
          <p:nvPr>
            <p:ph type="body" idx="4294967295"/>
          </p:nvPr>
        </p:nvSpPr>
        <p:spPr>
          <a:xfrm>
            <a:off x="1951831" y="1928243"/>
            <a:ext cx="8288338" cy="4197350"/>
          </a:xfrm>
        </p:spPr>
        <p:txBody>
          <a:bodyPr/>
          <a:lstStyle/>
          <a:p>
            <a:pPr marL="342900" indent="-342900" defTabSz="914400" eaLnBrk="1" hangingPunct="1">
              <a:lnSpc>
                <a:spcPct val="105000"/>
              </a:lnSpc>
              <a:spcBef>
                <a:spcPct val="55000"/>
              </a:spcBef>
            </a:pPr>
            <a:r>
              <a:rPr lang="es-CO" altLang="en-US" dirty="0">
                <a:solidFill>
                  <a:schemeClr val="bg1"/>
                </a:solidFill>
                <a:latin typeface="Montserrat" panose="00000500000000000000" pitchFamily="2" charset="0"/>
              </a:rPr>
              <a:t>Condensa datos brutos en una forma más útil.</a:t>
            </a:r>
          </a:p>
          <a:p>
            <a:pPr marL="342900" indent="-342900" defTabSz="914400" eaLnBrk="1" hangingPunct="1">
              <a:lnSpc>
                <a:spcPct val="105000"/>
              </a:lnSpc>
              <a:spcBef>
                <a:spcPct val="55000"/>
              </a:spcBef>
            </a:pPr>
            <a:r>
              <a:rPr lang="es-CO" altLang="en-US" dirty="0">
                <a:solidFill>
                  <a:schemeClr val="bg1"/>
                </a:solidFill>
                <a:latin typeface="Montserrat" panose="00000500000000000000" pitchFamily="2" charset="0"/>
              </a:rPr>
              <a:t>Permite una rápida interpretación visual de los datos.</a:t>
            </a:r>
          </a:p>
          <a:p>
            <a:pPr marL="342900" indent="-342900" defTabSz="914400" eaLnBrk="1" hangingPunct="1">
              <a:lnSpc>
                <a:spcPct val="105000"/>
              </a:lnSpc>
              <a:spcBef>
                <a:spcPct val="55000"/>
              </a:spcBef>
            </a:pPr>
            <a:r>
              <a:rPr lang="es-CO" altLang="en-US" dirty="0">
                <a:solidFill>
                  <a:schemeClr val="bg1"/>
                </a:solidFill>
                <a:latin typeface="Montserrat" panose="00000500000000000000" pitchFamily="2" charset="0"/>
              </a:rPr>
              <a:t>Permite determinación de ciertas características de los datos, incluyendo dónde están concentrados. </a:t>
            </a:r>
          </a:p>
        </p:txBody>
      </p:sp>
      <p:cxnSp>
        <p:nvCxnSpPr>
          <p:cNvPr id="2" name="Straight Connector 1">
            <a:extLst>
              <a:ext uri="{FF2B5EF4-FFF2-40B4-BE49-F238E27FC236}">
                <a16:creationId xmlns:a16="http://schemas.microsoft.com/office/drawing/2014/main" id="{B7C30505-F79E-F5D4-68A2-3BA9D3666EDF}"/>
              </a:ext>
            </a:extLst>
          </p:cNvPr>
          <p:cNvCxnSpPr>
            <a:cxnSpLocks/>
          </p:cNvCxnSpPr>
          <p:nvPr/>
        </p:nvCxnSpPr>
        <p:spPr>
          <a:xfrm>
            <a:off x="0" y="1471761"/>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0225881"/>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a:xfrm>
            <a:off x="0" y="457200"/>
            <a:ext cx="7383463" cy="990600"/>
          </a:xfrm>
        </p:spPr>
        <p:txBody>
          <a:bodyPr>
            <a:normAutofit fontScale="90000"/>
          </a:bodyPr>
          <a:lstStyle/>
          <a:p>
            <a:pPr eaLnBrk="1" hangingPunct="1"/>
            <a:r>
              <a:rPr lang="es-CO" altLang="en-US" sz="3300" b="1" dirty="0">
                <a:solidFill>
                  <a:schemeClr val="bg1"/>
                </a:solidFill>
                <a:latin typeface="Montserrat" panose="00000500000000000000" pitchFamily="2" charset="0"/>
              </a:rPr>
              <a:t>Distribuciones de frecuencia:</a:t>
            </a:r>
            <a:br>
              <a:rPr lang="es-CO" altLang="en-US" sz="3300" b="1" dirty="0">
                <a:solidFill>
                  <a:schemeClr val="bg1"/>
                </a:solidFill>
                <a:latin typeface="Montserrat" panose="00000500000000000000" pitchFamily="2" charset="0"/>
              </a:rPr>
            </a:br>
            <a:r>
              <a:rPr lang="es-CO" altLang="en-US" sz="3300" b="1" dirty="0" err="1">
                <a:solidFill>
                  <a:schemeClr val="accent2">
                    <a:lumMod val="60000"/>
                    <a:lumOff val="40000"/>
                  </a:schemeClr>
                </a:solidFill>
                <a:latin typeface="Montserrat" panose="00000500000000000000" pitchFamily="2" charset="0"/>
              </a:rPr>
              <a:t>Tips</a:t>
            </a:r>
            <a:endParaRPr lang="es-CO" altLang="en-US" sz="3300" b="1" dirty="0">
              <a:solidFill>
                <a:schemeClr val="accent2">
                  <a:lumMod val="60000"/>
                  <a:lumOff val="40000"/>
                </a:schemeClr>
              </a:solidFill>
              <a:latin typeface="Montserrat" panose="00000500000000000000" pitchFamily="2" charset="0"/>
            </a:endParaRPr>
          </a:p>
        </p:txBody>
      </p:sp>
      <p:sp>
        <p:nvSpPr>
          <p:cNvPr id="63491" name="Rectangle 3"/>
          <p:cNvSpPr>
            <a:spLocks noGrp="1" noChangeArrowheads="1"/>
          </p:cNvSpPr>
          <p:nvPr>
            <p:ph type="body" idx="4294967295"/>
          </p:nvPr>
        </p:nvSpPr>
        <p:spPr>
          <a:xfrm>
            <a:off x="1132936" y="1868488"/>
            <a:ext cx="8077200" cy="4532312"/>
          </a:xfrm>
        </p:spPr>
        <p:txBody>
          <a:bodyPr/>
          <a:lstStyle/>
          <a:p>
            <a:pPr eaLnBrk="1" hangingPunct="1">
              <a:lnSpc>
                <a:spcPct val="90000"/>
              </a:lnSpc>
              <a:defRPr/>
            </a:pPr>
            <a:endParaRPr lang="es-CO" altLang="en-US" sz="2200" dirty="0">
              <a:solidFill>
                <a:schemeClr val="bg1"/>
              </a:solidFill>
              <a:latin typeface="Montserrat" panose="00000500000000000000" pitchFamily="2" charset="0"/>
            </a:endParaRPr>
          </a:p>
          <a:p>
            <a:pPr eaLnBrk="1" hangingPunct="1">
              <a:lnSpc>
                <a:spcPct val="90000"/>
              </a:lnSpc>
              <a:defRPr/>
            </a:pPr>
            <a:r>
              <a:rPr lang="es-CO" altLang="en-US" sz="2200" b="1" dirty="0">
                <a:solidFill>
                  <a:schemeClr val="bg1"/>
                </a:solidFill>
                <a:latin typeface="Montserrat" panose="00000500000000000000" pitchFamily="2" charset="0"/>
              </a:rPr>
              <a:t>Diferentes anchos </a:t>
            </a:r>
            <a:r>
              <a:rPr lang="es-CO" altLang="en-US" sz="2200" dirty="0">
                <a:solidFill>
                  <a:schemeClr val="bg1"/>
                </a:solidFill>
                <a:latin typeface="Montserrat" panose="00000500000000000000" pitchFamily="2" charset="0"/>
              </a:rPr>
              <a:t>de las categorías pueden contar distintas historias sobre dónde están concentrados los datos.</a:t>
            </a:r>
          </a:p>
          <a:p>
            <a:pPr marL="0" indent="0" eaLnBrk="1" hangingPunct="1">
              <a:lnSpc>
                <a:spcPct val="90000"/>
              </a:lnSpc>
              <a:buNone/>
              <a:defRPr/>
            </a:pPr>
            <a:endParaRPr lang="es-CO" altLang="en-US" sz="2200" dirty="0">
              <a:solidFill>
                <a:schemeClr val="bg1"/>
              </a:solidFill>
              <a:latin typeface="Montserrat" panose="00000500000000000000" pitchFamily="2" charset="0"/>
            </a:endParaRPr>
          </a:p>
          <a:p>
            <a:pPr marL="0" indent="0" eaLnBrk="1" hangingPunct="1">
              <a:lnSpc>
                <a:spcPct val="90000"/>
              </a:lnSpc>
              <a:buNone/>
              <a:defRPr/>
            </a:pPr>
            <a:endParaRPr lang="es-CO" altLang="en-US" sz="2200" dirty="0">
              <a:solidFill>
                <a:schemeClr val="bg1"/>
              </a:solidFill>
              <a:latin typeface="Montserrat" panose="00000500000000000000" pitchFamily="2" charset="0"/>
            </a:endParaRPr>
          </a:p>
          <a:p>
            <a:pPr eaLnBrk="1" hangingPunct="1">
              <a:lnSpc>
                <a:spcPct val="90000"/>
              </a:lnSpc>
              <a:defRPr/>
            </a:pPr>
            <a:r>
              <a:rPr lang="es-CO" altLang="en-US" sz="2200" dirty="0">
                <a:solidFill>
                  <a:schemeClr val="bg1"/>
                </a:solidFill>
                <a:latin typeface="Montserrat" panose="00000500000000000000" pitchFamily="2" charset="0"/>
              </a:rPr>
              <a:t>Cuando se están comparando dos o más grupos con distintos tamaños muestrales, se tiene que utilizar frec. relativa o %. </a:t>
            </a:r>
          </a:p>
        </p:txBody>
      </p:sp>
      <p:cxnSp>
        <p:nvCxnSpPr>
          <p:cNvPr id="2" name="Straight Connector 1">
            <a:extLst>
              <a:ext uri="{FF2B5EF4-FFF2-40B4-BE49-F238E27FC236}">
                <a16:creationId xmlns:a16="http://schemas.microsoft.com/office/drawing/2014/main" id="{F255FF22-59B2-C2CC-FACA-39DB0E0FB3E5}"/>
              </a:ext>
            </a:extLst>
          </p:cNvPr>
          <p:cNvCxnSpPr>
            <a:cxnSpLocks/>
          </p:cNvCxnSpPr>
          <p:nvPr/>
        </p:nvCxnSpPr>
        <p:spPr>
          <a:xfrm>
            <a:off x="0" y="1471761"/>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146669"/>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0" y="153988"/>
            <a:ext cx="7904163" cy="1143000"/>
          </a:xfrm>
        </p:spPr>
        <p:txBody>
          <a:bodyPr/>
          <a:lstStyle/>
          <a:p>
            <a:pPr eaLnBrk="1" hangingPunct="1">
              <a:lnSpc>
                <a:spcPct val="80000"/>
              </a:lnSpc>
            </a:pPr>
            <a:r>
              <a:rPr lang="es-CO" altLang="en-US" sz="3300" b="1" dirty="0">
                <a:solidFill>
                  <a:schemeClr val="bg1"/>
                </a:solidFill>
                <a:latin typeface="Montserrat" panose="00000500000000000000" pitchFamily="2" charset="0"/>
              </a:rPr>
              <a:t>Visualización de datos numéricos</a:t>
            </a:r>
          </a:p>
        </p:txBody>
      </p:sp>
      <p:sp>
        <p:nvSpPr>
          <p:cNvPr id="16" name="Line 4"/>
          <p:cNvSpPr>
            <a:spLocks noChangeShapeType="1"/>
          </p:cNvSpPr>
          <p:nvPr/>
        </p:nvSpPr>
        <p:spPr bwMode="auto">
          <a:xfrm flipH="1">
            <a:off x="5577435" y="2897953"/>
            <a:ext cx="0" cy="534987"/>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7" name="Rectangle 6"/>
          <p:cNvSpPr>
            <a:spLocks noChangeArrowheads="1"/>
          </p:cNvSpPr>
          <p:nvPr/>
        </p:nvSpPr>
        <p:spPr bwMode="auto">
          <a:xfrm>
            <a:off x="4035972" y="1947041"/>
            <a:ext cx="2968625" cy="951543"/>
          </a:xfrm>
          <a:prstGeom prst="rect">
            <a:avLst/>
          </a:prstGeom>
          <a:noFill/>
          <a:ln w="25400">
            <a:solidFill>
              <a:schemeClr val="bg1"/>
            </a:solidFill>
            <a:miter lim="800000"/>
            <a:headEnd/>
            <a:tailEnd/>
          </a:ln>
        </p:spPr>
        <p:txBody>
          <a:bodyPr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28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Datos</a:t>
            </a:r>
            <a:r>
              <a:rPr kumimoji="0" lang="en-US" altLang="en-US" sz="28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a:t>
            </a:r>
            <a:r>
              <a:rPr kumimoji="0" lang="en-US" altLang="en-US" sz="28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Numéricos</a:t>
            </a:r>
            <a:endParaRPr kumimoji="0" lang="en-US" altLang="en-US" sz="28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p:txBody>
      </p:sp>
      <p:sp>
        <p:nvSpPr>
          <p:cNvPr id="18" name="Line 12"/>
          <p:cNvSpPr>
            <a:spLocks noChangeShapeType="1"/>
          </p:cNvSpPr>
          <p:nvPr/>
        </p:nvSpPr>
        <p:spPr bwMode="auto">
          <a:xfrm>
            <a:off x="5577435" y="4630705"/>
            <a:ext cx="0" cy="173836"/>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9" name="Line 13"/>
          <p:cNvSpPr>
            <a:spLocks noChangeShapeType="1"/>
          </p:cNvSpPr>
          <p:nvPr/>
        </p:nvSpPr>
        <p:spPr bwMode="auto">
          <a:xfrm>
            <a:off x="4053435" y="4804541"/>
            <a:ext cx="342900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20" name="Line 14"/>
          <p:cNvSpPr>
            <a:spLocks noChangeShapeType="1"/>
          </p:cNvSpPr>
          <p:nvPr/>
        </p:nvSpPr>
        <p:spPr bwMode="auto">
          <a:xfrm>
            <a:off x="4053435" y="4804541"/>
            <a:ext cx="0" cy="38100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21" name="Rectangle 15"/>
          <p:cNvSpPr>
            <a:spLocks noChangeArrowheads="1"/>
          </p:cNvSpPr>
          <p:nvPr/>
        </p:nvSpPr>
        <p:spPr bwMode="auto">
          <a:xfrm>
            <a:off x="2986635" y="5185541"/>
            <a:ext cx="2180588" cy="459100"/>
          </a:xfrm>
          <a:prstGeom prst="rect">
            <a:avLst/>
          </a:prstGeom>
          <a:noFill/>
          <a:ln w="25400">
            <a:solidFill>
              <a:schemeClr val="bg1"/>
            </a:solidFill>
            <a:miter lim="800000"/>
            <a:headEnd/>
            <a:tailEnd/>
          </a:ln>
        </p:spPr>
        <p:txBody>
          <a:bodyPr wrap="square"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2400" b="1" i="0" u="none" strike="noStrike" kern="1200" cap="none" spc="0" normalizeH="0" baseline="0" noProof="0">
                <a:ln>
                  <a:noFill/>
                </a:ln>
                <a:solidFill>
                  <a:prstClr val="white"/>
                </a:solidFill>
                <a:effectLst/>
                <a:uLnTx/>
                <a:uFillTx/>
                <a:latin typeface="Montserrat" panose="00000500000000000000" pitchFamily="2" charset="0"/>
                <a:ea typeface="+mn-ea"/>
                <a:cs typeface="Arial" panose="020B0604020202020204" pitchFamily="34" charset="0"/>
              </a:rPr>
              <a:t>Histograma</a:t>
            </a:r>
          </a:p>
        </p:txBody>
      </p:sp>
      <p:sp>
        <p:nvSpPr>
          <p:cNvPr id="22" name="Rectangle 17"/>
          <p:cNvSpPr>
            <a:spLocks noChangeArrowheads="1"/>
          </p:cNvSpPr>
          <p:nvPr/>
        </p:nvSpPr>
        <p:spPr bwMode="auto">
          <a:xfrm>
            <a:off x="6734722" y="5182366"/>
            <a:ext cx="1874440" cy="459100"/>
          </a:xfrm>
          <a:prstGeom prst="rect">
            <a:avLst/>
          </a:prstGeom>
          <a:noFill/>
          <a:ln w="25400">
            <a:solidFill>
              <a:schemeClr val="bg1"/>
            </a:solidFill>
            <a:miter lim="800000"/>
            <a:headEnd/>
            <a:tailEnd/>
          </a:ln>
        </p:spPr>
        <p:txBody>
          <a:bodyPr wrap="square"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24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Polígono</a:t>
            </a:r>
            <a:endParaRPr kumimoji="0" lang="en-US" altLang="en-US" sz="2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p:txBody>
      </p:sp>
      <p:sp>
        <p:nvSpPr>
          <p:cNvPr id="23" name="Line 18"/>
          <p:cNvSpPr>
            <a:spLocks noChangeShapeType="1"/>
          </p:cNvSpPr>
          <p:nvPr/>
        </p:nvSpPr>
        <p:spPr bwMode="auto">
          <a:xfrm flipH="1">
            <a:off x="7482435" y="4804541"/>
            <a:ext cx="0" cy="38100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24" name="Rectangle 20"/>
          <p:cNvSpPr>
            <a:spLocks noChangeArrowheads="1"/>
          </p:cNvSpPr>
          <p:nvPr/>
        </p:nvSpPr>
        <p:spPr bwMode="auto">
          <a:xfrm>
            <a:off x="3672435" y="3432941"/>
            <a:ext cx="3810000" cy="1197764"/>
          </a:xfrm>
          <a:prstGeom prst="rect">
            <a:avLst/>
          </a:prstGeom>
          <a:noFill/>
          <a:ln w="25400">
            <a:solidFill>
              <a:schemeClr val="bg1"/>
            </a:solidFill>
            <a:miter lim="800000"/>
            <a:headEnd/>
            <a:tailEnd/>
          </a:ln>
        </p:spPr>
        <p:txBody>
          <a:bodyPr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24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Distribuciones</a:t>
            </a:r>
            <a:r>
              <a:rPr kumimoji="0" lang="en-US" altLang="en-US" sz="2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de </a:t>
            </a:r>
            <a:r>
              <a:rPr kumimoji="0" lang="en-US" altLang="en-US" sz="24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frecuencia</a:t>
            </a:r>
            <a:r>
              <a:rPr kumimoji="0" lang="en-US" altLang="en-US" sz="2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y </a:t>
            </a:r>
            <a:r>
              <a:rPr kumimoji="0" lang="en-US" altLang="en-US" sz="24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acumuladas</a:t>
            </a:r>
            <a:endParaRPr kumimoji="0" lang="en-US" altLang="en-US" sz="2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p:txBody>
      </p:sp>
      <p:cxnSp>
        <p:nvCxnSpPr>
          <p:cNvPr id="2" name="Straight Connector 1">
            <a:extLst>
              <a:ext uri="{FF2B5EF4-FFF2-40B4-BE49-F238E27FC236}">
                <a16:creationId xmlns:a16="http://schemas.microsoft.com/office/drawing/2014/main" id="{F08A3DB4-36A3-1DD0-47A8-CB68BA0E26A3}"/>
              </a:ext>
            </a:extLst>
          </p:cNvPr>
          <p:cNvCxnSpPr>
            <a:cxnSpLocks/>
          </p:cNvCxnSpPr>
          <p:nvPr/>
        </p:nvCxnSpPr>
        <p:spPr>
          <a:xfrm>
            <a:off x="0" y="1471761"/>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147831"/>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0" y="282575"/>
            <a:ext cx="7381875" cy="990600"/>
          </a:xfrm>
        </p:spPr>
        <p:txBody>
          <a:bodyPr>
            <a:normAutofit fontScale="90000"/>
          </a:bodyPr>
          <a:lstStyle/>
          <a:p>
            <a:pPr eaLnBrk="1" hangingPunct="1"/>
            <a:r>
              <a:rPr lang="es-CO" altLang="en-US" sz="3300" b="1" dirty="0">
                <a:solidFill>
                  <a:schemeClr val="bg1"/>
                </a:solidFill>
                <a:latin typeface="Montserrat" panose="00000500000000000000" pitchFamily="2" charset="0"/>
              </a:rPr>
              <a:t>Visualizando datos numéricos: </a:t>
            </a:r>
            <a:br>
              <a:rPr lang="es-CO" altLang="en-US" sz="3300" b="1" dirty="0">
                <a:solidFill>
                  <a:schemeClr val="bg1"/>
                </a:solidFill>
                <a:latin typeface="Montserrat" panose="00000500000000000000" pitchFamily="2" charset="0"/>
              </a:rPr>
            </a:br>
            <a:r>
              <a:rPr lang="es-CO" altLang="en-US" sz="3300" b="1" dirty="0">
                <a:solidFill>
                  <a:schemeClr val="accent2">
                    <a:lumMod val="60000"/>
                    <a:lumOff val="40000"/>
                  </a:schemeClr>
                </a:solidFill>
                <a:latin typeface="Montserrat" panose="00000500000000000000" pitchFamily="2" charset="0"/>
              </a:rPr>
              <a:t>Histograma</a:t>
            </a:r>
          </a:p>
        </p:txBody>
      </p:sp>
      <p:sp>
        <p:nvSpPr>
          <p:cNvPr id="73731" name="Rectangle 3"/>
          <p:cNvSpPr>
            <a:spLocks noGrp="1" noChangeArrowheads="1"/>
          </p:cNvSpPr>
          <p:nvPr>
            <p:ph type="body" idx="4294967295"/>
          </p:nvPr>
        </p:nvSpPr>
        <p:spPr>
          <a:xfrm>
            <a:off x="0" y="1825625"/>
            <a:ext cx="10515600" cy="4351338"/>
          </a:xfrm>
        </p:spPr>
        <p:txBody>
          <a:bodyPr vert="horz" wrap="square" lIns="91440" tIns="45720" rIns="91440" bIns="45720" numCol="1" anchor="t" anchorCtr="0" compatLnSpc="1">
            <a:prstTxWarp prst="textNoShape">
              <a:avLst/>
            </a:prstTxWarp>
          </a:bodyPr>
          <a:lstStyle/>
          <a:p>
            <a:pPr eaLnBrk="1" hangingPunct="1">
              <a:lnSpc>
                <a:spcPct val="80000"/>
              </a:lnSpc>
              <a:buClr>
                <a:schemeClr val="tx1"/>
              </a:buClr>
              <a:buSzPct val="80000"/>
              <a:buFont typeface="Wingdings" panose="05000000000000000000" pitchFamily="2" charset="2"/>
              <a:buChar char="§"/>
              <a:defRPr/>
            </a:pPr>
            <a:r>
              <a:rPr lang="es-CO" altLang="en-US" sz="2400" dirty="0">
                <a:solidFill>
                  <a:schemeClr val="bg1"/>
                </a:solidFill>
                <a:latin typeface="Montserrat" panose="00000500000000000000" pitchFamily="2" charset="0"/>
              </a:rPr>
              <a:t>Una gráfica con barras verticales que representa la distribución de frecuencias de los datos. </a:t>
            </a:r>
          </a:p>
          <a:p>
            <a:pPr marL="0" indent="0" eaLnBrk="1" hangingPunct="1">
              <a:lnSpc>
                <a:spcPct val="80000"/>
              </a:lnSpc>
              <a:buClr>
                <a:schemeClr val="tx1"/>
              </a:buClr>
              <a:buSzPct val="80000"/>
              <a:buNone/>
              <a:defRPr/>
            </a:pPr>
            <a:endParaRPr lang="es-CO" altLang="en-US" sz="2400" dirty="0">
              <a:solidFill>
                <a:schemeClr val="bg1"/>
              </a:solidFill>
              <a:latin typeface="Montserrat" panose="00000500000000000000" pitchFamily="2" charset="0"/>
            </a:endParaRPr>
          </a:p>
          <a:p>
            <a:pPr eaLnBrk="1" hangingPunct="1">
              <a:lnSpc>
                <a:spcPct val="80000"/>
              </a:lnSpc>
              <a:buClr>
                <a:schemeClr val="tx1"/>
              </a:buClr>
              <a:buSzPct val="80000"/>
              <a:buFont typeface="Wingdings" panose="05000000000000000000" pitchFamily="2" charset="2"/>
              <a:buChar char="§"/>
              <a:defRPr/>
            </a:pPr>
            <a:r>
              <a:rPr lang="es-CO" altLang="en-US" sz="2400" dirty="0">
                <a:solidFill>
                  <a:schemeClr val="bg1"/>
                </a:solidFill>
                <a:latin typeface="Montserrat" panose="00000500000000000000" pitchFamily="2" charset="0"/>
              </a:rPr>
              <a:t>No tiene espacios entre las barras contiguas. </a:t>
            </a:r>
          </a:p>
          <a:p>
            <a:pPr eaLnBrk="1" hangingPunct="1">
              <a:lnSpc>
                <a:spcPct val="80000"/>
              </a:lnSpc>
              <a:buClr>
                <a:schemeClr val="tx1"/>
              </a:buClr>
              <a:buSzPct val="80000"/>
              <a:buFont typeface="Wingdings" panose="05000000000000000000" pitchFamily="2" charset="2"/>
              <a:buNone/>
              <a:defRPr/>
            </a:pPr>
            <a:endParaRPr lang="es-CO" altLang="en-US" sz="2400" dirty="0">
              <a:solidFill>
                <a:schemeClr val="bg1"/>
              </a:solidFill>
              <a:latin typeface="Montserrat" panose="00000500000000000000" pitchFamily="2" charset="0"/>
            </a:endParaRPr>
          </a:p>
          <a:p>
            <a:pPr eaLnBrk="1" hangingPunct="1">
              <a:lnSpc>
                <a:spcPct val="80000"/>
              </a:lnSpc>
              <a:buClr>
                <a:schemeClr val="tx1"/>
              </a:buClr>
              <a:buSzPct val="80000"/>
              <a:buFont typeface="Wingdings" panose="05000000000000000000" pitchFamily="2" charset="2"/>
              <a:buChar char="§"/>
              <a:defRPr/>
            </a:pPr>
            <a:r>
              <a:rPr lang="es-CO" altLang="en-US" sz="2400" dirty="0">
                <a:solidFill>
                  <a:schemeClr val="bg1"/>
                </a:solidFill>
                <a:latin typeface="Montserrat" panose="00000500000000000000" pitchFamily="2" charset="0"/>
              </a:rPr>
              <a:t>Las </a:t>
            </a:r>
            <a:r>
              <a:rPr lang="es-CO" altLang="en-US" sz="2400" b="1" dirty="0">
                <a:solidFill>
                  <a:schemeClr val="bg1"/>
                </a:solidFill>
                <a:latin typeface="Montserrat" panose="00000500000000000000" pitchFamily="2" charset="0"/>
              </a:rPr>
              <a:t>fronteras</a:t>
            </a:r>
            <a:r>
              <a:rPr lang="es-CO" altLang="en-US" sz="2400" dirty="0">
                <a:solidFill>
                  <a:schemeClr val="bg1"/>
                </a:solidFill>
                <a:latin typeface="Montserrat" panose="00000500000000000000" pitchFamily="2" charset="0"/>
              </a:rPr>
              <a:t> de cada categoría o los </a:t>
            </a:r>
            <a:r>
              <a:rPr lang="es-CO" altLang="en-US" sz="2400" b="1" dirty="0">
                <a:solidFill>
                  <a:schemeClr val="bg1"/>
                </a:solidFill>
                <a:latin typeface="Montserrat" panose="00000500000000000000" pitchFamily="2" charset="0"/>
              </a:rPr>
              <a:t>puntos medios </a:t>
            </a:r>
            <a:r>
              <a:rPr lang="es-CO" altLang="en-US" sz="2400" dirty="0">
                <a:solidFill>
                  <a:schemeClr val="bg1"/>
                </a:solidFill>
                <a:latin typeface="Montserrat" panose="00000500000000000000" pitchFamily="2" charset="0"/>
              </a:rPr>
              <a:t>se muestran en el eje horizontal. </a:t>
            </a:r>
          </a:p>
          <a:p>
            <a:pPr eaLnBrk="1" hangingPunct="1">
              <a:lnSpc>
                <a:spcPct val="80000"/>
              </a:lnSpc>
              <a:buClr>
                <a:schemeClr val="tx1"/>
              </a:buClr>
              <a:buSzPct val="80000"/>
              <a:buFont typeface="Wingdings" panose="05000000000000000000" pitchFamily="2" charset="2"/>
              <a:buChar char="§"/>
              <a:defRPr/>
            </a:pPr>
            <a:endParaRPr lang="es-CO" altLang="en-US" sz="2400" dirty="0">
              <a:solidFill>
                <a:schemeClr val="bg1"/>
              </a:solidFill>
              <a:latin typeface="Montserrat" panose="00000500000000000000" pitchFamily="2" charset="0"/>
            </a:endParaRPr>
          </a:p>
          <a:p>
            <a:pPr eaLnBrk="1" hangingPunct="1">
              <a:lnSpc>
                <a:spcPct val="80000"/>
              </a:lnSpc>
              <a:buClr>
                <a:schemeClr val="tx1"/>
              </a:buClr>
              <a:buSzPct val="80000"/>
              <a:buFont typeface="Wingdings" panose="05000000000000000000" pitchFamily="2" charset="2"/>
              <a:buChar char="§"/>
              <a:defRPr/>
            </a:pPr>
            <a:r>
              <a:rPr lang="es-ES" altLang="en-US" sz="2400" dirty="0">
                <a:solidFill>
                  <a:schemeClr val="bg1"/>
                </a:solidFill>
                <a:latin typeface="Montserrat" panose="00000500000000000000" pitchFamily="2" charset="0"/>
              </a:rPr>
              <a:t>El eje vertical son frecuencias, frecuencias relativas o porcentajes. </a:t>
            </a:r>
          </a:p>
          <a:p>
            <a:pPr eaLnBrk="1" hangingPunct="1">
              <a:lnSpc>
                <a:spcPct val="80000"/>
              </a:lnSpc>
              <a:buClr>
                <a:schemeClr val="tx1"/>
              </a:buClr>
              <a:buSzPct val="80000"/>
              <a:buFont typeface="Wingdings" panose="05000000000000000000" pitchFamily="2" charset="2"/>
              <a:buChar char="§"/>
              <a:defRPr/>
            </a:pPr>
            <a:endParaRPr lang="es-ES" altLang="en-US" sz="2400" dirty="0">
              <a:solidFill>
                <a:schemeClr val="bg1"/>
              </a:solidFill>
              <a:latin typeface="Montserrat" panose="00000500000000000000" pitchFamily="2" charset="0"/>
            </a:endParaRPr>
          </a:p>
          <a:p>
            <a:pPr eaLnBrk="1" hangingPunct="1">
              <a:lnSpc>
                <a:spcPct val="80000"/>
              </a:lnSpc>
              <a:buClr>
                <a:schemeClr val="tx1"/>
              </a:buClr>
              <a:buSzPct val="80000"/>
              <a:buFont typeface="Wingdings" panose="05000000000000000000" pitchFamily="2" charset="2"/>
              <a:buChar char="§"/>
              <a:defRPr/>
            </a:pPr>
            <a:r>
              <a:rPr lang="es-ES" altLang="en-US" sz="2400" dirty="0">
                <a:solidFill>
                  <a:schemeClr val="bg1"/>
                </a:solidFill>
                <a:latin typeface="Montserrat" panose="00000500000000000000" pitchFamily="2" charset="0"/>
              </a:rPr>
              <a:t>E</a:t>
            </a:r>
            <a:r>
              <a:rPr lang="es-CO" altLang="en-US" sz="2400" dirty="0">
                <a:solidFill>
                  <a:schemeClr val="bg1"/>
                </a:solidFill>
                <a:latin typeface="Montserrat" panose="00000500000000000000" pitchFamily="2" charset="0"/>
              </a:rPr>
              <a:t>l eje vertical son </a:t>
            </a:r>
            <a:r>
              <a:rPr lang="es-CO" altLang="en-US" sz="2400" b="1" dirty="0">
                <a:solidFill>
                  <a:schemeClr val="bg1"/>
                </a:solidFill>
                <a:latin typeface="Montserrat" panose="00000500000000000000" pitchFamily="2" charset="0"/>
              </a:rPr>
              <a:t>las categorías. </a:t>
            </a:r>
          </a:p>
          <a:p>
            <a:pPr marL="0" indent="0" eaLnBrk="1" hangingPunct="1">
              <a:lnSpc>
                <a:spcPct val="80000"/>
              </a:lnSpc>
              <a:buClr>
                <a:schemeClr val="tx1"/>
              </a:buClr>
              <a:buSzPct val="80000"/>
              <a:buNone/>
              <a:defRPr/>
            </a:pPr>
            <a:endParaRPr lang="es-CO" altLang="en-US" sz="2400" b="1" dirty="0">
              <a:solidFill>
                <a:schemeClr val="bg1"/>
              </a:solidFill>
              <a:latin typeface="Montserrat" panose="00000500000000000000" pitchFamily="2" charset="0"/>
            </a:endParaRPr>
          </a:p>
        </p:txBody>
      </p:sp>
      <p:cxnSp>
        <p:nvCxnSpPr>
          <p:cNvPr id="2" name="Straight Connector 1">
            <a:extLst>
              <a:ext uri="{FF2B5EF4-FFF2-40B4-BE49-F238E27FC236}">
                <a16:creationId xmlns:a16="http://schemas.microsoft.com/office/drawing/2014/main" id="{791C1A2D-0B8A-D66F-CD6B-BE8DD7B17FDE}"/>
              </a:ext>
            </a:extLst>
          </p:cNvPr>
          <p:cNvCxnSpPr>
            <a:cxnSpLocks/>
          </p:cNvCxnSpPr>
          <p:nvPr/>
        </p:nvCxnSpPr>
        <p:spPr>
          <a:xfrm>
            <a:off x="0" y="1304325"/>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185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73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73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0" y="265113"/>
            <a:ext cx="7383463" cy="990600"/>
          </a:xfrm>
        </p:spPr>
        <p:txBody>
          <a:bodyPr>
            <a:normAutofit fontScale="90000"/>
          </a:bodyPr>
          <a:lstStyle/>
          <a:p>
            <a:pPr eaLnBrk="1" hangingPunct="1"/>
            <a:r>
              <a:rPr lang="es-CO" altLang="en-US" sz="3300" b="1" dirty="0">
                <a:solidFill>
                  <a:schemeClr val="bg1"/>
                </a:solidFill>
                <a:latin typeface="Montserrat" panose="00000500000000000000" pitchFamily="2" charset="0"/>
              </a:rPr>
              <a:t>Visualizando datos numéricos: </a:t>
            </a:r>
            <a:br>
              <a:rPr lang="es-CO" altLang="en-US" sz="3300" b="1" dirty="0">
                <a:solidFill>
                  <a:schemeClr val="bg1"/>
                </a:solidFill>
                <a:latin typeface="Montserrat" panose="00000500000000000000" pitchFamily="2" charset="0"/>
              </a:rPr>
            </a:br>
            <a:r>
              <a:rPr lang="es-CO" altLang="en-US" sz="3300" b="1" dirty="0">
                <a:solidFill>
                  <a:schemeClr val="accent2">
                    <a:lumMod val="60000"/>
                    <a:lumOff val="40000"/>
                  </a:schemeClr>
                </a:solidFill>
                <a:latin typeface="Montserrat" panose="00000500000000000000" pitchFamily="2" charset="0"/>
              </a:rPr>
              <a:t>Histograma</a:t>
            </a:r>
          </a:p>
        </p:txBody>
      </p:sp>
      <p:graphicFrame>
        <p:nvGraphicFramePr>
          <p:cNvPr id="43012" name="Object 3">
            <a:hlinkClick r:id="" action="ppaction://ole?verb=0"/>
          </p:cNvPr>
          <p:cNvGraphicFramePr>
            <a:graphicFrameLocks noGrp="1"/>
          </p:cNvGraphicFramePr>
          <p:nvPr>
            <p:ph idx="4294967295"/>
          </p:nvPr>
        </p:nvGraphicFramePr>
        <p:xfrm>
          <a:off x="6508750" y="2965869"/>
          <a:ext cx="4452937" cy="3009900"/>
        </p:xfrm>
        <a:graphic>
          <a:graphicData uri="http://schemas.openxmlformats.org/presentationml/2006/ole">
            <mc:AlternateContent xmlns:mc="http://schemas.openxmlformats.org/markup-compatibility/2006">
              <mc:Choice xmlns:v="urn:schemas-microsoft-com:vml" Requires="v">
                <p:oleObj name="Worksheet" r:id="rId4" imgW="2543165" imgH="1733482" progId="Excel.Sheet.8">
                  <p:embed/>
                </p:oleObj>
              </mc:Choice>
              <mc:Fallback>
                <p:oleObj name="Worksheet" r:id="rId4" imgW="2543165" imgH="1733482" progId="Excel.Sheet.8">
                  <p:embed/>
                  <p:pic>
                    <p:nvPicPr>
                      <p:cNvPr id="43012" name="Object 3">
                        <a:hlinkClick r:id="" action="ppaction://ole?verb=0"/>
                      </p:cNvPr>
                      <p:cNvPicPr>
                        <a:picLocks noGrp="1" noChangeArrowheads="1"/>
                      </p:cNvPicPr>
                      <p:nvPr/>
                    </p:nvPicPr>
                    <p:blipFill>
                      <a:blip r:embed="rId5"/>
                      <a:srcRect/>
                      <a:stretch>
                        <a:fillRect/>
                      </a:stretch>
                    </p:blipFill>
                    <p:spPr bwMode="auto">
                      <a:xfrm>
                        <a:off x="6508750" y="2965869"/>
                        <a:ext cx="4452937"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3011" name="Group 3"/>
          <p:cNvGrpSpPr>
            <a:grpSpLocks/>
          </p:cNvGrpSpPr>
          <p:nvPr/>
        </p:nvGrpSpPr>
        <p:grpSpPr bwMode="auto">
          <a:xfrm>
            <a:off x="1752600" y="1676400"/>
            <a:ext cx="4114800" cy="1981200"/>
            <a:chOff x="192" y="1392"/>
            <a:chExt cx="2592" cy="1248"/>
          </a:xfrm>
        </p:grpSpPr>
        <p:sp>
          <p:nvSpPr>
            <p:cNvPr id="43015" name="Rectangle 4"/>
            <p:cNvSpPr>
              <a:spLocks noChangeArrowheads="1"/>
            </p:cNvSpPr>
            <p:nvPr/>
          </p:nvSpPr>
          <p:spPr bwMode="auto">
            <a:xfrm>
              <a:off x="192" y="1392"/>
              <a:ext cx="2592" cy="1248"/>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3016" name="Line 5"/>
            <p:cNvSpPr>
              <a:spLocks noChangeShapeType="1"/>
            </p:cNvSpPr>
            <p:nvPr/>
          </p:nvSpPr>
          <p:spPr bwMode="auto">
            <a:xfrm>
              <a:off x="305" y="1723"/>
              <a:ext cx="2392"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017" name="Line 6"/>
            <p:cNvSpPr>
              <a:spLocks noChangeShapeType="1"/>
            </p:cNvSpPr>
            <p:nvPr/>
          </p:nvSpPr>
          <p:spPr bwMode="auto">
            <a:xfrm>
              <a:off x="1095" y="1417"/>
              <a:ext cx="0" cy="1175"/>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018" name="Rectangle 7"/>
            <p:cNvSpPr>
              <a:spLocks noChangeArrowheads="1"/>
            </p:cNvSpPr>
            <p:nvPr/>
          </p:nvSpPr>
          <p:spPr bwMode="auto">
            <a:xfrm>
              <a:off x="246" y="1456"/>
              <a:ext cx="19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altLang="en-US" sz="10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Categoría</a:t>
              </a:r>
              <a:r>
                <a:rPr kumimoji="0" lang="en-US" altLang="en-US"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altLang="en-US" sz="10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Frecuencia</a:t>
              </a:r>
              <a:endParaRPr kumimoji="0" lang="en-US" altLang="en-US" sz="1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3019" name="Rectangle 8"/>
            <p:cNvSpPr>
              <a:spLocks noChangeArrowheads="1"/>
            </p:cNvSpPr>
            <p:nvPr/>
          </p:nvSpPr>
          <p:spPr bwMode="auto">
            <a:xfrm>
              <a:off x="213" y="1746"/>
              <a:ext cx="2534" cy="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70000"/>
                </a:lnSpc>
                <a:spcBef>
                  <a:spcPct val="50000"/>
                </a:spcBef>
                <a:spcAft>
                  <a:spcPts val="0"/>
                </a:spcAft>
                <a:buClrTx/>
                <a:buSzTx/>
                <a:buFontTx/>
                <a:buNone/>
                <a:tabLst/>
                <a:defRPr/>
              </a:pPr>
              <a:r>
                <a:rPr kumimoji="0" lang="en-US" altLang="en-US" sz="11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Arial" panose="020B0604020202020204" pitchFamily="34" charset="0"/>
                </a:rPr>
                <a:t>10 </a:t>
              </a:r>
              <a:r>
                <a:rPr kumimoji="0" lang="en-US" altLang="en-US"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y </a:t>
              </a:r>
              <a:r>
                <a:rPr kumimoji="0" lang="en-US" altLang="en-US" sz="11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menos</a:t>
              </a:r>
              <a:r>
                <a:rPr kumimoji="0" lang="en-US" altLang="en-US"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de </a:t>
              </a:r>
              <a:r>
                <a:rPr kumimoji="0" lang="en-US" altLang="en-US" sz="11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Arial" panose="020B0604020202020204" pitchFamily="34" charset="0"/>
                </a:rPr>
                <a:t>20                   3                  .15                       15</a:t>
              </a:r>
            </a:p>
            <a:p>
              <a:pPr marL="0" marR="0" lvl="0" indent="0" algn="l" defTabSz="914400" rtl="0" eaLnBrk="1" fontAlgn="auto" latinLnBrk="0" hangingPunct="1">
                <a:lnSpc>
                  <a:spcPct val="70000"/>
                </a:lnSpc>
                <a:spcBef>
                  <a:spcPct val="50000"/>
                </a:spcBef>
                <a:spcAft>
                  <a:spcPts val="0"/>
                </a:spcAft>
                <a:buClrTx/>
                <a:buSzTx/>
                <a:buFontTx/>
                <a:buNone/>
                <a:tabLst/>
                <a:defRPr/>
              </a:pPr>
              <a:r>
                <a:rPr kumimoji="0" lang="en-US" altLang="en-US" sz="11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Arial" panose="020B0604020202020204" pitchFamily="34" charset="0"/>
                </a:rPr>
                <a:t>20 </a:t>
              </a:r>
              <a:r>
                <a:rPr kumimoji="0" lang="en-US" altLang="en-US"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y </a:t>
              </a:r>
              <a:r>
                <a:rPr kumimoji="0" lang="en-US" altLang="en-US" sz="11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menos</a:t>
              </a:r>
              <a:r>
                <a:rPr kumimoji="0" lang="en-US" altLang="en-US"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de </a:t>
              </a:r>
              <a:r>
                <a:rPr kumimoji="0" lang="en-US" altLang="en-US" sz="11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Arial" panose="020B0604020202020204" pitchFamily="34" charset="0"/>
                </a:rPr>
                <a:t>30                   6                  .30                       30</a:t>
              </a:r>
            </a:p>
            <a:p>
              <a:pPr marL="0" marR="0" lvl="0" indent="0" algn="l" defTabSz="914400" rtl="0" eaLnBrk="1" fontAlgn="auto" latinLnBrk="0" hangingPunct="1">
                <a:lnSpc>
                  <a:spcPct val="70000"/>
                </a:lnSpc>
                <a:spcBef>
                  <a:spcPct val="50000"/>
                </a:spcBef>
                <a:spcAft>
                  <a:spcPts val="0"/>
                </a:spcAft>
                <a:buClrTx/>
                <a:buSzTx/>
                <a:buFontTx/>
                <a:buNone/>
                <a:tabLst/>
                <a:defRPr/>
              </a:pPr>
              <a:r>
                <a:rPr kumimoji="0" lang="en-US" altLang="en-US" sz="11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Arial" panose="020B0604020202020204" pitchFamily="34" charset="0"/>
                </a:rPr>
                <a:t>30 </a:t>
              </a:r>
              <a:r>
                <a:rPr kumimoji="0" lang="en-US" altLang="en-US"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y </a:t>
              </a:r>
              <a:r>
                <a:rPr kumimoji="0" lang="en-US" altLang="en-US" sz="11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menos</a:t>
              </a:r>
              <a:r>
                <a:rPr kumimoji="0" lang="en-US" altLang="en-US"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de </a:t>
              </a:r>
              <a:r>
                <a:rPr kumimoji="0" lang="en-US" altLang="en-US" sz="11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Arial" panose="020B0604020202020204" pitchFamily="34" charset="0"/>
                </a:rPr>
                <a:t>40                   5                  .25                       25              </a:t>
              </a:r>
            </a:p>
            <a:p>
              <a:pPr marL="0" marR="0" lvl="0" indent="0" algn="l" defTabSz="914400" rtl="0" eaLnBrk="1" fontAlgn="auto" latinLnBrk="0" hangingPunct="1">
                <a:lnSpc>
                  <a:spcPct val="70000"/>
                </a:lnSpc>
                <a:spcBef>
                  <a:spcPct val="50000"/>
                </a:spcBef>
                <a:spcAft>
                  <a:spcPts val="0"/>
                </a:spcAft>
                <a:buClrTx/>
                <a:buSzTx/>
                <a:buFontTx/>
                <a:buNone/>
                <a:tabLst/>
                <a:defRPr/>
              </a:pPr>
              <a:r>
                <a:rPr kumimoji="0" lang="en-US" altLang="en-US" sz="11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Arial" panose="020B0604020202020204" pitchFamily="34" charset="0"/>
                </a:rPr>
                <a:t>40 </a:t>
              </a:r>
              <a:r>
                <a:rPr kumimoji="0" lang="en-US" altLang="en-US"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y </a:t>
              </a:r>
              <a:r>
                <a:rPr kumimoji="0" lang="en-US" altLang="en-US" sz="11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menos</a:t>
              </a:r>
              <a:r>
                <a:rPr kumimoji="0" lang="en-US" altLang="en-US"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de </a:t>
              </a:r>
              <a:r>
                <a:rPr kumimoji="0" lang="en-US" altLang="en-US" sz="11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Arial" panose="020B0604020202020204" pitchFamily="34" charset="0"/>
                </a:rPr>
                <a:t>50                   4                  .20                       20</a:t>
              </a:r>
            </a:p>
            <a:p>
              <a:pPr marL="0" marR="0" lvl="0" indent="0" algn="l" defTabSz="914400" rtl="0" eaLnBrk="1" fontAlgn="auto" latinLnBrk="0" hangingPunct="1">
                <a:lnSpc>
                  <a:spcPct val="70000"/>
                </a:lnSpc>
                <a:spcBef>
                  <a:spcPct val="50000"/>
                </a:spcBef>
                <a:spcAft>
                  <a:spcPts val="0"/>
                </a:spcAft>
                <a:buClrTx/>
                <a:buSzTx/>
                <a:buFontTx/>
                <a:buNone/>
                <a:tabLst/>
                <a:defRPr/>
              </a:pPr>
              <a:r>
                <a:rPr kumimoji="0" lang="en-US" altLang="en-US" sz="11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Arial" panose="020B0604020202020204" pitchFamily="34" charset="0"/>
                </a:rPr>
                <a:t>50 </a:t>
              </a:r>
              <a:r>
                <a:rPr kumimoji="0" lang="en-US" altLang="en-US"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y </a:t>
              </a:r>
              <a:r>
                <a:rPr kumimoji="0" lang="en-US" altLang="en-US" sz="11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menos</a:t>
              </a:r>
              <a:r>
                <a:rPr kumimoji="0" lang="en-US" altLang="en-US"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de </a:t>
              </a:r>
              <a:r>
                <a:rPr kumimoji="0" lang="en-US" altLang="en-US" sz="11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Arial" panose="020B0604020202020204" pitchFamily="34" charset="0"/>
                </a:rPr>
                <a:t>60                   2                  .10                       10             </a:t>
              </a:r>
            </a:p>
            <a:p>
              <a:pPr marL="0" marR="0" lvl="0" indent="0" algn="l" defTabSz="914400" rtl="0" eaLnBrk="1" fontAlgn="auto" latinLnBrk="0" hangingPunct="1">
                <a:lnSpc>
                  <a:spcPct val="70000"/>
                </a:lnSpc>
                <a:spcBef>
                  <a:spcPct val="50000"/>
                </a:spcBef>
                <a:spcAft>
                  <a:spcPts val="0"/>
                </a:spcAft>
                <a:buClrTx/>
                <a:buSzTx/>
                <a:buFontTx/>
                <a:buNone/>
                <a:tabLst/>
                <a:defRPr/>
              </a:pPr>
              <a:r>
                <a:rPr kumimoji="0" lang="en-US" altLang="en-US" sz="11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Arial" panose="020B0604020202020204" pitchFamily="34" charset="0"/>
                </a:rPr>
                <a:t>                Total	                       20                1.00                     100</a:t>
              </a:r>
            </a:p>
          </p:txBody>
        </p:sp>
        <p:sp>
          <p:nvSpPr>
            <p:cNvPr id="43020" name="Line 9"/>
            <p:cNvSpPr>
              <a:spLocks noChangeShapeType="1"/>
            </p:cNvSpPr>
            <p:nvPr/>
          </p:nvSpPr>
          <p:spPr bwMode="auto">
            <a:xfrm>
              <a:off x="1557" y="1417"/>
              <a:ext cx="0" cy="1175"/>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021" name="Rectangle 10"/>
            <p:cNvSpPr>
              <a:spLocks noChangeArrowheads="1"/>
            </p:cNvSpPr>
            <p:nvPr/>
          </p:nvSpPr>
          <p:spPr bwMode="auto">
            <a:xfrm>
              <a:off x="1620" y="1431"/>
              <a:ext cx="531"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Frec.</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Relativa</a:t>
              </a:r>
            </a:p>
          </p:txBody>
        </p:sp>
        <p:sp>
          <p:nvSpPr>
            <p:cNvPr id="43022" name="Line 11"/>
            <p:cNvSpPr>
              <a:spLocks noChangeShapeType="1"/>
            </p:cNvSpPr>
            <p:nvPr/>
          </p:nvSpPr>
          <p:spPr bwMode="auto">
            <a:xfrm>
              <a:off x="2090" y="1417"/>
              <a:ext cx="0" cy="1175"/>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023" name="Rectangle 12"/>
            <p:cNvSpPr>
              <a:spLocks noChangeArrowheads="1"/>
            </p:cNvSpPr>
            <p:nvPr/>
          </p:nvSpPr>
          <p:spPr bwMode="auto">
            <a:xfrm>
              <a:off x="2107" y="1458"/>
              <a:ext cx="6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altLang="en-US" sz="11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Porcentaje</a:t>
              </a:r>
            </a:p>
          </p:txBody>
        </p:sp>
        <p:sp>
          <p:nvSpPr>
            <p:cNvPr id="43024" name="Line 13"/>
            <p:cNvSpPr>
              <a:spLocks noChangeShapeType="1"/>
            </p:cNvSpPr>
            <p:nvPr/>
          </p:nvSpPr>
          <p:spPr bwMode="auto">
            <a:xfrm>
              <a:off x="288" y="2352"/>
              <a:ext cx="241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9877" name="AutoShape 15"/>
          <p:cNvSpPr>
            <a:spLocks noChangeArrowheads="1"/>
          </p:cNvSpPr>
          <p:nvPr/>
        </p:nvSpPr>
        <p:spPr bwMode="auto">
          <a:xfrm rot="5400000">
            <a:off x="4210769" y="3776663"/>
            <a:ext cx="1371600" cy="12954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chemeClr val="accent6">
              <a:lumMod val="20000"/>
              <a:lumOff val="80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2745367-36AA-4B0B-859D-45F58E1FED4D}"/>
              </a:ext>
            </a:extLst>
          </p:cNvPr>
          <p:cNvSpPr txBox="1"/>
          <p:nvPr/>
        </p:nvSpPr>
        <p:spPr>
          <a:xfrm>
            <a:off x="6613525" y="2372250"/>
            <a:ext cx="3402657"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Histograma: Temperatura</a:t>
            </a:r>
          </a:p>
        </p:txBody>
      </p:sp>
      <p:cxnSp>
        <p:nvCxnSpPr>
          <p:cNvPr id="3" name="Straight Connector 2">
            <a:extLst>
              <a:ext uri="{FF2B5EF4-FFF2-40B4-BE49-F238E27FC236}">
                <a16:creationId xmlns:a16="http://schemas.microsoft.com/office/drawing/2014/main" id="{FE07F437-6964-B714-D043-DC2DE618561C}"/>
              </a:ext>
            </a:extLst>
          </p:cNvPr>
          <p:cNvCxnSpPr>
            <a:cxnSpLocks/>
          </p:cNvCxnSpPr>
          <p:nvPr/>
        </p:nvCxnSpPr>
        <p:spPr>
          <a:xfrm>
            <a:off x="0" y="1255713"/>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929678"/>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050" name="Picture 2" descr="Resultado de imagen para word cloud"/>
          <p:cNvPicPr>
            <a:picLocks noGrp="1" noChangeAspect="1" noChangeArrowheads="1"/>
          </p:cNvPicPr>
          <p:nvPr>
            <p:ph sz="half" idx="1"/>
          </p:nvPr>
        </p:nvPicPr>
        <p:blipFill rotWithShape="1">
          <a:blip r:embed="rId4">
            <a:extLst>
              <a:ext uri="{28A0092B-C50C-407E-A947-70E740481C1C}">
                <a14:useLocalDpi xmlns:a14="http://schemas.microsoft.com/office/drawing/2010/main" val="0"/>
              </a:ext>
            </a:extLst>
          </a:blip>
          <a:srcRect t="5742" b="7983"/>
          <a:stretch/>
        </p:blipFill>
        <p:spPr bwMode="auto">
          <a:xfrm>
            <a:off x="2153295" y="1653082"/>
            <a:ext cx="3886200" cy="195580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contenido 3"/>
          <p:cNvSpPr>
            <a:spLocks noGrp="1"/>
          </p:cNvSpPr>
          <p:nvPr>
            <p:ph sz="half" idx="2"/>
          </p:nvPr>
        </p:nvSpPr>
        <p:spPr>
          <a:xfrm>
            <a:off x="6172199" y="1825625"/>
            <a:ext cx="5896155" cy="4351338"/>
          </a:xfrm>
        </p:spPr>
        <p:txBody>
          <a:bodyPr/>
          <a:lstStyle/>
          <a:p>
            <a:r>
              <a:rPr lang="es-CO" dirty="0">
                <a:solidFill>
                  <a:schemeClr val="bg1"/>
                </a:solidFill>
                <a:latin typeface="Montserrat" panose="00000500000000000000" pitchFamily="2" charset="0"/>
              </a:rPr>
              <a:t>Otros tipos de histogramas para variables categóricas (Word </a:t>
            </a:r>
            <a:r>
              <a:rPr lang="es-CO" dirty="0" err="1">
                <a:solidFill>
                  <a:schemeClr val="bg1"/>
                </a:solidFill>
                <a:latin typeface="Montserrat" panose="00000500000000000000" pitchFamily="2" charset="0"/>
              </a:rPr>
              <a:t>clouds</a:t>
            </a:r>
            <a:r>
              <a:rPr lang="es-CO" dirty="0">
                <a:solidFill>
                  <a:schemeClr val="bg1"/>
                </a:solidFill>
                <a:latin typeface="Montserrat" panose="00000500000000000000" pitchFamily="2" charset="0"/>
              </a:rPr>
              <a:t>)</a:t>
            </a:r>
          </a:p>
        </p:txBody>
      </p:sp>
      <p:pic>
        <p:nvPicPr>
          <p:cNvPr id="2052" name="Picture 4" descr="Bourbon word cloud"/>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524" b="7808"/>
          <a:stretch/>
        </p:blipFill>
        <p:spPr bwMode="auto">
          <a:xfrm>
            <a:off x="2945449" y="3738563"/>
            <a:ext cx="2226087"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2209800" y="6176964"/>
            <a:ext cx="4572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200" b="0" i="0" u="none" strike="noStrike" kern="1200" cap="none" spc="0" normalizeH="0" baseline="0" noProof="0" dirty="0" err="1">
                <a:ln>
                  <a:noFill/>
                </a:ln>
                <a:solidFill>
                  <a:prstClr val="white"/>
                </a:solidFill>
                <a:effectLst/>
                <a:uLnTx/>
                <a:uFillTx/>
                <a:latin typeface="Montserrat" panose="00000500000000000000" pitchFamily="2" charset="0"/>
                <a:ea typeface="+mn-ea"/>
                <a:cs typeface="+mn-cs"/>
              </a:rPr>
              <a:t>Source</a:t>
            </a:r>
            <a:r>
              <a:rPr kumimoji="0" lang="es-CO" sz="12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 http://danielhumphries.typepad.com/coffee/2011/07/word-clouds-for-different-varietals.html</a:t>
            </a:r>
          </a:p>
        </p:txBody>
      </p:sp>
      <p:sp>
        <p:nvSpPr>
          <p:cNvPr id="8" name="Rectangle 2"/>
          <p:cNvSpPr txBox="1">
            <a:spLocks noChangeArrowheads="1"/>
          </p:cNvSpPr>
          <p:nvPr/>
        </p:nvSpPr>
        <p:spPr bwMode="auto">
          <a:xfrm>
            <a:off x="99145" y="373857"/>
            <a:ext cx="738346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342" tIns="42672" rIns="85342" bIns="42672" numCol="1" anchor="b" anchorCtr="0" compatLnSpc="1">
            <a:prstTxWarp prst="textNoShape">
              <a:avLst/>
            </a:prstTxWarp>
          </a:bodyPr>
          <a:lstStyle>
            <a:lvl1pPr algn="l" defTabSz="852488" rtl="0" eaLnBrk="0" fontAlgn="base" hangingPunct="0">
              <a:spcBef>
                <a:spcPct val="0"/>
              </a:spcBef>
              <a:spcAft>
                <a:spcPct val="0"/>
              </a:spcAft>
              <a:defRPr sz="4000">
                <a:solidFill>
                  <a:srgbClr val="A50021"/>
                </a:solidFill>
                <a:latin typeface="+mj-lt"/>
                <a:ea typeface="+mj-ea"/>
                <a:cs typeface="+mj-cs"/>
              </a:defRPr>
            </a:lvl1pPr>
            <a:lvl2pPr algn="l" defTabSz="852488" rtl="0" eaLnBrk="0" fontAlgn="base" hangingPunct="0">
              <a:spcBef>
                <a:spcPct val="0"/>
              </a:spcBef>
              <a:spcAft>
                <a:spcPct val="0"/>
              </a:spcAft>
              <a:defRPr sz="4000">
                <a:solidFill>
                  <a:srgbClr val="A50021"/>
                </a:solidFill>
                <a:latin typeface="Arial" charset="0"/>
                <a:cs typeface="Arial" charset="0"/>
              </a:defRPr>
            </a:lvl2pPr>
            <a:lvl3pPr algn="l" defTabSz="852488" rtl="0" eaLnBrk="0" fontAlgn="base" hangingPunct="0">
              <a:spcBef>
                <a:spcPct val="0"/>
              </a:spcBef>
              <a:spcAft>
                <a:spcPct val="0"/>
              </a:spcAft>
              <a:defRPr sz="4000">
                <a:solidFill>
                  <a:srgbClr val="A50021"/>
                </a:solidFill>
                <a:latin typeface="Arial" charset="0"/>
                <a:cs typeface="Arial" charset="0"/>
              </a:defRPr>
            </a:lvl3pPr>
            <a:lvl4pPr algn="l" defTabSz="852488" rtl="0" eaLnBrk="0" fontAlgn="base" hangingPunct="0">
              <a:spcBef>
                <a:spcPct val="0"/>
              </a:spcBef>
              <a:spcAft>
                <a:spcPct val="0"/>
              </a:spcAft>
              <a:defRPr sz="4000">
                <a:solidFill>
                  <a:srgbClr val="A50021"/>
                </a:solidFill>
                <a:latin typeface="Arial" charset="0"/>
                <a:cs typeface="Arial" charset="0"/>
              </a:defRPr>
            </a:lvl4pPr>
            <a:lvl5pPr algn="l" defTabSz="852488" rtl="0" eaLnBrk="0" fontAlgn="base" hangingPunct="0">
              <a:spcBef>
                <a:spcPct val="0"/>
              </a:spcBef>
              <a:spcAft>
                <a:spcPct val="0"/>
              </a:spcAft>
              <a:defRPr sz="4000">
                <a:solidFill>
                  <a:srgbClr val="A50021"/>
                </a:solidFill>
                <a:latin typeface="Arial" charset="0"/>
                <a:cs typeface="Arial" charset="0"/>
              </a:defRPr>
            </a:lvl5pPr>
            <a:lvl6pPr marL="457200" algn="l" defTabSz="852488" rtl="0" fontAlgn="base">
              <a:spcBef>
                <a:spcPct val="0"/>
              </a:spcBef>
              <a:spcAft>
                <a:spcPct val="0"/>
              </a:spcAft>
              <a:defRPr sz="4000">
                <a:solidFill>
                  <a:srgbClr val="D00000"/>
                </a:solidFill>
                <a:latin typeface="Arial" charset="0"/>
                <a:cs typeface="Arial" charset="0"/>
              </a:defRPr>
            </a:lvl6pPr>
            <a:lvl7pPr marL="914400" algn="l" defTabSz="852488" rtl="0" fontAlgn="base">
              <a:spcBef>
                <a:spcPct val="0"/>
              </a:spcBef>
              <a:spcAft>
                <a:spcPct val="0"/>
              </a:spcAft>
              <a:defRPr sz="4000">
                <a:solidFill>
                  <a:srgbClr val="D00000"/>
                </a:solidFill>
                <a:latin typeface="Arial" charset="0"/>
                <a:cs typeface="Arial" charset="0"/>
              </a:defRPr>
            </a:lvl7pPr>
            <a:lvl8pPr marL="1371600" algn="l" defTabSz="852488" rtl="0" fontAlgn="base">
              <a:spcBef>
                <a:spcPct val="0"/>
              </a:spcBef>
              <a:spcAft>
                <a:spcPct val="0"/>
              </a:spcAft>
              <a:defRPr sz="4000">
                <a:solidFill>
                  <a:srgbClr val="D00000"/>
                </a:solidFill>
                <a:latin typeface="Arial" charset="0"/>
                <a:cs typeface="Arial" charset="0"/>
              </a:defRPr>
            </a:lvl8pPr>
            <a:lvl9pPr marL="1828800" algn="l" defTabSz="852488" rtl="0" fontAlgn="base">
              <a:spcBef>
                <a:spcPct val="0"/>
              </a:spcBef>
              <a:spcAft>
                <a:spcPct val="0"/>
              </a:spcAft>
              <a:defRPr sz="4000">
                <a:solidFill>
                  <a:srgbClr val="D00000"/>
                </a:solidFill>
                <a:latin typeface="Arial" charset="0"/>
                <a:cs typeface="Arial" charset="0"/>
              </a:defRPr>
            </a:lvl9pPr>
          </a:lstStyle>
          <a:p>
            <a:pPr marL="0" marR="0" lvl="0" indent="0" algn="l" defTabSz="852488" rtl="0" eaLnBrk="1" fontAlgn="base" latinLnBrk="0" hangingPunct="1">
              <a:lnSpc>
                <a:spcPct val="100000"/>
              </a:lnSpc>
              <a:spcBef>
                <a:spcPct val="0"/>
              </a:spcBef>
              <a:spcAft>
                <a:spcPct val="0"/>
              </a:spcAft>
              <a:buClrTx/>
              <a:buSzTx/>
              <a:buFontTx/>
              <a:buNone/>
              <a:tabLst/>
              <a:defRPr/>
            </a:pPr>
            <a:r>
              <a:rPr kumimoji="0" lang="es-CO" altLang="en-US" sz="3300" b="1" i="0" u="none" strike="noStrike" kern="0" cap="none" spc="0" normalizeH="0" baseline="0" noProof="0" dirty="0">
                <a:ln>
                  <a:noFill/>
                </a:ln>
                <a:solidFill>
                  <a:prstClr val="white"/>
                </a:solidFill>
                <a:effectLst/>
                <a:uLnTx/>
                <a:uFillTx/>
                <a:latin typeface="Montserrat" panose="00000500000000000000" pitchFamily="2" charset="0"/>
                <a:ea typeface="+mj-ea"/>
                <a:cs typeface="+mj-cs"/>
              </a:rPr>
              <a:t>Visualizando datos : </a:t>
            </a:r>
            <a:br>
              <a:rPr kumimoji="0" lang="es-CO" altLang="en-US" sz="3300" b="1" i="0" u="none" strike="noStrike" kern="0" cap="none" spc="0" normalizeH="0" baseline="0" noProof="0" dirty="0">
                <a:ln>
                  <a:noFill/>
                </a:ln>
                <a:solidFill>
                  <a:prstClr val="white"/>
                </a:solidFill>
                <a:effectLst/>
                <a:uLnTx/>
                <a:uFillTx/>
                <a:latin typeface="Montserrat" panose="00000500000000000000" pitchFamily="2" charset="0"/>
                <a:ea typeface="+mj-ea"/>
                <a:cs typeface="+mj-cs"/>
              </a:rPr>
            </a:br>
            <a:r>
              <a:rPr kumimoji="0" lang="es-CO" altLang="en-US" sz="3300" b="1" i="0" u="none" strike="noStrike" kern="0" cap="none" spc="0" normalizeH="0" baseline="0" noProof="0" dirty="0">
                <a:ln>
                  <a:noFill/>
                </a:ln>
                <a:solidFill>
                  <a:srgbClr val="ED7D31">
                    <a:lumMod val="60000"/>
                    <a:lumOff val="40000"/>
                  </a:srgbClr>
                </a:solidFill>
                <a:effectLst/>
                <a:uLnTx/>
                <a:uFillTx/>
                <a:latin typeface="Montserrat" panose="00000500000000000000" pitchFamily="2" charset="0"/>
                <a:ea typeface="+mj-ea"/>
                <a:cs typeface="+mj-cs"/>
              </a:rPr>
              <a:t>Histograma</a:t>
            </a:r>
          </a:p>
        </p:txBody>
      </p:sp>
      <p:pic>
        <p:nvPicPr>
          <p:cNvPr id="3" name="Picture 2">
            <a:extLst>
              <a:ext uri="{FF2B5EF4-FFF2-40B4-BE49-F238E27FC236}">
                <a16:creationId xmlns:a16="http://schemas.microsoft.com/office/drawing/2014/main" id="{869726DE-F08F-41FF-9662-6EE53B0B3BB3}"/>
              </a:ext>
            </a:extLst>
          </p:cNvPr>
          <p:cNvPicPr>
            <a:picLocks noChangeAspect="1"/>
          </p:cNvPicPr>
          <p:nvPr/>
        </p:nvPicPr>
        <p:blipFill>
          <a:blip r:embed="rId6"/>
          <a:stretch>
            <a:fillRect/>
          </a:stretch>
        </p:blipFill>
        <p:spPr>
          <a:xfrm>
            <a:off x="6781800" y="3651250"/>
            <a:ext cx="2784098" cy="2640799"/>
          </a:xfrm>
          <a:prstGeom prst="rect">
            <a:avLst/>
          </a:prstGeom>
        </p:spPr>
      </p:pic>
      <p:pic>
        <p:nvPicPr>
          <p:cNvPr id="7" name="Picture 6">
            <a:extLst>
              <a:ext uri="{FF2B5EF4-FFF2-40B4-BE49-F238E27FC236}">
                <a16:creationId xmlns:a16="http://schemas.microsoft.com/office/drawing/2014/main" id="{1D74DC55-0373-4DF1-B243-9EFF4562BDF4}"/>
              </a:ext>
            </a:extLst>
          </p:cNvPr>
          <p:cNvPicPr>
            <a:picLocks noChangeAspect="1"/>
          </p:cNvPicPr>
          <p:nvPr/>
        </p:nvPicPr>
        <p:blipFill>
          <a:blip r:embed="rId7"/>
          <a:stretch>
            <a:fillRect/>
          </a:stretch>
        </p:blipFill>
        <p:spPr>
          <a:xfrm>
            <a:off x="6810890" y="3185663"/>
            <a:ext cx="3362556" cy="3175451"/>
          </a:xfrm>
          <a:prstGeom prst="rect">
            <a:avLst/>
          </a:prstGeom>
        </p:spPr>
      </p:pic>
      <p:cxnSp>
        <p:nvCxnSpPr>
          <p:cNvPr id="2" name="Straight Connector 1">
            <a:extLst>
              <a:ext uri="{FF2B5EF4-FFF2-40B4-BE49-F238E27FC236}">
                <a16:creationId xmlns:a16="http://schemas.microsoft.com/office/drawing/2014/main" id="{A6B5EA95-B0FD-3729-B054-24EA32FB2900}"/>
              </a:ext>
            </a:extLst>
          </p:cNvPr>
          <p:cNvCxnSpPr>
            <a:cxnSpLocks/>
          </p:cNvCxnSpPr>
          <p:nvPr/>
        </p:nvCxnSpPr>
        <p:spPr>
          <a:xfrm>
            <a:off x="0" y="1471761"/>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36160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5538" name="Title 1"/>
          <p:cNvSpPr>
            <a:spLocks noGrp="1" noChangeArrowheads="1"/>
          </p:cNvSpPr>
          <p:nvPr>
            <p:ph type="title" idx="4294967295"/>
          </p:nvPr>
        </p:nvSpPr>
        <p:spPr>
          <a:xfrm>
            <a:off x="30162" y="201281"/>
            <a:ext cx="12192000" cy="711200"/>
          </a:xfrm>
        </p:spPr>
        <p:txBody>
          <a:bodyPr/>
          <a:lstStyle/>
          <a:p>
            <a:pPr eaLnBrk="1" hangingPunct="1"/>
            <a:r>
              <a:rPr lang="es-CO" altLang="en-US" b="1" dirty="0">
                <a:solidFill>
                  <a:schemeClr val="bg1"/>
                </a:solidFill>
                <a:latin typeface="Montserrat ExtraBold" panose="00000900000000000000" pitchFamily="2" charset="0"/>
              </a:rPr>
              <a:t>Tipos de Variables</a:t>
            </a:r>
          </a:p>
        </p:txBody>
      </p:sp>
      <p:grpSp>
        <p:nvGrpSpPr>
          <p:cNvPr id="65539" name="Group 14"/>
          <p:cNvGrpSpPr>
            <a:grpSpLocks/>
          </p:cNvGrpSpPr>
          <p:nvPr/>
        </p:nvGrpSpPr>
        <p:grpSpPr bwMode="auto">
          <a:xfrm>
            <a:off x="1585119" y="1108495"/>
            <a:ext cx="9021762" cy="5452263"/>
            <a:chOff x="76200" y="1073943"/>
            <a:chExt cx="9021762" cy="5452126"/>
          </a:xfrm>
        </p:grpSpPr>
        <p:grpSp>
          <p:nvGrpSpPr>
            <p:cNvPr id="65540" name="Group 1"/>
            <p:cNvGrpSpPr>
              <a:grpSpLocks/>
            </p:cNvGrpSpPr>
            <p:nvPr/>
          </p:nvGrpSpPr>
          <p:grpSpPr bwMode="auto">
            <a:xfrm>
              <a:off x="5162990" y="3608388"/>
              <a:ext cx="2548291" cy="380998"/>
              <a:chOff x="5239190" y="4187825"/>
              <a:chExt cx="2548291" cy="380998"/>
            </a:xfrm>
          </p:grpSpPr>
          <p:cxnSp>
            <p:nvCxnSpPr>
              <p:cNvPr id="65558" name="_s60420"/>
              <p:cNvCxnSpPr>
                <a:cxnSpLocks noChangeShapeType="1"/>
                <a:stCxn id="65547" idx="0"/>
                <a:endCxn id="65545" idx="2"/>
              </p:cNvCxnSpPr>
              <p:nvPr/>
            </p:nvCxnSpPr>
            <p:spPr bwMode="auto">
              <a:xfrm rot="16200000" flipV="1">
                <a:off x="6846492" y="3627833"/>
                <a:ext cx="380998" cy="1500981"/>
              </a:xfrm>
              <a:prstGeom prst="bentConnector3">
                <a:avLst>
                  <a:gd name="adj1" fmla="val 50000"/>
                </a:avLst>
              </a:prstGeom>
              <a:noFill/>
              <a:ln w="19050">
                <a:solidFill>
                  <a:schemeClr val="bg1"/>
                </a:solidFill>
                <a:miter lim="800000"/>
                <a:headEnd/>
                <a:tailEnd/>
              </a:ln>
              <a:extLst>
                <a:ext uri="{909E8E84-426E-40DD-AFC4-6F175D3DCCD1}">
                  <a14:hiddenFill xmlns:a14="http://schemas.microsoft.com/office/drawing/2010/main">
                    <a:noFill/>
                  </a14:hiddenFill>
                </a:ext>
              </a:extLst>
            </p:spPr>
          </p:cxnSp>
          <p:cxnSp>
            <p:nvCxnSpPr>
              <p:cNvPr id="65559" name="_s60421"/>
              <p:cNvCxnSpPr>
                <a:cxnSpLocks noChangeShapeType="1"/>
                <a:stCxn id="65546" idx="0"/>
                <a:endCxn id="65545" idx="2"/>
              </p:cNvCxnSpPr>
              <p:nvPr/>
            </p:nvCxnSpPr>
            <p:spPr bwMode="auto">
              <a:xfrm rot="5400000" flipH="1" flipV="1">
                <a:off x="5572346" y="3854669"/>
                <a:ext cx="380998" cy="1047310"/>
              </a:xfrm>
              <a:prstGeom prst="bentConnector3">
                <a:avLst>
                  <a:gd name="adj1" fmla="val 50000"/>
                </a:avLst>
              </a:prstGeom>
              <a:noFill/>
              <a:ln w="19050">
                <a:solidFill>
                  <a:schemeClr val="bg1"/>
                </a:solidFill>
                <a:miter lim="800000"/>
                <a:headEnd/>
                <a:tailEnd/>
              </a:ln>
              <a:extLst>
                <a:ext uri="{909E8E84-426E-40DD-AFC4-6F175D3DCCD1}">
                  <a14:hiddenFill xmlns:a14="http://schemas.microsoft.com/office/drawing/2010/main">
                    <a:noFill/>
                  </a14:hiddenFill>
                </a:ext>
              </a:extLst>
            </p:spPr>
          </p:cxnSp>
        </p:grpSp>
        <p:cxnSp>
          <p:nvCxnSpPr>
            <p:cNvPr id="65541" name="_s60422"/>
            <p:cNvCxnSpPr>
              <a:cxnSpLocks noChangeShapeType="1"/>
              <a:stCxn id="65545" idx="0"/>
            </p:cNvCxnSpPr>
            <p:nvPr/>
          </p:nvCxnSpPr>
          <p:spPr bwMode="auto">
            <a:xfrm rot="16200000" flipV="1">
              <a:off x="5143500" y="1630363"/>
              <a:ext cx="152400" cy="1981200"/>
            </a:xfrm>
            <a:prstGeom prst="bentConnector2">
              <a:avLst/>
            </a:prstGeom>
            <a:noFill/>
            <a:ln w="19050">
              <a:solidFill>
                <a:schemeClr val="bg1"/>
              </a:solidFill>
              <a:miter lim="800000"/>
              <a:headEnd/>
              <a:tailEnd/>
            </a:ln>
            <a:extLst>
              <a:ext uri="{909E8E84-426E-40DD-AFC4-6F175D3DCCD1}">
                <a14:hiddenFill xmlns:a14="http://schemas.microsoft.com/office/drawing/2010/main">
                  <a:noFill/>
                </a14:hiddenFill>
              </a:ext>
            </a:extLst>
          </p:spPr>
        </p:cxnSp>
        <p:cxnSp>
          <p:nvCxnSpPr>
            <p:cNvPr id="65542" name="_s60423"/>
            <p:cNvCxnSpPr>
              <a:cxnSpLocks noChangeShapeType="1"/>
              <a:stCxn id="65544" idx="0"/>
            </p:cNvCxnSpPr>
            <p:nvPr/>
          </p:nvCxnSpPr>
          <p:spPr bwMode="auto">
            <a:xfrm rot="5400000" flipH="1" flipV="1">
              <a:off x="3020369" y="1450333"/>
              <a:ext cx="152397" cy="2341265"/>
            </a:xfrm>
            <a:prstGeom prst="bentConnector2">
              <a:avLst/>
            </a:prstGeom>
            <a:noFill/>
            <a:ln w="19050">
              <a:solidFill>
                <a:schemeClr val="bg1"/>
              </a:solidFill>
              <a:miter lim="800000"/>
              <a:headEnd/>
              <a:tailEnd/>
            </a:ln>
            <a:extLst>
              <a:ext uri="{909E8E84-426E-40DD-AFC4-6F175D3DCCD1}">
                <a14:hiddenFill xmlns:a14="http://schemas.microsoft.com/office/drawing/2010/main">
                  <a:noFill/>
                </a14:hiddenFill>
              </a:ext>
            </a:extLst>
          </p:spPr>
        </p:cxnSp>
        <p:sp>
          <p:nvSpPr>
            <p:cNvPr id="65543" name="_s60424"/>
            <p:cNvSpPr>
              <a:spLocks noChangeArrowheads="1"/>
            </p:cNvSpPr>
            <p:nvPr/>
          </p:nvSpPr>
          <p:spPr bwMode="auto">
            <a:xfrm>
              <a:off x="3124200" y="1073943"/>
              <a:ext cx="1905000" cy="954088"/>
            </a:xfrm>
            <a:prstGeom prst="rect">
              <a:avLst/>
            </a:prstGeom>
            <a:solidFill>
              <a:schemeClr val="accent2">
                <a:lumMod val="20000"/>
                <a:lumOff val="80000"/>
              </a:schemeClr>
            </a:solidFill>
            <a:ln w="25400">
              <a:solidFill>
                <a:schemeClr val="bg1"/>
              </a:solidFill>
              <a:miter lim="800000"/>
              <a:headEnd/>
              <a:tailEnd/>
            </a:ln>
          </p:spPr>
          <p:txBody>
            <a:bodyPr wrap="none" anchor="ct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rgbClr val="242537"/>
                  </a:solidFill>
                  <a:effectLst/>
                  <a:uLnTx/>
                  <a:uFillTx/>
                  <a:latin typeface="Montserrat" panose="00000500000000000000" pitchFamily="2" charset="0"/>
                  <a:ea typeface="+mn-ea"/>
                  <a:cs typeface="Arial" panose="020B0604020202020204" pitchFamily="34" charset="0"/>
                </a:rPr>
                <a:t>Variables</a:t>
              </a:r>
              <a:endParaRPr kumimoji="0" lang="en-US" altLang="en-US" sz="2400" b="0" i="0" u="none" strike="noStrike" kern="1200" cap="none" spc="0" normalizeH="0" baseline="0" noProof="0" dirty="0">
                <a:ln>
                  <a:noFill/>
                </a:ln>
                <a:solidFill>
                  <a:srgbClr val="242537"/>
                </a:solidFill>
                <a:effectLst/>
                <a:uLnTx/>
                <a:uFillTx/>
                <a:latin typeface="Montserrat" panose="00000500000000000000" pitchFamily="2" charset="0"/>
                <a:ea typeface="+mn-ea"/>
                <a:cs typeface="Arial" panose="020B0604020202020204" pitchFamily="34" charset="0"/>
              </a:endParaRPr>
            </a:p>
          </p:txBody>
        </p:sp>
        <p:sp>
          <p:nvSpPr>
            <p:cNvPr id="65544" name="_s60425"/>
            <p:cNvSpPr>
              <a:spLocks noChangeArrowheads="1"/>
            </p:cNvSpPr>
            <p:nvPr/>
          </p:nvSpPr>
          <p:spPr bwMode="auto">
            <a:xfrm>
              <a:off x="921841" y="2697163"/>
              <a:ext cx="2008188" cy="911225"/>
            </a:xfrm>
            <a:prstGeom prst="rect">
              <a:avLst/>
            </a:prstGeom>
            <a:noFill/>
            <a:ln w="25400">
              <a:solidFill>
                <a:schemeClr val="bg1"/>
              </a:solidFill>
              <a:miter lim="800000"/>
              <a:headEnd/>
              <a:tailEnd/>
            </a:ln>
          </p:spPr>
          <p:txBody>
            <a:bodyPr wrap="none" anchor="ct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CO" altLang="en-US" sz="2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Categórica</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CO" altLang="en-US" sz="1800" b="0" i="1"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(cualitativa)</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p:txBody>
        </p:sp>
        <p:sp>
          <p:nvSpPr>
            <p:cNvPr id="65545" name="_s60426"/>
            <p:cNvSpPr>
              <a:spLocks noChangeArrowheads="1"/>
            </p:cNvSpPr>
            <p:nvPr/>
          </p:nvSpPr>
          <p:spPr bwMode="auto">
            <a:xfrm>
              <a:off x="5181600" y="2697163"/>
              <a:ext cx="2057400" cy="911225"/>
            </a:xfrm>
            <a:prstGeom prst="rect">
              <a:avLst/>
            </a:prstGeom>
            <a:noFill/>
            <a:ln w="25400">
              <a:solidFill>
                <a:schemeClr val="bg1"/>
              </a:solidFill>
              <a:miter lim="800000"/>
              <a:headEnd/>
              <a:tailEnd/>
            </a:ln>
          </p:spPr>
          <p:txBody>
            <a:bodyPr wrap="none" anchor="ct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CO" altLang="en-US" sz="2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Numérica</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1"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a:t>
              </a:r>
              <a:r>
                <a:rPr kumimoji="0" lang="es-CO" altLang="en-US" sz="1800" b="0" i="1"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cuantitativa</a:t>
              </a:r>
              <a:r>
                <a:rPr kumimoji="0" lang="en-US" altLang="en-US" sz="1800" b="0" i="1"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p:txBody>
        </p:sp>
        <p:sp>
          <p:nvSpPr>
            <p:cNvPr id="65546" name="_s60427"/>
            <p:cNvSpPr>
              <a:spLocks noChangeArrowheads="1"/>
            </p:cNvSpPr>
            <p:nvPr/>
          </p:nvSpPr>
          <p:spPr bwMode="auto">
            <a:xfrm>
              <a:off x="4372854" y="3989387"/>
              <a:ext cx="1580271" cy="661531"/>
            </a:xfrm>
            <a:prstGeom prst="rect">
              <a:avLst/>
            </a:prstGeom>
            <a:noFill/>
            <a:ln w="25400">
              <a:solidFill>
                <a:schemeClr val="bg1"/>
              </a:solidFill>
              <a:miter lim="800000"/>
              <a:headEnd/>
              <a:tailEnd/>
            </a:ln>
          </p:spPr>
          <p:txBody>
            <a:bodyPr wrap="none" anchor="ct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Discreta</a:t>
              </a:r>
              <a:endParaRPr kumimoji="0" lang="en-US" altLang="en-US" sz="24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p:txBody>
        </p:sp>
        <p:sp>
          <p:nvSpPr>
            <p:cNvPr id="65547" name="_s60428"/>
            <p:cNvSpPr>
              <a:spLocks noChangeArrowheads="1"/>
            </p:cNvSpPr>
            <p:nvPr/>
          </p:nvSpPr>
          <p:spPr bwMode="auto">
            <a:xfrm>
              <a:off x="6811962" y="3989387"/>
              <a:ext cx="1798638" cy="661531"/>
            </a:xfrm>
            <a:prstGeom prst="rect">
              <a:avLst/>
            </a:prstGeom>
            <a:noFill/>
            <a:ln w="25400">
              <a:solidFill>
                <a:schemeClr val="bg1"/>
              </a:solidFill>
              <a:miter lim="800000"/>
              <a:headEnd/>
              <a:tailEnd/>
            </a:ln>
          </p:spPr>
          <p:txBody>
            <a:bodyPr wrap="none" anchor="ct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a:ln>
                    <a:noFill/>
                  </a:ln>
                  <a:solidFill>
                    <a:prstClr val="white"/>
                  </a:solidFill>
                  <a:effectLst/>
                  <a:uLnTx/>
                  <a:uFillTx/>
                  <a:latin typeface="Montserrat" panose="00000500000000000000" pitchFamily="2" charset="0"/>
                  <a:ea typeface="+mn-ea"/>
                  <a:cs typeface="Arial" panose="020B0604020202020204" pitchFamily="34" charset="0"/>
                </a:rPr>
                <a:t>Continua</a:t>
              </a:r>
              <a:endParaRPr kumimoji="0" lang="en-US" altLang="en-US" sz="2400" b="0" i="0" u="none" strike="noStrike" kern="1200" cap="none" spc="0" normalizeH="0" baseline="0" noProof="0">
                <a:ln>
                  <a:noFill/>
                </a:ln>
                <a:solidFill>
                  <a:prstClr val="white"/>
                </a:solidFill>
                <a:effectLst/>
                <a:uLnTx/>
                <a:uFillTx/>
                <a:latin typeface="Montserrat" panose="00000500000000000000" pitchFamily="2" charset="0"/>
                <a:ea typeface="+mn-ea"/>
                <a:cs typeface="Arial" panose="020B0604020202020204" pitchFamily="34" charset="0"/>
              </a:endParaRPr>
            </a:p>
          </p:txBody>
        </p:sp>
        <p:sp>
          <p:nvSpPr>
            <p:cNvPr id="65548" name="Text Box 14"/>
            <p:cNvSpPr txBox="1">
              <a:spLocks noChangeArrowheads="1"/>
            </p:cNvSpPr>
            <p:nvPr/>
          </p:nvSpPr>
          <p:spPr bwMode="auto">
            <a:xfrm>
              <a:off x="76200" y="4802563"/>
              <a:ext cx="1849735" cy="1723506"/>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lIns="85342" tIns="42672" rIns="85342" bIns="42672">
              <a:spAutoFit/>
            </a:bodyPr>
            <a:lstStyle>
              <a:lvl1pPr marL="342900" indent="-342900">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auto" latinLnBrk="0" hangingPunct="1">
                <a:lnSpc>
                  <a:spcPct val="100000"/>
                </a:lnSpc>
                <a:spcBef>
                  <a:spcPct val="50000"/>
                </a:spcBef>
                <a:spcAft>
                  <a:spcPts val="0"/>
                </a:spcAft>
                <a:buClr>
                  <a:srgbClr val="336699"/>
                </a:buClr>
                <a:buSzPct val="60000"/>
                <a:buFont typeface="Wingdings" panose="05000000000000000000" pitchFamily="2" charset="2"/>
                <a:buNone/>
                <a:tabLst/>
                <a:defRPr/>
              </a:pPr>
              <a:r>
                <a:rPr kumimoji="0" lang="en-US" altLang="en-US" sz="14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Ej</a:t>
              </a:r>
              <a:r>
                <a:rPr kumimoji="0" lang="en-US" alt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a:t>
              </a:r>
            </a:p>
            <a:p>
              <a:pPr marL="342900" marR="0" lvl="0" indent="-342900" algn="l" defTabSz="914400" rtl="0" eaLnBrk="1" fontAlgn="auto" latinLnBrk="0" hangingPunct="1">
                <a:lnSpc>
                  <a:spcPct val="100000"/>
                </a:lnSpc>
                <a:spcBef>
                  <a:spcPct val="50000"/>
                </a:spcBef>
                <a:spcAft>
                  <a:spcPts val="0"/>
                </a:spcAft>
                <a:buClr>
                  <a:srgbClr val="336699"/>
                </a:buClr>
                <a:buSzPct val="60000"/>
                <a:buFont typeface="Wingdings" panose="05000000000000000000" pitchFamily="2" charset="2"/>
                <a:buChar char="n"/>
                <a:tabLst/>
                <a:defRPr/>
              </a:pPr>
              <a:r>
                <a:rPr kumimoji="0" lang="en-US" alt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Estado civil</a:t>
              </a:r>
            </a:p>
            <a:p>
              <a:pPr marL="342900" marR="0" lvl="0" indent="-342900" algn="l" defTabSz="914400" rtl="0" eaLnBrk="1" fontAlgn="auto" latinLnBrk="0" hangingPunct="1">
                <a:lnSpc>
                  <a:spcPct val="100000"/>
                </a:lnSpc>
                <a:spcBef>
                  <a:spcPct val="10000"/>
                </a:spcBef>
                <a:spcAft>
                  <a:spcPts val="0"/>
                </a:spcAft>
                <a:buClr>
                  <a:srgbClr val="336699"/>
                </a:buClr>
                <a:buSzPct val="60000"/>
                <a:buFont typeface="Wingdings" panose="05000000000000000000" pitchFamily="2" charset="2"/>
                <a:buChar char="n"/>
                <a:tabLst/>
                <a:defRPr/>
              </a:pPr>
              <a:r>
                <a:rPr kumimoji="0" lang="en-US" altLang="en-US" sz="14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Afiliación</a:t>
              </a:r>
              <a:r>
                <a:rPr kumimoji="0" lang="en-US" alt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a:t>
              </a:r>
              <a:r>
                <a:rPr kumimoji="0" lang="en-US" altLang="en-US" sz="14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política</a:t>
              </a:r>
              <a:endParaRPr kumimoji="0" lang="en-US" alt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a:p>
              <a:pPr marL="342900" marR="0" lvl="0" indent="-342900" algn="l" defTabSz="914400" rtl="0" eaLnBrk="1" fontAlgn="auto" latinLnBrk="0" hangingPunct="1">
                <a:lnSpc>
                  <a:spcPct val="100000"/>
                </a:lnSpc>
                <a:spcBef>
                  <a:spcPct val="0"/>
                </a:spcBef>
                <a:spcAft>
                  <a:spcPts val="0"/>
                </a:spcAft>
                <a:buClr>
                  <a:srgbClr val="336699"/>
                </a:buClr>
                <a:buSzPct val="60000"/>
                <a:buFont typeface="Wingdings" panose="05000000000000000000" pitchFamily="2" charset="2"/>
                <a:buChar char="n"/>
                <a:tabLst/>
                <a:defRPr/>
              </a:pPr>
              <a:r>
                <a:rPr kumimoji="0" lang="en-US" alt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Color de </a:t>
              </a:r>
              <a:r>
                <a:rPr kumimoji="0" lang="en-US" altLang="en-US" sz="14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ojos</a:t>
              </a:r>
              <a:endParaRPr kumimoji="0" lang="en-US" alt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a:p>
              <a:pPr marL="342900" marR="0" lvl="0" indent="-342900" algn="l" defTabSz="914400" rtl="0" eaLnBrk="1" fontAlgn="auto" latinLnBrk="0" hangingPunct="1">
                <a:lnSpc>
                  <a:spcPct val="100000"/>
                </a:lnSpc>
                <a:spcBef>
                  <a:spcPct val="0"/>
                </a:spcBef>
                <a:spcAft>
                  <a:spcPts val="0"/>
                </a:spcAft>
                <a:buClr>
                  <a:srgbClr val="336699"/>
                </a:buClr>
                <a:buSzPct val="60000"/>
                <a:buFont typeface="Wingdings" panose="05000000000000000000" pitchFamily="2" charset="2"/>
                <a:buNone/>
                <a:tabLst/>
                <a:defRPr/>
              </a:pPr>
              <a:r>
                <a:rPr kumimoji="0" lang="en-US" alt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a:t>
              </a:r>
              <a:r>
                <a:rPr kumimoji="0" lang="en-US" altLang="en-US" sz="14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Categorías</a:t>
              </a:r>
              <a:r>
                <a:rPr kumimoji="0" lang="en-US" alt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a:t>
              </a:r>
              <a:r>
                <a:rPr kumimoji="0" lang="en-US" altLang="en-US" sz="14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definidas</a:t>
              </a:r>
              <a:r>
                <a:rPr kumimoji="0" lang="en-US" alt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a:t>
              </a:r>
            </a:p>
          </p:txBody>
        </p:sp>
        <p:sp>
          <p:nvSpPr>
            <p:cNvPr id="65549" name="Text Box 15"/>
            <p:cNvSpPr txBox="1">
              <a:spLocks noChangeArrowheads="1"/>
            </p:cNvSpPr>
            <p:nvPr/>
          </p:nvSpPr>
          <p:spPr bwMode="auto">
            <a:xfrm>
              <a:off x="4525961" y="4849097"/>
              <a:ext cx="2120691" cy="1314173"/>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lIns="85342" tIns="42672" rIns="85342" bIns="42672">
              <a:spAutoFit/>
            </a:bodyPr>
            <a:lstStyle>
              <a:lvl1pPr marL="342900" indent="-342900">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auto" latinLnBrk="0" hangingPunct="1">
                <a:lnSpc>
                  <a:spcPct val="100000"/>
                </a:lnSpc>
                <a:spcBef>
                  <a:spcPct val="50000"/>
                </a:spcBef>
                <a:spcAft>
                  <a:spcPts val="0"/>
                </a:spcAft>
                <a:buClr>
                  <a:srgbClr val="336699"/>
                </a:buClr>
                <a:buSzPct val="60000"/>
                <a:buFont typeface="Wingdings" panose="05000000000000000000" pitchFamily="2" charset="2"/>
                <a:buNone/>
                <a:tabLst/>
                <a:defRPr/>
              </a:pPr>
              <a:r>
                <a:rPr kumimoji="0" lang="en-US" altLang="en-US" sz="1400" b="1" i="0" u="none" strike="noStrike" kern="1200" cap="none" spc="0" normalizeH="0" baseline="0" noProof="0">
                  <a:ln>
                    <a:noFill/>
                  </a:ln>
                  <a:solidFill>
                    <a:prstClr val="white"/>
                  </a:solidFill>
                  <a:effectLst/>
                  <a:uLnTx/>
                  <a:uFillTx/>
                  <a:latin typeface="Montserrat" panose="00000500000000000000" pitchFamily="2" charset="0"/>
                  <a:ea typeface="+mn-ea"/>
                  <a:cs typeface="Arial" panose="020B0604020202020204" pitchFamily="34" charset="0"/>
                </a:rPr>
                <a:t>Ej:</a:t>
              </a:r>
            </a:p>
            <a:p>
              <a:pPr marL="342900" marR="0" lvl="0" indent="-342900" algn="l" defTabSz="914400" rtl="0" eaLnBrk="1" fontAlgn="auto" latinLnBrk="0" hangingPunct="1">
                <a:lnSpc>
                  <a:spcPct val="100000"/>
                </a:lnSpc>
                <a:spcBef>
                  <a:spcPct val="50000"/>
                </a:spcBef>
                <a:spcAft>
                  <a:spcPts val="0"/>
                </a:spcAft>
                <a:buClr>
                  <a:srgbClr val="336699"/>
                </a:buClr>
                <a:buSzPct val="60000"/>
                <a:buFont typeface="Wingdings" panose="05000000000000000000" pitchFamily="2" charset="2"/>
                <a:buChar char="n"/>
                <a:tabLst/>
                <a:defRPr/>
              </a:pPr>
              <a:r>
                <a:rPr kumimoji="0" lang="en-US" altLang="en-US" sz="1400" b="1" i="0" u="none" strike="noStrike" kern="1200" cap="none" spc="0" normalizeH="0" baseline="0" noProof="0">
                  <a:ln>
                    <a:noFill/>
                  </a:ln>
                  <a:solidFill>
                    <a:prstClr val="white"/>
                  </a:solidFill>
                  <a:effectLst/>
                  <a:uLnTx/>
                  <a:uFillTx/>
                  <a:latin typeface="Montserrat" panose="00000500000000000000" pitchFamily="2" charset="0"/>
                  <a:ea typeface="+mn-ea"/>
                  <a:cs typeface="Arial" panose="020B0604020202020204" pitchFamily="34" charset="0"/>
                </a:rPr>
                <a:t>Número de hijos</a:t>
              </a:r>
            </a:p>
            <a:p>
              <a:pPr marL="342900" marR="0" lvl="0" indent="-342900" algn="l" defTabSz="914400" rtl="0" eaLnBrk="1" fontAlgn="auto" latinLnBrk="0" hangingPunct="1">
                <a:lnSpc>
                  <a:spcPct val="100000"/>
                </a:lnSpc>
                <a:spcBef>
                  <a:spcPct val="10000"/>
                </a:spcBef>
                <a:spcAft>
                  <a:spcPts val="0"/>
                </a:spcAft>
                <a:buClr>
                  <a:srgbClr val="336699"/>
                </a:buClr>
                <a:buSzPct val="60000"/>
                <a:buFont typeface="Wingdings" panose="05000000000000000000" pitchFamily="2" charset="2"/>
                <a:buChar char="n"/>
                <a:tabLst/>
                <a:defRPr/>
              </a:pPr>
              <a:r>
                <a:rPr kumimoji="0" lang="en-US" altLang="en-US" sz="1400" b="1" i="0" u="none" strike="noStrike" kern="1200" cap="none" spc="0" normalizeH="0" baseline="0" noProof="0">
                  <a:ln>
                    <a:noFill/>
                  </a:ln>
                  <a:solidFill>
                    <a:prstClr val="white"/>
                  </a:solidFill>
                  <a:effectLst/>
                  <a:uLnTx/>
                  <a:uFillTx/>
                  <a:latin typeface="Montserrat" panose="00000500000000000000" pitchFamily="2" charset="0"/>
                  <a:ea typeface="+mn-ea"/>
                  <a:cs typeface="Arial" panose="020B0604020202020204" pitchFamily="34" charset="0"/>
                </a:rPr>
                <a:t>Defectos por hora</a:t>
              </a:r>
            </a:p>
            <a:p>
              <a:pPr marL="342900" marR="0" lvl="0" indent="-342900" algn="l" defTabSz="914400" rtl="0" eaLnBrk="1" fontAlgn="auto" latinLnBrk="0" hangingPunct="1">
                <a:lnSpc>
                  <a:spcPct val="100000"/>
                </a:lnSpc>
                <a:spcBef>
                  <a:spcPct val="10000"/>
                </a:spcBef>
                <a:spcAft>
                  <a:spcPts val="0"/>
                </a:spcAft>
                <a:buClr>
                  <a:srgbClr val="336699"/>
                </a:buClr>
                <a:buSzPct val="60000"/>
                <a:buFont typeface="Wingdings" panose="05000000000000000000" pitchFamily="2" charset="2"/>
                <a:buNone/>
                <a:tabLst/>
                <a:defRPr/>
              </a:pPr>
              <a:r>
                <a:rPr kumimoji="0" lang="en-US" altLang="en-US" sz="1400" b="1" i="0" u="none" strike="noStrike" kern="1200" cap="none" spc="0" normalizeH="0" baseline="0" noProof="0">
                  <a:ln>
                    <a:noFill/>
                  </a:ln>
                  <a:solidFill>
                    <a:prstClr val="white"/>
                  </a:solidFill>
                  <a:effectLst/>
                  <a:uLnTx/>
                  <a:uFillTx/>
                  <a:latin typeface="Montserrat" panose="00000500000000000000" pitchFamily="2" charset="0"/>
                  <a:ea typeface="+mn-ea"/>
                  <a:cs typeface="Arial" panose="020B0604020202020204" pitchFamily="34" charset="0"/>
                </a:rPr>
                <a:t>(Proceso conteo)</a:t>
              </a:r>
            </a:p>
          </p:txBody>
        </p:sp>
        <p:sp>
          <p:nvSpPr>
            <p:cNvPr id="65550" name="Text Box 16"/>
            <p:cNvSpPr txBox="1">
              <a:spLocks noChangeArrowheads="1"/>
            </p:cNvSpPr>
            <p:nvPr/>
          </p:nvSpPr>
          <p:spPr bwMode="auto">
            <a:xfrm>
              <a:off x="6811962" y="4802563"/>
              <a:ext cx="2286000" cy="1098639"/>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lIns="85342" tIns="42672" rIns="85342" bIns="42672">
              <a:spAutoFit/>
            </a:bodyPr>
            <a:lstStyle>
              <a:lvl1pPr marL="342900" indent="-342900">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auto" latinLnBrk="0" hangingPunct="1">
                <a:lnSpc>
                  <a:spcPct val="100000"/>
                </a:lnSpc>
                <a:spcBef>
                  <a:spcPct val="50000"/>
                </a:spcBef>
                <a:spcAft>
                  <a:spcPts val="0"/>
                </a:spcAft>
                <a:buClr>
                  <a:srgbClr val="336699"/>
                </a:buClr>
                <a:buSzPct val="60000"/>
                <a:buFont typeface="Wingdings" panose="05000000000000000000" pitchFamily="2" charset="2"/>
                <a:buNone/>
                <a:tabLst/>
                <a:defRPr/>
              </a:pPr>
              <a:r>
                <a:rPr kumimoji="0" lang="en-US" altLang="en-US" sz="14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Ej</a:t>
              </a:r>
              <a:r>
                <a:rPr kumimoji="0" lang="en-US" alt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a:t>
              </a:r>
            </a:p>
            <a:p>
              <a:pPr marL="342900" marR="0" lvl="0" indent="-342900" algn="l" defTabSz="914400" rtl="0" eaLnBrk="1" fontAlgn="auto" latinLnBrk="0" hangingPunct="1">
                <a:lnSpc>
                  <a:spcPct val="100000"/>
                </a:lnSpc>
                <a:spcBef>
                  <a:spcPct val="50000"/>
                </a:spcBef>
                <a:spcAft>
                  <a:spcPts val="0"/>
                </a:spcAft>
                <a:buClr>
                  <a:srgbClr val="336699"/>
                </a:buClr>
                <a:buSzPct val="60000"/>
                <a:buFont typeface="Wingdings" panose="05000000000000000000" pitchFamily="2" charset="2"/>
                <a:buChar char="n"/>
                <a:tabLst/>
                <a:defRPr/>
              </a:pPr>
              <a:r>
                <a:rPr kumimoji="0" lang="en-US" alt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Peso</a:t>
              </a:r>
            </a:p>
            <a:p>
              <a:pPr marL="342900" marR="0" lvl="0" indent="-342900" algn="l" defTabSz="914400" rtl="0" eaLnBrk="1" fontAlgn="auto" latinLnBrk="0" hangingPunct="1">
                <a:lnSpc>
                  <a:spcPct val="100000"/>
                </a:lnSpc>
                <a:spcBef>
                  <a:spcPct val="10000"/>
                </a:spcBef>
                <a:spcAft>
                  <a:spcPts val="0"/>
                </a:spcAft>
                <a:buClr>
                  <a:srgbClr val="336699"/>
                </a:buClr>
                <a:buSzPct val="60000"/>
                <a:buFont typeface="Wingdings" panose="05000000000000000000" pitchFamily="2" charset="2"/>
                <a:buChar char="n"/>
                <a:tabLst/>
                <a:defRPr/>
              </a:pPr>
              <a:r>
                <a:rPr kumimoji="0" lang="en-US" altLang="en-US" sz="14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Voltaje</a:t>
              </a:r>
              <a:endParaRPr kumimoji="0" lang="en-US" alt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a:p>
              <a:pPr marL="342900" marR="0" lvl="0" indent="-342900" algn="l" defTabSz="914400" rtl="0" eaLnBrk="1" fontAlgn="auto" latinLnBrk="0" hangingPunct="1">
                <a:lnSpc>
                  <a:spcPct val="100000"/>
                </a:lnSpc>
                <a:spcBef>
                  <a:spcPct val="10000"/>
                </a:spcBef>
                <a:spcAft>
                  <a:spcPts val="0"/>
                </a:spcAft>
                <a:buClr>
                  <a:srgbClr val="336699"/>
                </a:buClr>
                <a:buSzPct val="60000"/>
                <a:buFont typeface="Wingdings" panose="05000000000000000000" pitchFamily="2" charset="2"/>
                <a:buNone/>
                <a:tabLst/>
                <a:defRPr/>
              </a:pPr>
              <a:r>
                <a:rPr kumimoji="0" lang="en-US" alt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a:t>
              </a:r>
              <a:r>
                <a:rPr kumimoji="0" lang="en-US" altLang="en-US" sz="14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Proceso</a:t>
              </a:r>
              <a:r>
                <a:rPr kumimoji="0" lang="en-US" alt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de </a:t>
              </a:r>
              <a:r>
                <a:rPr kumimoji="0" lang="en-US" altLang="en-US" sz="14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medición</a:t>
              </a:r>
              <a:r>
                <a:rPr kumimoji="0" lang="en-US" alt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a:t>
              </a:r>
            </a:p>
          </p:txBody>
        </p:sp>
        <p:sp>
          <p:nvSpPr>
            <p:cNvPr id="65551" name="_s60425"/>
            <p:cNvSpPr>
              <a:spLocks noChangeArrowheads="1"/>
            </p:cNvSpPr>
            <p:nvPr/>
          </p:nvSpPr>
          <p:spPr bwMode="auto">
            <a:xfrm>
              <a:off x="86337" y="3976877"/>
              <a:ext cx="1751986" cy="661531"/>
            </a:xfrm>
            <a:prstGeom prst="rect">
              <a:avLst/>
            </a:prstGeom>
            <a:noFill/>
            <a:ln w="25400">
              <a:solidFill>
                <a:schemeClr val="bg1"/>
              </a:solidFill>
              <a:miter lim="800000"/>
              <a:headEnd/>
              <a:tailEnd/>
            </a:ln>
          </p:spPr>
          <p:txBody>
            <a:bodyPr wrap="none" anchor="ct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Nominal</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1"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a:t>
              </a:r>
              <a:r>
                <a:rPr kumimoji="0" lang="es-CO" altLang="en-US" sz="1800" b="0" i="1"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clasificación</a:t>
              </a:r>
              <a:r>
                <a:rPr kumimoji="0" lang="en-US" altLang="en-US" sz="18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p:txBody>
        </p:sp>
        <p:sp>
          <p:nvSpPr>
            <p:cNvPr id="65552" name="_s60425"/>
            <p:cNvSpPr>
              <a:spLocks noChangeArrowheads="1"/>
            </p:cNvSpPr>
            <p:nvPr/>
          </p:nvSpPr>
          <p:spPr bwMode="auto">
            <a:xfrm>
              <a:off x="2095499" y="3989387"/>
              <a:ext cx="2057400" cy="661531"/>
            </a:xfrm>
            <a:prstGeom prst="rect">
              <a:avLst/>
            </a:prstGeom>
            <a:noFill/>
            <a:ln w="25400">
              <a:solidFill>
                <a:schemeClr val="bg1"/>
              </a:solidFill>
              <a:miter lim="800000"/>
              <a:headEnd/>
              <a:tailEnd/>
            </a:ln>
          </p:spPr>
          <p:txBody>
            <a:bodyPr wrap="none" anchor="ct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Ordinal</a:t>
              </a:r>
            </a:p>
            <a:p>
              <a:pPr marL="0" marR="0" lvl="0" indent="0" algn="ctr"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en-US" sz="1800" b="0" i="1"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a:t>
              </a:r>
              <a:r>
                <a:rPr kumimoji="0" lang="es-CO" altLang="en-US" sz="1800" b="0" i="1"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orden jerárquico</a:t>
              </a:r>
              <a:r>
                <a:rPr kumimoji="0" lang="en-US" altLang="en-US" sz="18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a:t>
              </a:r>
              <a:endParaRPr kumimoji="0" lang="en-US" altLang="en-US" sz="2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p:txBody>
        </p:sp>
        <p:grpSp>
          <p:nvGrpSpPr>
            <p:cNvPr id="65553" name="Group 19"/>
            <p:cNvGrpSpPr>
              <a:grpSpLocks/>
            </p:cNvGrpSpPr>
            <p:nvPr/>
          </p:nvGrpSpPr>
          <p:grpSpPr bwMode="auto">
            <a:xfrm>
              <a:off x="932568" y="3608387"/>
              <a:ext cx="2085975" cy="381001"/>
              <a:chOff x="4886325" y="4187825"/>
              <a:chExt cx="2085975" cy="381001"/>
            </a:xfrm>
          </p:grpSpPr>
          <p:cxnSp>
            <p:nvCxnSpPr>
              <p:cNvPr id="65556" name="_s60420"/>
              <p:cNvCxnSpPr>
                <a:cxnSpLocks noChangeShapeType="1"/>
              </p:cNvCxnSpPr>
              <p:nvPr/>
            </p:nvCxnSpPr>
            <p:spPr bwMode="auto">
              <a:xfrm rot="5400000" flipH="1">
                <a:off x="6210300" y="3806825"/>
                <a:ext cx="381000" cy="1143000"/>
              </a:xfrm>
              <a:prstGeom prst="bentConnector3">
                <a:avLst>
                  <a:gd name="adj1" fmla="val 30000"/>
                </a:avLst>
              </a:prstGeom>
              <a:noFill/>
              <a:ln w="19050">
                <a:solidFill>
                  <a:schemeClr val="bg1"/>
                </a:solidFill>
                <a:miter lim="800000"/>
                <a:headEnd/>
                <a:tailEnd/>
              </a:ln>
              <a:extLst>
                <a:ext uri="{909E8E84-426E-40DD-AFC4-6F175D3DCCD1}">
                  <a14:hiddenFill xmlns:a14="http://schemas.microsoft.com/office/drawing/2010/main">
                    <a:noFill/>
                  </a14:hiddenFill>
                </a:ext>
              </a:extLst>
            </p:spPr>
          </p:cxnSp>
          <p:cxnSp>
            <p:nvCxnSpPr>
              <p:cNvPr id="65557" name="_s60421"/>
              <p:cNvCxnSpPr>
                <a:cxnSpLocks noChangeShapeType="1"/>
              </p:cNvCxnSpPr>
              <p:nvPr/>
            </p:nvCxnSpPr>
            <p:spPr bwMode="auto">
              <a:xfrm rot="-5400000">
                <a:off x="5167313" y="3906838"/>
                <a:ext cx="381000" cy="942975"/>
              </a:xfrm>
              <a:prstGeom prst="bentConnector3">
                <a:avLst>
                  <a:gd name="adj1" fmla="val 30000"/>
                </a:avLst>
              </a:prstGeom>
              <a:noFill/>
              <a:ln w="19050">
                <a:solidFill>
                  <a:schemeClr val="bg1"/>
                </a:solidFill>
                <a:miter lim="800000"/>
                <a:headEnd/>
                <a:tailEnd/>
              </a:ln>
              <a:extLst>
                <a:ext uri="{909E8E84-426E-40DD-AFC4-6F175D3DCCD1}">
                  <a14:hiddenFill xmlns:a14="http://schemas.microsoft.com/office/drawing/2010/main">
                    <a:noFill/>
                  </a14:hiddenFill>
                </a:ext>
              </a:extLst>
            </p:spPr>
          </p:cxnSp>
        </p:grpSp>
        <p:cxnSp>
          <p:nvCxnSpPr>
            <p:cNvPr id="12" name="Straight Connector 11"/>
            <p:cNvCxnSpPr>
              <a:stCxn id="65543" idx="2"/>
            </p:cNvCxnSpPr>
            <p:nvPr/>
          </p:nvCxnSpPr>
          <p:spPr>
            <a:xfrm>
              <a:off x="4076700" y="2028007"/>
              <a:ext cx="0" cy="5175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5555" name="Text Box 14"/>
            <p:cNvSpPr txBox="1">
              <a:spLocks noChangeArrowheads="1"/>
            </p:cNvSpPr>
            <p:nvPr/>
          </p:nvSpPr>
          <p:spPr bwMode="auto">
            <a:xfrm>
              <a:off x="2239960" y="4802563"/>
              <a:ext cx="2120691" cy="969472"/>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lIns="85342" tIns="42672" rIns="85342" bIns="42672">
              <a:spAutoFit/>
            </a:bodyPr>
            <a:lstStyle>
              <a:lvl1pPr marL="342900" indent="-342900">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auto" latinLnBrk="0" hangingPunct="1">
                <a:lnSpc>
                  <a:spcPct val="100000"/>
                </a:lnSpc>
                <a:spcBef>
                  <a:spcPct val="50000"/>
                </a:spcBef>
                <a:spcAft>
                  <a:spcPts val="0"/>
                </a:spcAft>
                <a:buClr>
                  <a:srgbClr val="336699"/>
                </a:buClr>
                <a:buSzPct val="60000"/>
                <a:buFont typeface="Wingdings" panose="05000000000000000000" pitchFamily="2" charset="2"/>
                <a:buNone/>
                <a:tabLst/>
                <a:defRPr/>
              </a:pPr>
              <a:r>
                <a:rPr kumimoji="0" lang="en-US" altLang="en-US" sz="14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Ej</a:t>
              </a:r>
              <a:r>
                <a:rPr kumimoji="0" lang="en-US" alt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rankings</a:t>
              </a:r>
            </a:p>
            <a:p>
              <a:pPr marL="342900" marR="0" lvl="0" indent="-342900" algn="l" defTabSz="914400" rtl="0" eaLnBrk="1" fontAlgn="auto" latinLnBrk="0" hangingPunct="1">
                <a:lnSpc>
                  <a:spcPct val="100000"/>
                </a:lnSpc>
                <a:spcBef>
                  <a:spcPct val="10000"/>
                </a:spcBef>
                <a:spcAft>
                  <a:spcPts val="0"/>
                </a:spcAft>
                <a:buClr>
                  <a:srgbClr val="336699"/>
                </a:buClr>
                <a:buSzPct val="60000"/>
                <a:buFont typeface="Wingdings" panose="05000000000000000000" pitchFamily="2" charset="2"/>
                <a:buChar char="n"/>
                <a:tabLst/>
                <a:defRPr/>
              </a:pPr>
              <a:r>
                <a:rPr kumimoji="0" lang="en-US" alt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Bajo, Medio, Alto</a:t>
              </a:r>
            </a:p>
            <a:p>
              <a:pPr marL="342900" marR="0" lvl="0" indent="-342900" algn="l" defTabSz="914400" rtl="0" eaLnBrk="1" fontAlgn="auto" latinLnBrk="0" hangingPunct="1">
                <a:lnSpc>
                  <a:spcPct val="100000"/>
                </a:lnSpc>
                <a:spcBef>
                  <a:spcPct val="0"/>
                </a:spcBef>
                <a:spcAft>
                  <a:spcPts val="0"/>
                </a:spcAft>
                <a:buClr>
                  <a:srgbClr val="336699"/>
                </a:buClr>
                <a:buSzPct val="60000"/>
                <a:buFont typeface="Wingdings" panose="05000000000000000000" pitchFamily="2" charset="2"/>
                <a:buNone/>
                <a:tabLst/>
                <a:defRPr/>
              </a:pPr>
              <a:r>
                <a:rPr kumimoji="0" lang="en-US" alt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a:t>
              </a:r>
              <a:r>
                <a:rPr kumimoji="0" lang="en-US" altLang="en-US" sz="14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Categorías</a:t>
              </a:r>
              <a:r>
                <a:rPr kumimoji="0" lang="en-US" alt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a:t>
              </a:r>
              <a:r>
                <a:rPr kumimoji="0" lang="en-US" altLang="en-US" sz="14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Ordenadas</a:t>
              </a:r>
              <a:r>
                <a:rPr kumimoji="0" lang="en-US" altLang="en-US" sz="1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a:t>
              </a:r>
            </a:p>
          </p:txBody>
        </p:sp>
      </p:grpSp>
      <p:cxnSp>
        <p:nvCxnSpPr>
          <p:cNvPr id="2" name="Straight Connector 1">
            <a:extLst>
              <a:ext uri="{FF2B5EF4-FFF2-40B4-BE49-F238E27FC236}">
                <a16:creationId xmlns:a16="http://schemas.microsoft.com/office/drawing/2014/main" id="{4CBA7A38-720F-B5C9-23DD-D77F8140269F}"/>
              </a:ext>
            </a:extLst>
          </p:cNvPr>
          <p:cNvCxnSpPr>
            <a:cxnSpLocks/>
            <a:endCxn id="65538" idx="2"/>
          </p:cNvCxnSpPr>
          <p:nvPr/>
        </p:nvCxnSpPr>
        <p:spPr>
          <a:xfrm flipV="1">
            <a:off x="62809" y="912481"/>
            <a:ext cx="6063353" cy="86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283909"/>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234351" y="322722"/>
            <a:ext cx="10515600" cy="1325563"/>
          </a:xfrm>
        </p:spPr>
        <p:txBody>
          <a:bodyPr>
            <a:normAutofit/>
          </a:bodyPr>
          <a:lstStyle/>
          <a:p>
            <a:r>
              <a:rPr lang="es-CO" sz="3600" b="1" dirty="0">
                <a:solidFill>
                  <a:schemeClr val="bg1"/>
                </a:solidFill>
                <a:latin typeface="Montserrat" panose="00000500000000000000" pitchFamily="2" charset="0"/>
              </a:rPr>
              <a:t>Visualización de 1 variable numérica:</a:t>
            </a:r>
            <a:br>
              <a:rPr lang="es-CO" sz="3600" b="1" dirty="0">
                <a:solidFill>
                  <a:schemeClr val="bg1"/>
                </a:solidFill>
                <a:latin typeface="Montserrat" panose="00000500000000000000" pitchFamily="2" charset="0"/>
              </a:rPr>
            </a:br>
            <a:r>
              <a:rPr lang="es-CO" sz="3600" b="1" dirty="0">
                <a:solidFill>
                  <a:schemeClr val="accent2">
                    <a:lumMod val="60000"/>
                    <a:lumOff val="40000"/>
                  </a:schemeClr>
                </a:solidFill>
                <a:latin typeface="Montserrat" panose="00000500000000000000" pitchFamily="2" charset="0"/>
              </a:rPr>
              <a:t>Polígono de Frecuencias</a:t>
            </a:r>
          </a:p>
        </p:txBody>
      </p:sp>
      <p:sp>
        <p:nvSpPr>
          <p:cNvPr id="3" name="Marcador de contenido 2"/>
          <p:cNvSpPr>
            <a:spLocks noGrp="1"/>
          </p:cNvSpPr>
          <p:nvPr>
            <p:ph sz="half" idx="1"/>
          </p:nvPr>
        </p:nvSpPr>
        <p:spPr>
          <a:xfrm>
            <a:off x="588034" y="1886010"/>
            <a:ext cx="5181600" cy="4351338"/>
          </a:xfrm>
        </p:spPr>
        <p:txBody>
          <a:bodyPr/>
          <a:lstStyle/>
          <a:p>
            <a:r>
              <a:rPr lang="es-CO" dirty="0">
                <a:solidFill>
                  <a:schemeClr val="bg1"/>
                </a:solidFill>
                <a:latin typeface="Montserrat" panose="00000500000000000000" pitchFamily="2" charset="0"/>
              </a:rPr>
              <a:t>Para hacerlo, se utiliza el punto medio de cada clase (barra de histograma), y después se conecta la secuencia de puntos medios con sus respectivos porcentajes. </a:t>
            </a:r>
          </a:p>
          <a:p>
            <a:r>
              <a:rPr lang="es-CO" dirty="0">
                <a:solidFill>
                  <a:schemeClr val="bg1"/>
                </a:solidFill>
                <a:latin typeface="Montserrat" panose="00000500000000000000" pitchFamily="2" charset="0"/>
              </a:rPr>
              <a:t>Es muy útil cuando se quieren comparar dos o más grupos.</a:t>
            </a:r>
          </a:p>
        </p:txBody>
      </p:sp>
      <p:graphicFrame>
        <p:nvGraphicFramePr>
          <p:cNvPr id="6" name="Marcador de contenido 5"/>
          <p:cNvGraphicFramePr>
            <a:graphicFrameLocks noGrp="1"/>
          </p:cNvGraphicFramePr>
          <p:nvPr>
            <p:ph sz="half" idx="2"/>
            <p:extLst>
              <p:ext uri="{D42A27DB-BD31-4B8C-83A1-F6EECF244321}">
                <p14:modId xmlns:p14="http://schemas.microsoft.com/office/powerpoint/2010/main" val="1290073531"/>
              </p:ext>
            </p:extLst>
          </p:nvPr>
        </p:nvGraphicFramePr>
        <p:xfrm>
          <a:off x="6038850" y="1825217"/>
          <a:ext cx="4451350" cy="4351338"/>
        </p:xfrm>
        <a:graphic>
          <a:graphicData uri="http://schemas.openxmlformats.org/drawingml/2006/chart">
            <c:chart xmlns:c="http://schemas.openxmlformats.org/drawingml/2006/chart" xmlns:r="http://schemas.openxmlformats.org/officeDocument/2006/relationships" r:id="rId4"/>
          </a:graphicData>
        </a:graphic>
      </p:graphicFrame>
      <p:cxnSp>
        <p:nvCxnSpPr>
          <p:cNvPr id="4" name="Straight Connector 3">
            <a:extLst>
              <a:ext uri="{FF2B5EF4-FFF2-40B4-BE49-F238E27FC236}">
                <a16:creationId xmlns:a16="http://schemas.microsoft.com/office/drawing/2014/main" id="{6645D393-14F7-3AB4-3C3F-29E1E486CE20}"/>
              </a:ext>
            </a:extLst>
          </p:cNvPr>
          <p:cNvCxnSpPr>
            <a:cxnSpLocks/>
          </p:cNvCxnSpPr>
          <p:nvPr/>
        </p:nvCxnSpPr>
        <p:spPr>
          <a:xfrm>
            <a:off x="0" y="1592531"/>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67055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800" dirty="0">
                <a:solidFill>
                  <a:schemeClr val="bg1"/>
                </a:solidFill>
                <a:latin typeface="Montserrat" panose="00000500000000000000" pitchFamily="2" charset="0"/>
              </a:rPr>
              <a:t>Ejemplo: algoritmo histograma</a:t>
            </a:r>
            <a:endParaRPr lang="es-CO" sz="3800" dirty="0">
              <a:solidFill>
                <a:schemeClr val="bg1"/>
              </a:solidFill>
              <a:latin typeface="Montserrat" panose="00000500000000000000" pitchFamily="2" charset="0"/>
            </a:endParaRPr>
          </a:p>
        </p:txBody>
      </p:sp>
      <p:sp>
        <p:nvSpPr>
          <p:cNvPr id="3" name="Marcador de contenido 2"/>
          <p:cNvSpPr>
            <a:spLocks noGrp="1"/>
          </p:cNvSpPr>
          <p:nvPr>
            <p:ph idx="1"/>
          </p:nvPr>
        </p:nvSpPr>
        <p:spPr>
          <a:xfrm>
            <a:off x="838200" y="1825625"/>
            <a:ext cx="10834396" cy="4351338"/>
          </a:xfrm>
        </p:spPr>
        <p:txBody>
          <a:bodyPr>
            <a:normAutofit fontScale="77500" lnSpcReduction="20000"/>
          </a:bodyPr>
          <a:lstStyle/>
          <a:p>
            <a:r>
              <a:rPr lang="es-CO" dirty="0">
                <a:solidFill>
                  <a:schemeClr val="bg1"/>
                </a:solidFill>
                <a:latin typeface="Montserrat" panose="00000500000000000000" pitchFamily="2" charset="0"/>
              </a:rPr>
              <a:t>Ordene los datos (orden ascendente): 	                                                </a:t>
            </a:r>
          </a:p>
          <a:p>
            <a:pPr marL="0" indent="0">
              <a:buNone/>
            </a:pPr>
            <a:r>
              <a:rPr lang="es-CO" dirty="0">
                <a:solidFill>
                  <a:schemeClr val="bg1"/>
                </a:solidFill>
                <a:latin typeface="Montserrat" panose="00000500000000000000" pitchFamily="2" charset="0"/>
              </a:rPr>
              <a:t> </a:t>
            </a:r>
            <a:r>
              <a:rPr lang="es-CO" dirty="0">
                <a:solidFill>
                  <a:schemeClr val="accent2">
                    <a:lumMod val="60000"/>
                    <a:lumOff val="40000"/>
                  </a:schemeClr>
                </a:solidFill>
                <a:latin typeface="Montserrat" panose="00000500000000000000" pitchFamily="2" charset="0"/>
              </a:rPr>
              <a:t> </a:t>
            </a:r>
            <a:r>
              <a:rPr lang="es-CO" b="1" dirty="0">
                <a:solidFill>
                  <a:schemeClr val="accent2">
                    <a:lumMod val="60000"/>
                    <a:lumOff val="40000"/>
                  </a:schemeClr>
                </a:solidFill>
                <a:latin typeface="Montserrat" panose="00000500000000000000" pitchFamily="2" charset="0"/>
              </a:rPr>
              <a:t>12</a:t>
            </a:r>
            <a:r>
              <a:rPr lang="es-CO" b="1" dirty="0">
                <a:solidFill>
                  <a:schemeClr val="bg1"/>
                </a:solidFill>
                <a:latin typeface="Montserrat" panose="00000500000000000000" pitchFamily="2" charset="0"/>
              </a:rPr>
              <a:t>, </a:t>
            </a:r>
            <a:r>
              <a:rPr lang="es-CO" dirty="0">
                <a:solidFill>
                  <a:schemeClr val="bg1"/>
                </a:solidFill>
                <a:latin typeface="Montserrat" panose="00000500000000000000" pitchFamily="2" charset="0"/>
              </a:rPr>
              <a:t>13, 17, 21, 24, 24, 26, 27, 27, 30, 32, 35, 37, 38, 41, 43, 44, 46, 53</a:t>
            </a:r>
            <a:r>
              <a:rPr lang="es-CO" b="1" dirty="0">
                <a:solidFill>
                  <a:schemeClr val="bg1"/>
                </a:solidFill>
                <a:latin typeface="Montserrat" panose="00000500000000000000" pitchFamily="2" charset="0"/>
              </a:rPr>
              <a:t>, </a:t>
            </a:r>
            <a:r>
              <a:rPr lang="es-CO" b="1" dirty="0">
                <a:solidFill>
                  <a:schemeClr val="accent2">
                    <a:lumMod val="60000"/>
                    <a:lumOff val="40000"/>
                  </a:schemeClr>
                </a:solidFill>
                <a:latin typeface="Montserrat" panose="00000500000000000000" pitchFamily="2" charset="0"/>
              </a:rPr>
              <a:t>58</a:t>
            </a:r>
            <a:r>
              <a:rPr lang="es-CO" dirty="0">
                <a:solidFill>
                  <a:schemeClr val="bg1"/>
                </a:solidFill>
                <a:latin typeface="Montserrat" panose="00000500000000000000" pitchFamily="2" charset="0"/>
              </a:rPr>
              <a:t>.</a:t>
            </a:r>
          </a:p>
          <a:p>
            <a:r>
              <a:rPr lang="es-CO" dirty="0">
                <a:solidFill>
                  <a:schemeClr val="bg1"/>
                </a:solidFill>
                <a:latin typeface="Montserrat" panose="00000500000000000000" pitchFamily="2" charset="0"/>
              </a:rPr>
              <a:t>Encuentre el rango: </a:t>
            </a:r>
            <a:r>
              <a:rPr lang="es-CO" b="1" dirty="0">
                <a:solidFill>
                  <a:schemeClr val="accent2">
                    <a:lumMod val="60000"/>
                    <a:lumOff val="40000"/>
                  </a:schemeClr>
                </a:solidFill>
                <a:latin typeface="Montserrat" panose="00000500000000000000" pitchFamily="2" charset="0"/>
              </a:rPr>
              <a:t>58 – 12 = 46</a:t>
            </a:r>
          </a:p>
          <a:p>
            <a:r>
              <a:rPr lang="es-CO" dirty="0">
                <a:solidFill>
                  <a:schemeClr val="bg1"/>
                </a:solidFill>
                <a:latin typeface="Montserrat" panose="00000500000000000000" pitchFamily="2" charset="0"/>
              </a:rPr>
              <a:t>Defina el número de categorías: </a:t>
            </a:r>
            <a:r>
              <a:rPr lang="es-CO" b="1" dirty="0">
                <a:solidFill>
                  <a:schemeClr val="accent2">
                    <a:lumMod val="60000"/>
                    <a:lumOff val="40000"/>
                  </a:schemeClr>
                </a:solidFill>
                <a:latin typeface="Montserrat" panose="00000500000000000000" pitchFamily="2" charset="0"/>
              </a:rPr>
              <a:t>5</a:t>
            </a:r>
            <a:r>
              <a:rPr lang="es-CO" dirty="0">
                <a:solidFill>
                  <a:schemeClr val="bg1"/>
                </a:solidFill>
                <a:latin typeface="Montserrat" panose="00000500000000000000" pitchFamily="2" charset="0"/>
              </a:rPr>
              <a:t>.</a:t>
            </a:r>
          </a:p>
          <a:p>
            <a:r>
              <a:rPr lang="es-CO" dirty="0">
                <a:solidFill>
                  <a:schemeClr val="bg1"/>
                </a:solidFill>
                <a:latin typeface="Montserrat" panose="00000500000000000000" pitchFamily="2" charset="0"/>
              </a:rPr>
              <a:t>Encuentre el ancho de cada categoría (rango ÷ número de clases</a:t>
            </a:r>
            <a:r>
              <a:rPr lang="es-CO" dirty="0">
                <a:solidFill>
                  <a:schemeClr val="accent2">
                    <a:lumMod val="60000"/>
                    <a:lumOff val="40000"/>
                  </a:schemeClr>
                </a:solidFill>
                <a:latin typeface="Montserrat" panose="00000500000000000000" pitchFamily="2" charset="0"/>
              </a:rPr>
              <a:t>): </a:t>
            </a:r>
            <a:r>
              <a:rPr lang="es-CO" b="1" dirty="0">
                <a:solidFill>
                  <a:schemeClr val="accent2">
                    <a:lumMod val="60000"/>
                    <a:lumOff val="40000"/>
                  </a:schemeClr>
                </a:solidFill>
                <a:latin typeface="Montserrat" panose="00000500000000000000" pitchFamily="2" charset="0"/>
              </a:rPr>
              <a:t>46/5 y aproxime = 10</a:t>
            </a:r>
          </a:p>
          <a:p>
            <a:r>
              <a:rPr lang="es-CO" dirty="0">
                <a:solidFill>
                  <a:schemeClr val="bg1"/>
                </a:solidFill>
                <a:latin typeface="Montserrat" panose="00000500000000000000" pitchFamily="2" charset="0"/>
              </a:rPr>
              <a:t>Calcule las fronteras de cada categoría:</a:t>
            </a:r>
          </a:p>
          <a:p>
            <a:pPr lvl="1"/>
            <a:r>
              <a:rPr lang="es-CO" b="1" dirty="0">
                <a:solidFill>
                  <a:schemeClr val="accent2">
                    <a:lumMod val="60000"/>
                    <a:lumOff val="40000"/>
                  </a:schemeClr>
                </a:solidFill>
                <a:latin typeface="Montserrat" panose="00000500000000000000" pitchFamily="2" charset="0"/>
              </a:rPr>
              <a:t>Cat 1: 10 y menos de 20</a:t>
            </a:r>
          </a:p>
          <a:p>
            <a:pPr lvl="1"/>
            <a:r>
              <a:rPr lang="es-CO" b="1" dirty="0">
                <a:solidFill>
                  <a:schemeClr val="accent2">
                    <a:lumMod val="60000"/>
                    <a:lumOff val="40000"/>
                  </a:schemeClr>
                </a:solidFill>
                <a:latin typeface="Montserrat" panose="00000500000000000000" pitchFamily="2" charset="0"/>
              </a:rPr>
              <a:t>Cat 2: 20 y menos de 30</a:t>
            </a:r>
          </a:p>
          <a:p>
            <a:pPr lvl="1"/>
            <a:r>
              <a:rPr lang="es-CO" b="1" dirty="0">
                <a:solidFill>
                  <a:schemeClr val="accent2">
                    <a:lumMod val="60000"/>
                    <a:lumOff val="40000"/>
                  </a:schemeClr>
                </a:solidFill>
                <a:latin typeface="Montserrat" panose="00000500000000000000" pitchFamily="2" charset="0"/>
              </a:rPr>
              <a:t>Cat 3: 30 y menos de 40</a:t>
            </a:r>
          </a:p>
          <a:p>
            <a:pPr lvl="1"/>
            <a:r>
              <a:rPr lang="es-CO" b="1" dirty="0">
                <a:solidFill>
                  <a:schemeClr val="accent2">
                    <a:lumMod val="60000"/>
                    <a:lumOff val="40000"/>
                  </a:schemeClr>
                </a:solidFill>
                <a:latin typeface="Montserrat" panose="00000500000000000000" pitchFamily="2" charset="0"/>
              </a:rPr>
              <a:t>Cat 4: 40 y menos de 50</a:t>
            </a:r>
          </a:p>
          <a:p>
            <a:pPr lvl="1"/>
            <a:r>
              <a:rPr lang="es-CO" b="1" dirty="0">
                <a:solidFill>
                  <a:schemeClr val="accent2">
                    <a:lumMod val="60000"/>
                    <a:lumOff val="40000"/>
                  </a:schemeClr>
                </a:solidFill>
                <a:latin typeface="Montserrat" panose="00000500000000000000" pitchFamily="2" charset="0"/>
              </a:rPr>
              <a:t>Cat 5: 50 y menos de 60</a:t>
            </a:r>
          </a:p>
          <a:p>
            <a:pPr marL="457200" lvl="1" indent="0">
              <a:buNone/>
            </a:pPr>
            <a:endParaRPr lang="es-CO" b="1" dirty="0">
              <a:solidFill>
                <a:schemeClr val="bg1"/>
              </a:solidFill>
              <a:latin typeface="Montserrat" panose="00000500000000000000" pitchFamily="2" charset="0"/>
            </a:endParaRPr>
          </a:p>
          <a:p>
            <a:r>
              <a:rPr lang="es-CO" dirty="0">
                <a:solidFill>
                  <a:schemeClr val="bg1"/>
                </a:solidFill>
                <a:latin typeface="Montserrat" panose="00000500000000000000" pitchFamily="2" charset="0"/>
              </a:rPr>
              <a:t>Cuente el número de observaciones y asigne a cada categoría.</a:t>
            </a:r>
          </a:p>
        </p:txBody>
      </p:sp>
      <p:cxnSp>
        <p:nvCxnSpPr>
          <p:cNvPr id="5" name="Straight Connector 4">
            <a:extLst>
              <a:ext uri="{FF2B5EF4-FFF2-40B4-BE49-F238E27FC236}">
                <a16:creationId xmlns:a16="http://schemas.microsoft.com/office/drawing/2014/main" id="{7B083FFB-F5CA-EE4F-D721-67B2C6E348FA}"/>
              </a:ext>
            </a:extLst>
          </p:cNvPr>
          <p:cNvCxnSpPr>
            <a:cxnSpLocks/>
          </p:cNvCxnSpPr>
          <p:nvPr/>
        </p:nvCxnSpPr>
        <p:spPr>
          <a:xfrm>
            <a:off x="0" y="1471761"/>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2557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1138" name="Line 11"/>
          <p:cNvSpPr>
            <a:spLocks noChangeShapeType="1"/>
          </p:cNvSpPr>
          <p:nvPr/>
        </p:nvSpPr>
        <p:spPr bwMode="auto">
          <a:xfrm flipH="1">
            <a:off x="5632523" y="2470150"/>
            <a:ext cx="12807" cy="62230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91139" name="Rectangle 2"/>
          <p:cNvSpPr>
            <a:spLocks noGrp="1" noChangeArrowheads="1"/>
          </p:cNvSpPr>
          <p:nvPr>
            <p:ph type="title" idx="4294967295"/>
          </p:nvPr>
        </p:nvSpPr>
        <p:spPr>
          <a:xfrm>
            <a:off x="64698" y="565150"/>
            <a:ext cx="7848600" cy="1143000"/>
          </a:xfrm>
        </p:spPr>
        <p:txBody>
          <a:bodyPr>
            <a:normAutofit fontScale="90000"/>
          </a:bodyPr>
          <a:lstStyle/>
          <a:p>
            <a:pPr eaLnBrk="1" hangingPunct="1">
              <a:lnSpc>
                <a:spcPct val="80000"/>
              </a:lnSpc>
            </a:pPr>
            <a:r>
              <a:rPr lang="es-CO" altLang="en-US" sz="3300" b="1" dirty="0">
                <a:solidFill>
                  <a:schemeClr val="bg1"/>
                </a:solidFill>
                <a:latin typeface="Montserrat" panose="00000500000000000000" pitchFamily="2" charset="0"/>
              </a:rPr>
              <a:t>Visualizando dos variables numéricas utilizando gráficas.</a:t>
            </a:r>
            <a:br>
              <a:rPr lang="es-CO" altLang="en-US" sz="3300" b="1" dirty="0">
                <a:solidFill>
                  <a:schemeClr val="bg1"/>
                </a:solidFill>
                <a:latin typeface="Montserrat" panose="00000500000000000000" pitchFamily="2" charset="0"/>
              </a:rPr>
            </a:br>
            <a:endParaRPr lang="es-CO" altLang="en-US" sz="3300" b="1" dirty="0">
              <a:solidFill>
                <a:schemeClr val="bg1"/>
              </a:solidFill>
              <a:latin typeface="Montserrat" panose="00000500000000000000" pitchFamily="2" charset="0"/>
            </a:endParaRPr>
          </a:p>
        </p:txBody>
      </p:sp>
      <p:sp>
        <p:nvSpPr>
          <p:cNvPr id="91140" name="Rectangle 5"/>
          <p:cNvSpPr>
            <a:spLocks noChangeArrowheads="1"/>
          </p:cNvSpPr>
          <p:nvPr/>
        </p:nvSpPr>
        <p:spPr bwMode="auto">
          <a:xfrm>
            <a:off x="1990725" y="1828800"/>
            <a:ext cx="8020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white"/>
              </a:solidFill>
              <a:effectLst/>
              <a:uLnTx/>
              <a:uFillTx/>
              <a:latin typeface="Montserrat" panose="00000500000000000000" pitchFamily="2" charset="0"/>
              <a:ea typeface="+mn-ea"/>
              <a:cs typeface="Arial" panose="020B0604020202020204" pitchFamily="34" charset="0"/>
            </a:endParaRPr>
          </a:p>
        </p:txBody>
      </p:sp>
      <p:sp>
        <p:nvSpPr>
          <p:cNvPr id="83973" name="Rectangle 6"/>
          <p:cNvSpPr>
            <a:spLocks noChangeArrowheads="1"/>
          </p:cNvSpPr>
          <p:nvPr/>
        </p:nvSpPr>
        <p:spPr bwMode="auto">
          <a:xfrm>
            <a:off x="3823810" y="1949450"/>
            <a:ext cx="3617427" cy="520700"/>
          </a:xfrm>
          <a:prstGeom prst="rect">
            <a:avLst/>
          </a:prstGeom>
          <a:noFill/>
          <a:ln w="25400">
            <a:solidFill>
              <a:schemeClr val="bg1"/>
            </a:solidFill>
            <a:miter lim="800000"/>
            <a:headEnd/>
            <a:tailEnd/>
          </a:ln>
        </p:spPr>
        <p:txBody>
          <a:bodyPr wrap="square"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28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Dos Variables</a:t>
            </a:r>
          </a:p>
        </p:txBody>
      </p:sp>
      <p:sp>
        <p:nvSpPr>
          <p:cNvPr id="91142" name="Line 13"/>
          <p:cNvSpPr>
            <a:spLocks noChangeShapeType="1"/>
          </p:cNvSpPr>
          <p:nvPr/>
        </p:nvSpPr>
        <p:spPr bwMode="auto">
          <a:xfrm>
            <a:off x="3707920" y="3092450"/>
            <a:ext cx="4178419"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91143" name="Line 14"/>
          <p:cNvSpPr>
            <a:spLocks noChangeShapeType="1"/>
          </p:cNvSpPr>
          <p:nvPr/>
        </p:nvSpPr>
        <p:spPr bwMode="auto">
          <a:xfrm>
            <a:off x="3707921" y="3092450"/>
            <a:ext cx="0" cy="38100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91144" name="Rectangle 15"/>
          <p:cNvSpPr>
            <a:spLocks noChangeArrowheads="1"/>
          </p:cNvSpPr>
          <p:nvPr/>
        </p:nvSpPr>
        <p:spPr bwMode="auto">
          <a:xfrm>
            <a:off x="2869721" y="3473451"/>
            <a:ext cx="2228490" cy="828432"/>
          </a:xfrm>
          <a:prstGeom prst="rect">
            <a:avLst/>
          </a:prstGeom>
          <a:noFill/>
          <a:ln w="25400">
            <a:solidFill>
              <a:schemeClr val="bg1"/>
            </a:solidFill>
            <a:miter lim="800000"/>
            <a:headEnd/>
            <a:tailEnd/>
          </a:ln>
        </p:spPr>
        <p:txBody>
          <a:bodyPr wrap="square"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2400" b="1" i="0" u="none" strike="noStrike" kern="1200" cap="none" spc="0" normalizeH="0" baseline="0" noProof="0">
                <a:ln>
                  <a:noFill/>
                </a:ln>
                <a:solidFill>
                  <a:prstClr val="white"/>
                </a:solidFill>
                <a:effectLst/>
                <a:uLnTx/>
                <a:uFillTx/>
                <a:latin typeface="Montserrat" panose="00000500000000000000" pitchFamily="2" charset="0"/>
                <a:ea typeface="+mn-ea"/>
                <a:cs typeface="Arial" panose="020B0604020202020204" pitchFamily="34" charset="0"/>
              </a:rPr>
              <a:t>Gráfico de Dispersión</a:t>
            </a:r>
          </a:p>
        </p:txBody>
      </p:sp>
      <p:sp>
        <p:nvSpPr>
          <p:cNvPr id="91145" name="Line 18"/>
          <p:cNvSpPr>
            <a:spLocks noChangeShapeType="1"/>
          </p:cNvSpPr>
          <p:nvPr/>
        </p:nvSpPr>
        <p:spPr bwMode="auto">
          <a:xfrm flipH="1">
            <a:off x="7886339" y="3092450"/>
            <a:ext cx="0" cy="38100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91146" name="Rectangle 19"/>
          <p:cNvSpPr>
            <a:spLocks noChangeArrowheads="1"/>
          </p:cNvSpPr>
          <p:nvPr/>
        </p:nvSpPr>
        <p:spPr bwMode="auto">
          <a:xfrm>
            <a:off x="6679721" y="3473451"/>
            <a:ext cx="2321344" cy="1196975"/>
          </a:xfrm>
          <a:prstGeom prst="rect">
            <a:avLst/>
          </a:prstGeom>
          <a:noFill/>
          <a:ln w="25400">
            <a:solidFill>
              <a:schemeClr val="bg1"/>
            </a:solidFill>
            <a:miter lim="800000"/>
            <a:headEnd/>
            <a:tailEnd/>
          </a:ln>
        </p:spPr>
        <p:txBody>
          <a:bodyPr wrap="square"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2400" b="1" i="0" u="none" strike="noStrike" kern="1200" cap="none" spc="0" normalizeH="0" baseline="0" noProof="0">
                <a:ln>
                  <a:noFill/>
                </a:ln>
                <a:solidFill>
                  <a:prstClr val="white"/>
                </a:solidFill>
                <a:effectLst/>
                <a:uLnTx/>
                <a:uFillTx/>
                <a:latin typeface="Montserrat" panose="00000500000000000000" pitchFamily="2" charset="0"/>
                <a:ea typeface="+mn-ea"/>
                <a:cs typeface="Arial" panose="020B0604020202020204" pitchFamily="34" charset="0"/>
              </a:rPr>
              <a:t>Gráfico de Serie de Tiempo</a:t>
            </a:r>
          </a:p>
        </p:txBody>
      </p:sp>
      <p:cxnSp>
        <p:nvCxnSpPr>
          <p:cNvPr id="2" name="Straight Connector 1">
            <a:extLst>
              <a:ext uri="{FF2B5EF4-FFF2-40B4-BE49-F238E27FC236}">
                <a16:creationId xmlns:a16="http://schemas.microsoft.com/office/drawing/2014/main" id="{85394C69-8A3D-B07C-52A9-E1381DBA91E7}"/>
              </a:ext>
            </a:extLst>
          </p:cNvPr>
          <p:cNvCxnSpPr>
            <a:cxnSpLocks/>
          </p:cNvCxnSpPr>
          <p:nvPr/>
        </p:nvCxnSpPr>
        <p:spPr>
          <a:xfrm>
            <a:off x="0" y="1471761"/>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762430"/>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0" y="381000"/>
            <a:ext cx="10147300" cy="990600"/>
          </a:xfrm>
        </p:spPr>
        <p:txBody>
          <a:bodyPr>
            <a:normAutofit fontScale="90000"/>
          </a:bodyPr>
          <a:lstStyle/>
          <a:p>
            <a:pPr eaLnBrk="1" hangingPunct="1"/>
            <a:r>
              <a:rPr lang="es-CO" altLang="en-US" sz="3300" b="1" dirty="0">
                <a:solidFill>
                  <a:schemeClr val="bg1"/>
                </a:solidFill>
                <a:latin typeface="Montserrat" panose="00000500000000000000" pitchFamily="2" charset="0"/>
              </a:rPr>
              <a:t>Visualizando dos variables numéricas: </a:t>
            </a:r>
            <a:br>
              <a:rPr lang="es-CO" altLang="en-US" sz="3300" b="1" dirty="0">
                <a:solidFill>
                  <a:schemeClr val="bg1"/>
                </a:solidFill>
                <a:latin typeface="Montserrat" panose="00000500000000000000" pitchFamily="2" charset="0"/>
              </a:rPr>
            </a:br>
            <a:r>
              <a:rPr lang="es-CO" altLang="en-US" sz="3300" b="1" dirty="0">
                <a:solidFill>
                  <a:schemeClr val="accent2">
                    <a:lumMod val="60000"/>
                    <a:lumOff val="40000"/>
                  </a:schemeClr>
                </a:solidFill>
                <a:latin typeface="Montserrat" panose="00000500000000000000" pitchFamily="2" charset="0"/>
              </a:rPr>
              <a:t>Gráfico de Dispersión</a:t>
            </a:r>
          </a:p>
        </p:txBody>
      </p:sp>
      <p:sp>
        <p:nvSpPr>
          <p:cNvPr id="78851" name="Rectangle 3"/>
          <p:cNvSpPr>
            <a:spLocks noGrp="1" noChangeArrowheads="1"/>
          </p:cNvSpPr>
          <p:nvPr>
            <p:ph type="body" idx="4294967295"/>
          </p:nvPr>
        </p:nvSpPr>
        <p:spPr>
          <a:xfrm>
            <a:off x="483092" y="2281089"/>
            <a:ext cx="4994275" cy="3105150"/>
          </a:xfrm>
        </p:spPr>
        <p:txBody>
          <a:bodyPr>
            <a:normAutofit fontScale="92500" lnSpcReduction="20000"/>
          </a:bodyPr>
          <a:lstStyle/>
          <a:p>
            <a:pPr eaLnBrk="1" hangingPunct="1">
              <a:buClr>
                <a:schemeClr val="tx1"/>
              </a:buClr>
              <a:buSzTx/>
              <a:buFont typeface="Wingdings" panose="05000000000000000000" pitchFamily="2" charset="2"/>
              <a:buChar char="§"/>
              <a:defRPr/>
            </a:pPr>
            <a:r>
              <a:rPr lang="es-CO" altLang="en-US" sz="2200" dirty="0">
                <a:solidFill>
                  <a:schemeClr val="bg1"/>
                </a:solidFill>
                <a:latin typeface="Montserrat" panose="00000500000000000000" pitchFamily="2" charset="0"/>
              </a:rPr>
              <a:t>Se utiliza cuando los datos numéricos contienen observaciones de dos variables numéricas. </a:t>
            </a:r>
          </a:p>
          <a:p>
            <a:pPr marL="0" indent="0" eaLnBrk="1" hangingPunct="1">
              <a:buClr>
                <a:schemeClr val="tx1"/>
              </a:buClr>
              <a:buSzTx/>
              <a:buNone/>
              <a:defRPr/>
            </a:pPr>
            <a:endParaRPr lang="es-CO" altLang="en-US" sz="2200" dirty="0">
              <a:solidFill>
                <a:schemeClr val="bg1"/>
              </a:solidFill>
              <a:latin typeface="Montserrat" panose="00000500000000000000" pitchFamily="2" charset="0"/>
            </a:endParaRPr>
          </a:p>
          <a:p>
            <a:pPr eaLnBrk="1" hangingPunct="1">
              <a:buClr>
                <a:schemeClr val="tx1"/>
              </a:buClr>
              <a:buSzTx/>
              <a:buFont typeface="Wingdings" panose="05000000000000000000" pitchFamily="2" charset="2"/>
              <a:buChar char="§"/>
              <a:defRPr/>
            </a:pPr>
            <a:r>
              <a:rPr lang="es-CO" altLang="en-US" sz="2200" dirty="0">
                <a:solidFill>
                  <a:schemeClr val="bg1"/>
                </a:solidFill>
                <a:latin typeface="Montserrat" panose="00000500000000000000" pitchFamily="2" charset="0"/>
              </a:rPr>
              <a:t>Una variable se mide en el eje horizontal y la otra en el vertical. </a:t>
            </a:r>
          </a:p>
          <a:p>
            <a:pPr marL="0" indent="0" eaLnBrk="1" hangingPunct="1">
              <a:buClr>
                <a:schemeClr val="tx1"/>
              </a:buClr>
              <a:buSzTx/>
              <a:buNone/>
              <a:defRPr/>
            </a:pPr>
            <a:endParaRPr lang="es-CO" altLang="en-US" sz="2200" dirty="0">
              <a:solidFill>
                <a:schemeClr val="bg1"/>
              </a:solidFill>
              <a:latin typeface="Montserrat" panose="00000500000000000000" pitchFamily="2" charset="0"/>
            </a:endParaRPr>
          </a:p>
          <a:p>
            <a:pPr eaLnBrk="1" hangingPunct="1">
              <a:buClr>
                <a:schemeClr val="tx1"/>
              </a:buClr>
              <a:buSzTx/>
              <a:buFont typeface="Wingdings" panose="05000000000000000000" pitchFamily="2" charset="2"/>
              <a:buChar char="§"/>
              <a:defRPr/>
            </a:pPr>
            <a:r>
              <a:rPr lang="es-CO" altLang="en-US" sz="2200" dirty="0">
                <a:solidFill>
                  <a:schemeClr val="bg1"/>
                </a:solidFill>
                <a:latin typeface="Montserrat" panose="00000500000000000000" pitchFamily="2" charset="0"/>
              </a:rPr>
              <a:t>Utilizados para determinar si existe alguna relación entre ambas variables.</a:t>
            </a:r>
          </a:p>
        </p:txBody>
      </p:sp>
      <p:pic>
        <p:nvPicPr>
          <p:cNvPr id="4" name="Picture 3">
            <a:extLst>
              <a:ext uri="{FF2B5EF4-FFF2-40B4-BE49-F238E27FC236}">
                <a16:creationId xmlns:a16="http://schemas.microsoft.com/office/drawing/2014/main" id="{4727F253-CA54-4F3D-B616-7871F6D59C2E}"/>
              </a:ext>
            </a:extLst>
          </p:cNvPr>
          <p:cNvPicPr>
            <a:picLocks noChangeAspect="1"/>
          </p:cNvPicPr>
          <p:nvPr/>
        </p:nvPicPr>
        <p:blipFill>
          <a:blip r:embed="rId4"/>
          <a:stretch>
            <a:fillRect/>
          </a:stretch>
        </p:blipFill>
        <p:spPr>
          <a:xfrm>
            <a:off x="6316359" y="2591193"/>
            <a:ext cx="4244637" cy="3670567"/>
          </a:xfrm>
          <a:prstGeom prst="rect">
            <a:avLst/>
          </a:prstGeom>
        </p:spPr>
      </p:pic>
      <p:sp>
        <p:nvSpPr>
          <p:cNvPr id="5" name="Rectangle 2">
            <a:extLst>
              <a:ext uri="{FF2B5EF4-FFF2-40B4-BE49-F238E27FC236}">
                <a16:creationId xmlns:a16="http://schemas.microsoft.com/office/drawing/2014/main" id="{CC736FCB-207C-4C21-B9B0-95383E592D11}"/>
              </a:ext>
            </a:extLst>
          </p:cNvPr>
          <p:cNvSpPr txBox="1">
            <a:spLocks noChangeArrowheads="1"/>
          </p:cNvSpPr>
          <p:nvPr/>
        </p:nvSpPr>
        <p:spPr bwMode="auto">
          <a:xfrm>
            <a:off x="6316359" y="1829193"/>
            <a:ext cx="5083629"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342" tIns="42672" rIns="85342" bIns="42672" numCol="1" anchor="b" anchorCtr="0" compatLnSpc="1">
            <a:prstTxWarp prst="textNoShape">
              <a:avLst/>
            </a:prstTxWarp>
          </a:bodyPr>
          <a:lstStyle>
            <a:lvl1pPr algn="l" defTabSz="852488" rtl="0" eaLnBrk="0" fontAlgn="base" hangingPunct="0">
              <a:spcBef>
                <a:spcPct val="0"/>
              </a:spcBef>
              <a:spcAft>
                <a:spcPct val="0"/>
              </a:spcAft>
              <a:defRPr sz="4000">
                <a:solidFill>
                  <a:srgbClr val="A50021"/>
                </a:solidFill>
                <a:latin typeface="+mj-lt"/>
                <a:ea typeface="+mj-ea"/>
                <a:cs typeface="+mj-cs"/>
              </a:defRPr>
            </a:lvl1pPr>
            <a:lvl2pPr algn="l" defTabSz="852488" rtl="0" eaLnBrk="0" fontAlgn="base" hangingPunct="0">
              <a:spcBef>
                <a:spcPct val="0"/>
              </a:spcBef>
              <a:spcAft>
                <a:spcPct val="0"/>
              </a:spcAft>
              <a:defRPr sz="4000">
                <a:solidFill>
                  <a:srgbClr val="A50021"/>
                </a:solidFill>
                <a:latin typeface="Arial" charset="0"/>
                <a:cs typeface="Arial" charset="0"/>
              </a:defRPr>
            </a:lvl2pPr>
            <a:lvl3pPr algn="l" defTabSz="852488" rtl="0" eaLnBrk="0" fontAlgn="base" hangingPunct="0">
              <a:spcBef>
                <a:spcPct val="0"/>
              </a:spcBef>
              <a:spcAft>
                <a:spcPct val="0"/>
              </a:spcAft>
              <a:defRPr sz="4000">
                <a:solidFill>
                  <a:srgbClr val="A50021"/>
                </a:solidFill>
                <a:latin typeface="Arial" charset="0"/>
                <a:cs typeface="Arial" charset="0"/>
              </a:defRPr>
            </a:lvl3pPr>
            <a:lvl4pPr algn="l" defTabSz="852488" rtl="0" eaLnBrk="0" fontAlgn="base" hangingPunct="0">
              <a:spcBef>
                <a:spcPct val="0"/>
              </a:spcBef>
              <a:spcAft>
                <a:spcPct val="0"/>
              </a:spcAft>
              <a:defRPr sz="4000">
                <a:solidFill>
                  <a:srgbClr val="A50021"/>
                </a:solidFill>
                <a:latin typeface="Arial" charset="0"/>
                <a:cs typeface="Arial" charset="0"/>
              </a:defRPr>
            </a:lvl4pPr>
            <a:lvl5pPr algn="l" defTabSz="852488" rtl="0" eaLnBrk="0" fontAlgn="base" hangingPunct="0">
              <a:spcBef>
                <a:spcPct val="0"/>
              </a:spcBef>
              <a:spcAft>
                <a:spcPct val="0"/>
              </a:spcAft>
              <a:defRPr sz="4000">
                <a:solidFill>
                  <a:srgbClr val="A50021"/>
                </a:solidFill>
                <a:latin typeface="Arial" charset="0"/>
                <a:cs typeface="Arial" charset="0"/>
              </a:defRPr>
            </a:lvl5pPr>
            <a:lvl6pPr marL="457200" algn="l" defTabSz="852488" rtl="0" fontAlgn="base">
              <a:spcBef>
                <a:spcPct val="0"/>
              </a:spcBef>
              <a:spcAft>
                <a:spcPct val="0"/>
              </a:spcAft>
              <a:defRPr sz="4000">
                <a:solidFill>
                  <a:srgbClr val="D00000"/>
                </a:solidFill>
                <a:latin typeface="Arial" charset="0"/>
                <a:cs typeface="Arial" charset="0"/>
              </a:defRPr>
            </a:lvl6pPr>
            <a:lvl7pPr marL="914400" algn="l" defTabSz="852488" rtl="0" fontAlgn="base">
              <a:spcBef>
                <a:spcPct val="0"/>
              </a:spcBef>
              <a:spcAft>
                <a:spcPct val="0"/>
              </a:spcAft>
              <a:defRPr sz="4000">
                <a:solidFill>
                  <a:srgbClr val="D00000"/>
                </a:solidFill>
                <a:latin typeface="Arial" charset="0"/>
                <a:cs typeface="Arial" charset="0"/>
              </a:defRPr>
            </a:lvl7pPr>
            <a:lvl8pPr marL="1371600" algn="l" defTabSz="852488" rtl="0" fontAlgn="base">
              <a:spcBef>
                <a:spcPct val="0"/>
              </a:spcBef>
              <a:spcAft>
                <a:spcPct val="0"/>
              </a:spcAft>
              <a:defRPr sz="4000">
                <a:solidFill>
                  <a:srgbClr val="D00000"/>
                </a:solidFill>
                <a:latin typeface="Arial" charset="0"/>
                <a:cs typeface="Arial" charset="0"/>
              </a:defRPr>
            </a:lvl8pPr>
            <a:lvl9pPr marL="1828800" algn="l" defTabSz="852488" rtl="0" fontAlgn="base">
              <a:spcBef>
                <a:spcPct val="0"/>
              </a:spcBef>
              <a:spcAft>
                <a:spcPct val="0"/>
              </a:spcAft>
              <a:defRPr sz="4000">
                <a:solidFill>
                  <a:srgbClr val="D00000"/>
                </a:solidFill>
                <a:latin typeface="Arial" charset="0"/>
                <a:cs typeface="Arial" charset="0"/>
              </a:defRPr>
            </a:lvl9pPr>
          </a:lstStyle>
          <a:p>
            <a:pPr marL="0" marR="0" lvl="0" indent="0" algn="l" defTabSz="852488" rtl="0" eaLnBrk="1" fontAlgn="base" latinLnBrk="0" hangingPunct="1">
              <a:lnSpc>
                <a:spcPct val="80000"/>
              </a:lnSpc>
              <a:spcBef>
                <a:spcPct val="0"/>
              </a:spcBef>
              <a:spcAft>
                <a:spcPct val="0"/>
              </a:spcAft>
              <a:buClrTx/>
              <a:buSzTx/>
              <a:buFontTx/>
              <a:buNone/>
              <a:tabLst/>
              <a:defRPr/>
            </a:pPr>
            <a:r>
              <a:rPr kumimoji="0" lang="es-CO" altLang="en-US" sz="2400" b="0" i="0" u="none" strike="noStrike" kern="0" cap="none" spc="0" normalizeH="0" baseline="0" noProof="0" dirty="0">
                <a:ln>
                  <a:noFill/>
                </a:ln>
                <a:solidFill>
                  <a:prstClr val="white"/>
                </a:solidFill>
                <a:effectLst/>
                <a:uLnTx/>
                <a:uFillTx/>
                <a:latin typeface="Montserrat ExtraLight" panose="00000300000000000000" pitchFamily="2" charset="0"/>
                <a:ea typeface="+mj-ea"/>
                <a:cs typeface="+mj-cs"/>
              </a:rPr>
              <a:t>Precio de Apartamentos</a:t>
            </a:r>
          </a:p>
        </p:txBody>
      </p:sp>
      <p:cxnSp>
        <p:nvCxnSpPr>
          <p:cNvPr id="2" name="Straight Connector 1">
            <a:extLst>
              <a:ext uri="{FF2B5EF4-FFF2-40B4-BE49-F238E27FC236}">
                <a16:creationId xmlns:a16="http://schemas.microsoft.com/office/drawing/2014/main" id="{C38CFF43-53A8-54B4-AB7C-769FF7998252}"/>
              </a:ext>
            </a:extLst>
          </p:cNvPr>
          <p:cNvCxnSpPr>
            <a:cxnSpLocks/>
          </p:cNvCxnSpPr>
          <p:nvPr/>
        </p:nvCxnSpPr>
        <p:spPr>
          <a:xfrm>
            <a:off x="0" y="1471761"/>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5264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body" idx="4294967295"/>
          </p:nvPr>
        </p:nvSpPr>
        <p:spPr>
          <a:xfrm>
            <a:off x="0" y="1528678"/>
            <a:ext cx="7397750" cy="4419600"/>
          </a:xfrm>
        </p:spPr>
        <p:txBody>
          <a:bodyPr/>
          <a:lstStyle/>
          <a:p>
            <a:pPr eaLnBrk="1" hangingPunct="1">
              <a:defRPr/>
            </a:pPr>
            <a:r>
              <a:rPr lang="es-CO" altLang="en-US" sz="2200" dirty="0">
                <a:solidFill>
                  <a:schemeClr val="bg1"/>
                </a:solidFill>
                <a:latin typeface="Montserrat" panose="00000500000000000000" pitchFamily="2" charset="0"/>
              </a:rPr>
              <a:t>Se utiliza para analizar si hay patrones en el comportamiento de una variable a lo largo del tiempo</a:t>
            </a:r>
          </a:p>
          <a:p>
            <a:pPr marL="0" indent="0" eaLnBrk="1" hangingPunct="1">
              <a:buNone/>
              <a:defRPr/>
            </a:pPr>
            <a:endParaRPr lang="es-CO" altLang="en-US" sz="1500" dirty="0">
              <a:solidFill>
                <a:schemeClr val="bg1"/>
              </a:solidFill>
              <a:latin typeface="Montserrat" panose="00000500000000000000" pitchFamily="2" charset="0"/>
            </a:endParaRPr>
          </a:p>
          <a:p>
            <a:pPr eaLnBrk="1" hangingPunct="1">
              <a:defRPr/>
            </a:pPr>
            <a:r>
              <a:rPr lang="es-CO" altLang="en-US" sz="2200" dirty="0">
                <a:solidFill>
                  <a:schemeClr val="bg1"/>
                </a:solidFill>
                <a:latin typeface="Montserrat" panose="00000500000000000000" pitchFamily="2" charset="0"/>
              </a:rPr>
              <a:t>La variable de interés se mide en el eje vertical y la variable “tiempo” en el horizontal. </a:t>
            </a:r>
          </a:p>
        </p:txBody>
      </p:sp>
      <p:sp>
        <p:nvSpPr>
          <p:cNvPr id="94211" name="Rectangle 3"/>
          <p:cNvSpPr>
            <a:spLocks noChangeArrowheads="1"/>
          </p:cNvSpPr>
          <p:nvPr/>
        </p:nvSpPr>
        <p:spPr bwMode="auto">
          <a:xfrm>
            <a:off x="163902" y="381000"/>
            <a:ext cx="10504098" cy="1090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342" tIns="42672" rIns="85342" bIns="42672" anchor="b"/>
          <a:lstStyle>
            <a:lvl1pPr defTabSz="852488">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defTabSz="852488">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defTabSz="852488">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defTabSz="852488">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defTabSz="852488">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auto" latinLnBrk="0" hangingPunct="1">
              <a:lnSpc>
                <a:spcPct val="80000"/>
              </a:lnSpc>
              <a:spcBef>
                <a:spcPct val="0"/>
              </a:spcBef>
              <a:spcAft>
                <a:spcPts val="0"/>
              </a:spcAft>
              <a:buClrTx/>
              <a:buSzTx/>
              <a:buFontTx/>
              <a:buNone/>
              <a:tabLst/>
              <a:defRPr/>
            </a:pPr>
            <a:r>
              <a:rPr kumimoji="0" lang="en-US" altLang="en-US" sz="36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Visualizando</a:t>
            </a:r>
            <a:r>
              <a:rPr kumimoji="0" lang="en-US" altLang="en-US" sz="36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dos variables </a:t>
            </a:r>
            <a:r>
              <a:rPr kumimoji="0" lang="en-US" altLang="en-US" sz="36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numéricas</a:t>
            </a:r>
            <a:r>
              <a:rPr kumimoji="0" lang="en-US" altLang="en-US" sz="36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a:t>
            </a:r>
          </a:p>
          <a:p>
            <a:pPr marL="0" marR="0" lvl="0" indent="0" algn="l" defTabSz="852488" rtl="0" eaLnBrk="1" fontAlgn="auto" latinLnBrk="0" hangingPunct="1">
              <a:lnSpc>
                <a:spcPct val="80000"/>
              </a:lnSpc>
              <a:spcBef>
                <a:spcPct val="0"/>
              </a:spcBef>
              <a:spcAft>
                <a:spcPts val="0"/>
              </a:spcAft>
              <a:buClrTx/>
              <a:buSzTx/>
              <a:buFontTx/>
              <a:buNone/>
              <a:tabLst/>
              <a:defRPr/>
            </a:pPr>
            <a:r>
              <a:rPr kumimoji="0" lang="en-US" altLang="en-US" sz="3600" b="1" i="0" u="none" strike="noStrike" kern="1200" cap="none" spc="0" normalizeH="0" baseline="0" noProof="0" dirty="0" err="1">
                <a:ln>
                  <a:noFill/>
                </a:ln>
                <a:solidFill>
                  <a:srgbClr val="ED7D31">
                    <a:lumMod val="60000"/>
                    <a:lumOff val="40000"/>
                  </a:srgbClr>
                </a:solidFill>
                <a:effectLst/>
                <a:uLnTx/>
                <a:uFillTx/>
                <a:latin typeface="Montserrat" panose="00000500000000000000" pitchFamily="2" charset="0"/>
                <a:ea typeface="+mn-ea"/>
                <a:cs typeface="Arial" panose="020B0604020202020204" pitchFamily="34" charset="0"/>
              </a:rPr>
              <a:t>Gráfico</a:t>
            </a:r>
            <a:r>
              <a:rPr kumimoji="0" lang="en-US" altLang="en-US" sz="3600" b="1" i="0" u="none" strike="noStrike" kern="1200" cap="none" spc="0" normalizeH="0" baseline="0" noProof="0" dirty="0">
                <a:ln>
                  <a:noFill/>
                </a:ln>
                <a:solidFill>
                  <a:srgbClr val="ED7D31">
                    <a:lumMod val="60000"/>
                    <a:lumOff val="40000"/>
                  </a:srgbClr>
                </a:solidFill>
                <a:effectLst/>
                <a:uLnTx/>
                <a:uFillTx/>
                <a:latin typeface="Montserrat" panose="00000500000000000000" pitchFamily="2" charset="0"/>
                <a:ea typeface="+mn-ea"/>
                <a:cs typeface="Arial" panose="020B0604020202020204" pitchFamily="34" charset="0"/>
              </a:rPr>
              <a:t> de Series de </a:t>
            </a:r>
            <a:r>
              <a:rPr kumimoji="0" lang="en-US" altLang="en-US" sz="3600" b="1" i="0" u="none" strike="noStrike" kern="1200" cap="none" spc="0" normalizeH="0" baseline="0" noProof="0" dirty="0" err="1">
                <a:ln>
                  <a:noFill/>
                </a:ln>
                <a:solidFill>
                  <a:srgbClr val="ED7D31">
                    <a:lumMod val="60000"/>
                    <a:lumOff val="40000"/>
                  </a:srgbClr>
                </a:solidFill>
                <a:effectLst/>
                <a:uLnTx/>
                <a:uFillTx/>
                <a:latin typeface="Montserrat" panose="00000500000000000000" pitchFamily="2" charset="0"/>
                <a:ea typeface="+mn-ea"/>
                <a:cs typeface="Arial" panose="020B0604020202020204" pitchFamily="34" charset="0"/>
              </a:rPr>
              <a:t>Tiempo</a:t>
            </a:r>
            <a:endParaRPr kumimoji="0" lang="en-US" altLang="en-US" sz="3600" b="1" i="0" u="none" strike="noStrike" kern="1200" cap="none" spc="0" normalizeH="0" baseline="0" noProof="0" dirty="0">
              <a:ln>
                <a:noFill/>
              </a:ln>
              <a:solidFill>
                <a:srgbClr val="ED7D31">
                  <a:lumMod val="60000"/>
                  <a:lumOff val="40000"/>
                </a:srgbClr>
              </a:solidFill>
              <a:effectLst/>
              <a:uLnTx/>
              <a:uFillTx/>
              <a:latin typeface="Montserrat" panose="00000500000000000000" pitchFamily="2" charset="0"/>
              <a:ea typeface="+mn-ea"/>
              <a:cs typeface="Arial" panose="020B0604020202020204" pitchFamily="34" charset="0"/>
            </a:endParaRPr>
          </a:p>
        </p:txBody>
      </p:sp>
      <p:pic>
        <p:nvPicPr>
          <p:cNvPr id="4" name="Picture 2" descr="https://sites.psu.edu/danielannullicivicissue/files/2017/02/opec-oil-3-1dorol0.png">
            <a:extLst>
              <a:ext uri="{FF2B5EF4-FFF2-40B4-BE49-F238E27FC236}">
                <a16:creationId xmlns:a16="http://schemas.microsoft.com/office/drawing/2014/main" id="{D3550EE0-E984-42D1-8753-8E3160B685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436" y="4309060"/>
            <a:ext cx="4334393" cy="24522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E31193E0-E32F-41B6-A2D5-3747061F3E2C}"/>
              </a:ext>
            </a:extLst>
          </p:cNvPr>
          <p:cNvSpPr txBox="1">
            <a:spLocks noChangeArrowheads="1"/>
          </p:cNvSpPr>
          <p:nvPr/>
        </p:nvSpPr>
        <p:spPr bwMode="auto">
          <a:xfrm>
            <a:off x="925436" y="3760695"/>
            <a:ext cx="4109698" cy="49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342" tIns="42672" rIns="85342" bIns="42672" numCol="1" anchor="b" anchorCtr="0" compatLnSpc="1">
            <a:prstTxWarp prst="textNoShape">
              <a:avLst/>
            </a:prstTxWarp>
          </a:bodyPr>
          <a:lstStyle>
            <a:lvl1pPr algn="l" defTabSz="852488" rtl="0" eaLnBrk="0" fontAlgn="base" hangingPunct="0">
              <a:spcBef>
                <a:spcPct val="0"/>
              </a:spcBef>
              <a:spcAft>
                <a:spcPct val="0"/>
              </a:spcAft>
              <a:defRPr sz="4000">
                <a:solidFill>
                  <a:srgbClr val="A50021"/>
                </a:solidFill>
                <a:latin typeface="+mj-lt"/>
                <a:ea typeface="+mj-ea"/>
                <a:cs typeface="+mj-cs"/>
              </a:defRPr>
            </a:lvl1pPr>
            <a:lvl2pPr algn="l" defTabSz="852488" rtl="0" eaLnBrk="0" fontAlgn="base" hangingPunct="0">
              <a:spcBef>
                <a:spcPct val="0"/>
              </a:spcBef>
              <a:spcAft>
                <a:spcPct val="0"/>
              </a:spcAft>
              <a:defRPr sz="4000">
                <a:solidFill>
                  <a:srgbClr val="A50021"/>
                </a:solidFill>
                <a:latin typeface="Arial" charset="0"/>
                <a:cs typeface="Arial" charset="0"/>
              </a:defRPr>
            </a:lvl2pPr>
            <a:lvl3pPr algn="l" defTabSz="852488" rtl="0" eaLnBrk="0" fontAlgn="base" hangingPunct="0">
              <a:spcBef>
                <a:spcPct val="0"/>
              </a:spcBef>
              <a:spcAft>
                <a:spcPct val="0"/>
              </a:spcAft>
              <a:defRPr sz="4000">
                <a:solidFill>
                  <a:srgbClr val="A50021"/>
                </a:solidFill>
                <a:latin typeface="Arial" charset="0"/>
                <a:cs typeface="Arial" charset="0"/>
              </a:defRPr>
            </a:lvl3pPr>
            <a:lvl4pPr algn="l" defTabSz="852488" rtl="0" eaLnBrk="0" fontAlgn="base" hangingPunct="0">
              <a:spcBef>
                <a:spcPct val="0"/>
              </a:spcBef>
              <a:spcAft>
                <a:spcPct val="0"/>
              </a:spcAft>
              <a:defRPr sz="4000">
                <a:solidFill>
                  <a:srgbClr val="A50021"/>
                </a:solidFill>
                <a:latin typeface="Arial" charset="0"/>
                <a:cs typeface="Arial" charset="0"/>
              </a:defRPr>
            </a:lvl4pPr>
            <a:lvl5pPr algn="l" defTabSz="852488" rtl="0" eaLnBrk="0" fontAlgn="base" hangingPunct="0">
              <a:spcBef>
                <a:spcPct val="0"/>
              </a:spcBef>
              <a:spcAft>
                <a:spcPct val="0"/>
              </a:spcAft>
              <a:defRPr sz="4000">
                <a:solidFill>
                  <a:srgbClr val="A50021"/>
                </a:solidFill>
                <a:latin typeface="Arial" charset="0"/>
                <a:cs typeface="Arial" charset="0"/>
              </a:defRPr>
            </a:lvl5pPr>
            <a:lvl6pPr marL="457200" algn="l" defTabSz="852488" rtl="0" fontAlgn="base">
              <a:spcBef>
                <a:spcPct val="0"/>
              </a:spcBef>
              <a:spcAft>
                <a:spcPct val="0"/>
              </a:spcAft>
              <a:defRPr sz="4000">
                <a:solidFill>
                  <a:srgbClr val="D00000"/>
                </a:solidFill>
                <a:latin typeface="Arial" charset="0"/>
                <a:cs typeface="Arial" charset="0"/>
              </a:defRPr>
            </a:lvl6pPr>
            <a:lvl7pPr marL="914400" algn="l" defTabSz="852488" rtl="0" fontAlgn="base">
              <a:spcBef>
                <a:spcPct val="0"/>
              </a:spcBef>
              <a:spcAft>
                <a:spcPct val="0"/>
              </a:spcAft>
              <a:defRPr sz="4000">
                <a:solidFill>
                  <a:srgbClr val="D00000"/>
                </a:solidFill>
                <a:latin typeface="Arial" charset="0"/>
                <a:cs typeface="Arial" charset="0"/>
              </a:defRPr>
            </a:lvl7pPr>
            <a:lvl8pPr marL="1371600" algn="l" defTabSz="852488" rtl="0" fontAlgn="base">
              <a:spcBef>
                <a:spcPct val="0"/>
              </a:spcBef>
              <a:spcAft>
                <a:spcPct val="0"/>
              </a:spcAft>
              <a:defRPr sz="4000">
                <a:solidFill>
                  <a:srgbClr val="D00000"/>
                </a:solidFill>
                <a:latin typeface="Arial" charset="0"/>
                <a:cs typeface="Arial" charset="0"/>
              </a:defRPr>
            </a:lvl8pPr>
            <a:lvl9pPr marL="1828800" algn="l" defTabSz="852488" rtl="0" fontAlgn="base">
              <a:spcBef>
                <a:spcPct val="0"/>
              </a:spcBef>
              <a:spcAft>
                <a:spcPct val="0"/>
              </a:spcAft>
              <a:defRPr sz="4000">
                <a:solidFill>
                  <a:srgbClr val="D00000"/>
                </a:solidFill>
                <a:latin typeface="Arial" charset="0"/>
                <a:cs typeface="Arial" charset="0"/>
              </a:defRPr>
            </a:lvl9pPr>
          </a:lstStyle>
          <a:p>
            <a:pPr marL="0" marR="0" lvl="0" indent="0" algn="ctr" defTabSz="852488" rtl="0" eaLnBrk="1" fontAlgn="base" latinLnBrk="0" hangingPunct="1">
              <a:lnSpc>
                <a:spcPct val="80000"/>
              </a:lnSpc>
              <a:spcBef>
                <a:spcPct val="0"/>
              </a:spcBef>
              <a:spcAft>
                <a:spcPct val="0"/>
              </a:spcAft>
              <a:buClrTx/>
              <a:buSzTx/>
              <a:buFontTx/>
              <a:buNone/>
              <a:tabLst/>
              <a:defRPr/>
            </a:pPr>
            <a:r>
              <a:rPr kumimoji="0" lang="es-CO" altLang="en-US" sz="2500" b="0" i="0" u="none" strike="noStrike" kern="0" cap="none" spc="0" normalizeH="0" baseline="0" noProof="0" dirty="0">
                <a:ln>
                  <a:noFill/>
                </a:ln>
                <a:solidFill>
                  <a:prstClr val="white"/>
                </a:solidFill>
                <a:effectLst/>
                <a:uLnTx/>
                <a:uFillTx/>
                <a:latin typeface="Montserrat" panose="00000500000000000000" pitchFamily="2" charset="0"/>
                <a:ea typeface="+mj-ea"/>
                <a:cs typeface="+mj-cs"/>
              </a:rPr>
              <a:t>Precio del petróleo</a:t>
            </a:r>
          </a:p>
        </p:txBody>
      </p:sp>
      <p:pic>
        <p:nvPicPr>
          <p:cNvPr id="6" name="Picture 5">
            <a:extLst>
              <a:ext uri="{FF2B5EF4-FFF2-40B4-BE49-F238E27FC236}">
                <a16:creationId xmlns:a16="http://schemas.microsoft.com/office/drawing/2014/main" id="{7AD02C23-C0A6-4967-BE27-7E991B0ADD95}"/>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864003" y="4251830"/>
            <a:ext cx="2883343" cy="2452299"/>
          </a:xfrm>
          <a:prstGeom prst="rect">
            <a:avLst/>
          </a:prstGeom>
        </p:spPr>
      </p:pic>
      <p:sp>
        <p:nvSpPr>
          <p:cNvPr id="8" name="Rectangle 2">
            <a:extLst>
              <a:ext uri="{FF2B5EF4-FFF2-40B4-BE49-F238E27FC236}">
                <a16:creationId xmlns:a16="http://schemas.microsoft.com/office/drawing/2014/main" id="{66271BAC-6BD0-435E-A5A8-883E8B212574}"/>
              </a:ext>
            </a:extLst>
          </p:cNvPr>
          <p:cNvSpPr txBox="1">
            <a:spLocks noChangeArrowheads="1"/>
          </p:cNvSpPr>
          <p:nvPr/>
        </p:nvSpPr>
        <p:spPr bwMode="auto">
          <a:xfrm>
            <a:off x="6558302" y="3554312"/>
            <a:ext cx="4109698" cy="49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342" tIns="42672" rIns="85342" bIns="42672" numCol="1" anchor="b" anchorCtr="0" compatLnSpc="1">
            <a:prstTxWarp prst="textNoShape">
              <a:avLst/>
            </a:prstTxWarp>
          </a:bodyPr>
          <a:lstStyle>
            <a:lvl1pPr algn="l" defTabSz="852488" rtl="0" eaLnBrk="0" fontAlgn="base" hangingPunct="0">
              <a:spcBef>
                <a:spcPct val="0"/>
              </a:spcBef>
              <a:spcAft>
                <a:spcPct val="0"/>
              </a:spcAft>
              <a:defRPr sz="4000">
                <a:solidFill>
                  <a:srgbClr val="A50021"/>
                </a:solidFill>
                <a:latin typeface="+mj-lt"/>
                <a:ea typeface="+mj-ea"/>
                <a:cs typeface="+mj-cs"/>
              </a:defRPr>
            </a:lvl1pPr>
            <a:lvl2pPr algn="l" defTabSz="852488" rtl="0" eaLnBrk="0" fontAlgn="base" hangingPunct="0">
              <a:spcBef>
                <a:spcPct val="0"/>
              </a:spcBef>
              <a:spcAft>
                <a:spcPct val="0"/>
              </a:spcAft>
              <a:defRPr sz="4000">
                <a:solidFill>
                  <a:srgbClr val="A50021"/>
                </a:solidFill>
                <a:latin typeface="Arial" charset="0"/>
                <a:cs typeface="Arial" charset="0"/>
              </a:defRPr>
            </a:lvl2pPr>
            <a:lvl3pPr algn="l" defTabSz="852488" rtl="0" eaLnBrk="0" fontAlgn="base" hangingPunct="0">
              <a:spcBef>
                <a:spcPct val="0"/>
              </a:spcBef>
              <a:spcAft>
                <a:spcPct val="0"/>
              </a:spcAft>
              <a:defRPr sz="4000">
                <a:solidFill>
                  <a:srgbClr val="A50021"/>
                </a:solidFill>
                <a:latin typeface="Arial" charset="0"/>
                <a:cs typeface="Arial" charset="0"/>
              </a:defRPr>
            </a:lvl3pPr>
            <a:lvl4pPr algn="l" defTabSz="852488" rtl="0" eaLnBrk="0" fontAlgn="base" hangingPunct="0">
              <a:spcBef>
                <a:spcPct val="0"/>
              </a:spcBef>
              <a:spcAft>
                <a:spcPct val="0"/>
              </a:spcAft>
              <a:defRPr sz="4000">
                <a:solidFill>
                  <a:srgbClr val="A50021"/>
                </a:solidFill>
                <a:latin typeface="Arial" charset="0"/>
                <a:cs typeface="Arial" charset="0"/>
              </a:defRPr>
            </a:lvl4pPr>
            <a:lvl5pPr algn="l" defTabSz="852488" rtl="0" eaLnBrk="0" fontAlgn="base" hangingPunct="0">
              <a:spcBef>
                <a:spcPct val="0"/>
              </a:spcBef>
              <a:spcAft>
                <a:spcPct val="0"/>
              </a:spcAft>
              <a:defRPr sz="4000">
                <a:solidFill>
                  <a:srgbClr val="A50021"/>
                </a:solidFill>
                <a:latin typeface="Arial" charset="0"/>
                <a:cs typeface="Arial" charset="0"/>
              </a:defRPr>
            </a:lvl5pPr>
            <a:lvl6pPr marL="457200" algn="l" defTabSz="852488" rtl="0" fontAlgn="base">
              <a:spcBef>
                <a:spcPct val="0"/>
              </a:spcBef>
              <a:spcAft>
                <a:spcPct val="0"/>
              </a:spcAft>
              <a:defRPr sz="4000">
                <a:solidFill>
                  <a:srgbClr val="D00000"/>
                </a:solidFill>
                <a:latin typeface="Arial" charset="0"/>
                <a:cs typeface="Arial" charset="0"/>
              </a:defRPr>
            </a:lvl6pPr>
            <a:lvl7pPr marL="914400" algn="l" defTabSz="852488" rtl="0" fontAlgn="base">
              <a:spcBef>
                <a:spcPct val="0"/>
              </a:spcBef>
              <a:spcAft>
                <a:spcPct val="0"/>
              </a:spcAft>
              <a:defRPr sz="4000">
                <a:solidFill>
                  <a:srgbClr val="D00000"/>
                </a:solidFill>
                <a:latin typeface="Arial" charset="0"/>
                <a:cs typeface="Arial" charset="0"/>
              </a:defRPr>
            </a:lvl7pPr>
            <a:lvl8pPr marL="1371600" algn="l" defTabSz="852488" rtl="0" fontAlgn="base">
              <a:spcBef>
                <a:spcPct val="0"/>
              </a:spcBef>
              <a:spcAft>
                <a:spcPct val="0"/>
              </a:spcAft>
              <a:defRPr sz="4000">
                <a:solidFill>
                  <a:srgbClr val="D00000"/>
                </a:solidFill>
                <a:latin typeface="Arial" charset="0"/>
                <a:cs typeface="Arial" charset="0"/>
              </a:defRPr>
            </a:lvl8pPr>
            <a:lvl9pPr marL="1828800" algn="l" defTabSz="852488" rtl="0" fontAlgn="base">
              <a:spcBef>
                <a:spcPct val="0"/>
              </a:spcBef>
              <a:spcAft>
                <a:spcPct val="0"/>
              </a:spcAft>
              <a:defRPr sz="4000">
                <a:solidFill>
                  <a:srgbClr val="D00000"/>
                </a:solidFill>
                <a:latin typeface="Arial" charset="0"/>
                <a:cs typeface="Arial" charset="0"/>
              </a:defRPr>
            </a:lvl9pPr>
          </a:lstStyle>
          <a:p>
            <a:pPr marL="0" marR="0" lvl="0" indent="0" algn="ctr" defTabSz="852488" rtl="0" eaLnBrk="1" fontAlgn="base" latinLnBrk="0" hangingPunct="1">
              <a:lnSpc>
                <a:spcPct val="80000"/>
              </a:lnSpc>
              <a:spcBef>
                <a:spcPct val="0"/>
              </a:spcBef>
              <a:spcAft>
                <a:spcPct val="0"/>
              </a:spcAft>
              <a:buClrTx/>
              <a:buSzTx/>
              <a:buFontTx/>
              <a:buNone/>
              <a:tabLst/>
              <a:defRPr/>
            </a:pPr>
            <a:r>
              <a:rPr kumimoji="0" lang="es-CO" altLang="en-US" sz="2500" b="0" i="0" u="none" strike="noStrike" kern="0" cap="none" spc="0" normalizeH="0" baseline="0" noProof="0" dirty="0">
                <a:ln>
                  <a:noFill/>
                </a:ln>
                <a:solidFill>
                  <a:prstClr val="white"/>
                </a:solidFill>
                <a:effectLst/>
                <a:uLnTx/>
                <a:uFillTx/>
                <a:latin typeface="Montserrat" panose="00000500000000000000" pitchFamily="2" charset="0"/>
                <a:ea typeface="+mj-ea"/>
                <a:cs typeface="+mj-cs"/>
              </a:rPr>
              <a:t>Hoteles Canadá</a:t>
            </a:r>
          </a:p>
        </p:txBody>
      </p:sp>
      <p:pic>
        <p:nvPicPr>
          <p:cNvPr id="9" name="Picture 8">
            <a:extLst>
              <a:ext uri="{FF2B5EF4-FFF2-40B4-BE49-F238E27FC236}">
                <a16:creationId xmlns:a16="http://schemas.microsoft.com/office/drawing/2014/main" id="{7AA81595-DB8A-41A1-8DBE-2950C31DC8B0}"/>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8925199" y="4309060"/>
            <a:ext cx="2883343" cy="2395069"/>
          </a:xfrm>
          <a:prstGeom prst="rect">
            <a:avLst/>
          </a:prstGeom>
        </p:spPr>
      </p:pic>
      <p:cxnSp>
        <p:nvCxnSpPr>
          <p:cNvPr id="2" name="Straight Connector 1">
            <a:extLst>
              <a:ext uri="{FF2B5EF4-FFF2-40B4-BE49-F238E27FC236}">
                <a16:creationId xmlns:a16="http://schemas.microsoft.com/office/drawing/2014/main" id="{DAA3AC1F-0704-F676-5182-651B427E93AE}"/>
              </a:ext>
            </a:extLst>
          </p:cNvPr>
          <p:cNvCxnSpPr>
            <a:cxnSpLocks/>
          </p:cNvCxnSpPr>
          <p:nvPr/>
        </p:nvCxnSpPr>
        <p:spPr>
          <a:xfrm>
            <a:off x="0" y="1471761"/>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7384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2162" name="Rectángulo 1">
            <a:extLst>
              <a:ext uri="{FF2B5EF4-FFF2-40B4-BE49-F238E27FC236}">
                <a16:creationId xmlns:a16="http://schemas.microsoft.com/office/drawing/2014/main" id="{8E9533CC-F155-45A6-93FE-059604EC0E78}"/>
              </a:ext>
            </a:extLst>
          </p:cNvPr>
          <p:cNvSpPr>
            <a:spLocks noChangeArrowheads="1"/>
          </p:cNvSpPr>
          <p:nvPr/>
        </p:nvSpPr>
        <p:spPr bwMode="auto">
          <a:xfrm>
            <a:off x="34227" y="1471761"/>
            <a:ext cx="8027421" cy="4708981"/>
          </a:xfrm>
          <a:prstGeom prst="rect">
            <a:avLst/>
          </a:prstGeom>
          <a:noFill/>
          <a:ln>
            <a:noFill/>
          </a:ln>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es-CO" sz="2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El diagrama de dispersión nos </a:t>
            </a:r>
            <a:r>
              <a:rPr kumimoji="0" lang="es-ES" altLang="es-CO" sz="2000" b="0" i="0" u="sng"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muestra si hay alguna correlación </a:t>
            </a:r>
            <a:r>
              <a:rPr kumimoji="0" lang="es-ES" altLang="es-CO" sz="2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entre dos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altLang="es-CO" sz="2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es-CO" sz="2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La correlación </a:t>
            </a:r>
            <a:r>
              <a:rPr kumimoji="0" lang="es-ES" altLang="es-CO" sz="2000" b="0" i="0" u="sng" strike="noStrike" kern="1200" cap="none" spc="0" normalizeH="0" baseline="0" noProof="0" dirty="0">
                <a:ln>
                  <a:noFill/>
                </a:ln>
                <a:solidFill>
                  <a:srgbClr val="ED7D31">
                    <a:lumMod val="60000"/>
                    <a:lumOff val="40000"/>
                  </a:srgbClr>
                </a:solidFill>
                <a:effectLst/>
                <a:uLnTx/>
                <a:uFillTx/>
                <a:latin typeface="Montserrat" panose="00000500000000000000" pitchFamily="2" charset="0"/>
                <a:ea typeface="+mn-ea"/>
                <a:cs typeface="Arial" panose="020B0604020202020204" pitchFamily="34" charset="0"/>
              </a:rPr>
              <a:t>es útil para predecir</a:t>
            </a:r>
            <a:r>
              <a:rPr kumimoji="0" lang="es-ES" altLang="es-CO" sz="2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no es necesario saber por qué la correlación ocurre.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altLang="es-CO" sz="2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es-CO" sz="2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Sin embargo, que dos variables estén correlacionadas </a:t>
            </a:r>
            <a:r>
              <a:rPr kumimoji="0" lang="es-ES" altLang="es-CO" sz="2000" b="0" i="0" u="sng" strike="noStrike" kern="1200" cap="none" spc="0" normalizeH="0" baseline="0" noProof="0" dirty="0">
                <a:ln>
                  <a:noFill/>
                </a:ln>
                <a:solidFill>
                  <a:srgbClr val="ED7D31">
                    <a:lumMod val="60000"/>
                    <a:lumOff val="40000"/>
                  </a:srgbClr>
                </a:solidFill>
                <a:effectLst/>
                <a:uLnTx/>
                <a:uFillTx/>
                <a:latin typeface="Montserrat" panose="00000500000000000000" pitchFamily="2" charset="0"/>
                <a:ea typeface="+mn-ea"/>
                <a:cs typeface="Arial" panose="020B0604020202020204" pitchFamily="34" charset="0"/>
              </a:rPr>
              <a:t>no quiere decir que un aumento/disminución en una, cause un aumento/disminución en la otra</a:t>
            </a:r>
            <a:r>
              <a:rPr kumimoji="0" lang="es-ES" altLang="es-CO" sz="2000" b="0" i="0" u="none" strike="noStrike" kern="1200" cap="none" spc="0" normalizeH="0" baseline="0" noProof="0" dirty="0">
                <a:ln>
                  <a:noFill/>
                </a:ln>
                <a:solidFill>
                  <a:srgbClr val="ED7D31">
                    <a:lumMod val="60000"/>
                    <a:lumOff val="40000"/>
                  </a:srgbClr>
                </a:solidFill>
                <a:effectLst/>
                <a:uLnTx/>
                <a:uFillTx/>
                <a:latin typeface="Montserrat" panose="00000500000000000000" pitchFamily="2"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altLang="es-CO" sz="2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s-CO" sz="2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Si un cambio en una variable causa un cambio en otra, están correlacionadas.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altLang="es-CO" sz="2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s-CO" sz="20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Si dos variables están correlacionadas, no necesariamente un cambio en una variable cause un cambio en la otra.</a:t>
            </a:r>
          </a:p>
        </p:txBody>
      </p:sp>
      <p:sp>
        <p:nvSpPr>
          <p:cNvPr id="90115" name="Rectangle 1">
            <a:extLst>
              <a:ext uri="{FF2B5EF4-FFF2-40B4-BE49-F238E27FC236}">
                <a16:creationId xmlns:a16="http://schemas.microsoft.com/office/drawing/2014/main" id="{F6A2EEAC-EB39-45CD-A6E9-FF06024829A0}"/>
              </a:ext>
            </a:extLst>
          </p:cNvPr>
          <p:cNvSpPr>
            <a:spLocks noChangeArrowheads="1"/>
          </p:cNvSpPr>
          <p:nvPr/>
        </p:nvSpPr>
        <p:spPr bwMode="auto">
          <a:xfrm>
            <a:off x="1934151" y="6180742"/>
            <a:ext cx="89178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altLang="es-CO" sz="2400" b="0" i="0" u="none" strike="noStrike" kern="1200" cap="none" spc="0" normalizeH="0" baseline="0" noProof="0" dirty="0">
                <a:ln>
                  <a:noFill/>
                </a:ln>
                <a:solidFill>
                  <a:srgbClr val="70AD47">
                    <a:lumMod val="75000"/>
                  </a:srgbClr>
                </a:solidFill>
                <a:effectLst/>
                <a:uLnTx/>
                <a:uFillTx/>
                <a:latin typeface="Montserrat" panose="00000500000000000000" pitchFamily="2" charset="0"/>
                <a:ea typeface="+mn-ea"/>
                <a:cs typeface="Arial" panose="020B0604020202020204" pitchFamily="34" charset="0"/>
                <a:hlinkClick r:id="rId4">
                  <a:extLst>
                    <a:ext uri="{A12FA001-AC4F-418D-AE19-62706E023703}">
                      <ahyp:hlinkClr xmlns:ahyp="http://schemas.microsoft.com/office/drawing/2018/hyperlinkcolor" val="tx"/>
                    </a:ext>
                  </a:extLst>
                </a:hlinkClick>
              </a:rPr>
              <a:t>http://www.tylervigen.com/spurious-correlations</a:t>
            </a:r>
            <a:endParaRPr kumimoji="0" lang="es-CO" altLang="es-CO" sz="2400" b="0" i="0" u="none" strike="noStrike" kern="1200" cap="none" spc="0" normalizeH="0" baseline="0" noProof="0" dirty="0">
              <a:ln>
                <a:noFill/>
              </a:ln>
              <a:solidFill>
                <a:srgbClr val="70AD47">
                  <a:lumMod val="75000"/>
                </a:srgbClr>
              </a:solidFill>
              <a:effectLst/>
              <a:uLnTx/>
              <a:uFillTx/>
              <a:latin typeface="Montserrat" panose="00000500000000000000" pitchFamily="2" charset="0"/>
              <a:ea typeface="+mn-ea"/>
              <a:cs typeface="Arial" panose="020B0604020202020204" pitchFamily="34" charset="0"/>
            </a:endParaRPr>
          </a:p>
        </p:txBody>
      </p:sp>
      <p:pic>
        <p:nvPicPr>
          <p:cNvPr id="7" name="Picture 6">
            <a:extLst>
              <a:ext uri="{FF2B5EF4-FFF2-40B4-BE49-F238E27FC236}">
                <a16:creationId xmlns:a16="http://schemas.microsoft.com/office/drawing/2014/main" id="{EDEFED13-3206-44B2-9630-1A3497442B23}"/>
              </a:ext>
            </a:extLst>
          </p:cNvPr>
          <p:cNvPicPr>
            <a:picLocks noChangeAspect="1"/>
          </p:cNvPicPr>
          <p:nvPr/>
        </p:nvPicPr>
        <p:blipFill>
          <a:blip r:embed="rId5"/>
          <a:stretch>
            <a:fillRect/>
          </a:stretch>
        </p:blipFill>
        <p:spPr>
          <a:xfrm>
            <a:off x="8095875" y="2466200"/>
            <a:ext cx="3747018" cy="2920039"/>
          </a:xfrm>
          <a:prstGeom prst="rect">
            <a:avLst/>
          </a:prstGeom>
        </p:spPr>
      </p:pic>
      <p:sp>
        <p:nvSpPr>
          <p:cNvPr id="14" name="Rectangle 3">
            <a:extLst>
              <a:ext uri="{FF2B5EF4-FFF2-40B4-BE49-F238E27FC236}">
                <a16:creationId xmlns:a16="http://schemas.microsoft.com/office/drawing/2014/main" id="{81E17BE4-8F99-436E-89A7-FDA1631BAD07}"/>
              </a:ext>
            </a:extLst>
          </p:cNvPr>
          <p:cNvSpPr>
            <a:spLocks noChangeArrowheads="1"/>
          </p:cNvSpPr>
          <p:nvPr/>
        </p:nvSpPr>
        <p:spPr bwMode="auto">
          <a:xfrm>
            <a:off x="2155722" y="286489"/>
            <a:ext cx="8915400" cy="724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342" tIns="42672" rIns="85342" bIns="42672" anchor="b"/>
          <a:lstStyle>
            <a:lvl1pPr defTabSz="852488">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defTabSz="852488">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defTabSz="852488">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defTabSz="852488">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defTabSz="852488">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auto" latinLnBrk="0" hangingPunct="1">
              <a:lnSpc>
                <a:spcPct val="80000"/>
              </a:lnSpc>
              <a:spcBef>
                <a:spcPct val="0"/>
              </a:spcBef>
              <a:spcAft>
                <a:spcPts val="0"/>
              </a:spcAft>
              <a:buClrTx/>
              <a:buSzTx/>
              <a:buFontTx/>
              <a:buNone/>
              <a:tabLst/>
              <a:defRPr/>
            </a:pPr>
            <a:r>
              <a:rPr kumimoji="0" lang="en-US" altLang="en-US" sz="36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Algunas</a:t>
            </a:r>
            <a:r>
              <a:rPr kumimoji="0" lang="en-US" altLang="en-US" sz="36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ideas de </a:t>
            </a:r>
            <a:r>
              <a:rPr kumimoji="0" lang="en-US" altLang="en-US" sz="36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correlación</a:t>
            </a:r>
            <a:endParaRPr kumimoji="0" lang="en-US" altLang="en-US" sz="3600" b="1" i="0" u="sng"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p:txBody>
      </p:sp>
      <p:cxnSp>
        <p:nvCxnSpPr>
          <p:cNvPr id="4" name="Straight Connector 3">
            <a:extLst>
              <a:ext uri="{FF2B5EF4-FFF2-40B4-BE49-F238E27FC236}">
                <a16:creationId xmlns:a16="http://schemas.microsoft.com/office/drawing/2014/main" id="{88C084D5-389B-8526-A2E3-F81A6FBDBB9E}"/>
              </a:ext>
            </a:extLst>
          </p:cNvPr>
          <p:cNvCxnSpPr>
            <a:cxnSpLocks/>
          </p:cNvCxnSpPr>
          <p:nvPr/>
        </p:nvCxnSpPr>
        <p:spPr>
          <a:xfrm>
            <a:off x="0" y="1471761"/>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0115" name="Rectangle 1">
            <a:extLst>
              <a:ext uri="{FF2B5EF4-FFF2-40B4-BE49-F238E27FC236}">
                <a16:creationId xmlns:a16="http://schemas.microsoft.com/office/drawing/2014/main" id="{F6A2EEAC-EB39-45CD-A6E9-FF06024829A0}"/>
              </a:ext>
            </a:extLst>
          </p:cNvPr>
          <p:cNvSpPr>
            <a:spLocks noChangeArrowheads="1"/>
          </p:cNvSpPr>
          <p:nvPr/>
        </p:nvSpPr>
        <p:spPr bwMode="auto">
          <a:xfrm>
            <a:off x="2037668" y="5809806"/>
            <a:ext cx="89178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altLang="es-CO" sz="2400" b="0" i="0" u="none" strike="noStrike" kern="1200" cap="none" spc="0" normalizeH="0" baseline="0" noProof="0" dirty="0">
                <a:ln>
                  <a:noFill/>
                </a:ln>
                <a:solidFill>
                  <a:srgbClr val="ED7D31">
                    <a:lumMod val="60000"/>
                    <a:lumOff val="40000"/>
                  </a:srgbClr>
                </a:solidFill>
                <a:effectLst/>
                <a:uLnTx/>
                <a:uFillTx/>
                <a:latin typeface="Montserrat" panose="00000500000000000000" pitchFamily="2" charset="0"/>
                <a:ea typeface="+mn-ea"/>
                <a:cs typeface="Arial" panose="020B0604020202020204" pitchFamily="34" charset="0"/>
                <a:hlinkClick r:id="rId4">
                  <a:extLst>
                    <a:ext uri="{A12FA001-AC4F-418D-AE19-62706E023703}">
                      <ahyp:hlinkClr xmlns:ahyp="http://schemas.microsoft.com/office/drawing/2018/hyperlinkcolor" val="tx"/>
                    </a:ext>
                  </a:extLst>
                </a:hlinkClick>
              </a:rPr>
              <a:t>http://www.tylervigen.com/spurious-correlations</a:t>
            </a:r>
            <a:endParaRPr kumimoji="0" lang="es-CO" altLang="es-CO" sz="2400" b="0" i="0" u="none" strike="noStrike" kern="1200" cap="none" spc="0" normalizeH="0" baseline="0" noProof="0" dirty="0">
              <a:ln>
                <a:noFill/>
              </a:ln>
              <a:solidFill>
                <a:srgbClr val="ED7D31">
                  <a:lumMod val="60000"/>
                  <a:lumOff val="40000"/>
                </a:srgbClr>
              </a:solidFill>
              <a:effectLst/>
              <a:uLnTx/>
              <a:uFillTx/>
              <a:latin typeface="Montserrat" panose="00000500000000000000" pitchFamily="2" charset="0"/>
              <a:ea typeface="+mn-ea"/>
              <a:cs typeface="Arial" panose="020B0604020202020204" pitchFamily="34" charset="0"/>
            </a:endParaRPr>
          </a:p>
        </p:txBody>
      </p:sp>
      <p:sp>
        <p:nvSpPr>
          <p:cNvPr id="14" name="Rectangle 3">
            <a:extLst>
              <a:ext uri="{FF2B5EF4-FFF2-40B4-BE49-F238E27FC236}">
                <a16:creationId xmlns:a16="http://schemas.microsoft.com/office/drawing/2014/main" id="{81E17BE4-8F99-436E-89A7-FDA1631BAD07}"/>
              </a:ext>
            </a:extLst>
          </p:cNvPr>
          <p:cNvSpPr>
            <a:spLocks noChangeArrowheads="1"/>
          </p:cNvSpPr>
          <p:nvPr/>
        </p:nvSpPr>
        <p:spPr bwMode="auto">
          <a:xfrm>
            <a:off x="2155722" y="286489"/>
            <a:ext cx="8915400" cy="724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342" tIns="42672" rIns="85342" bIns="42672" anchor="b"/>
          <a:lstStyle>
            <a:lvl1pPr defTabSz="852488">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defTabSz="852488">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defTabSz="852488">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defTabSz="852488">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defTabSz="852488">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auto" latinLnBrk="0" hangingPunct="1">
              <a:lnSpc>
                <a:spcPct val="80000"/>
              </a:lnSpc>
              <a:spcBef>
                <a:spcPct val="0"/>
              </a:spcBef>
              <a:spcAft>
                <a:spcPts val="0"/>
              </a:spcAft>
              <a:buClrTx/>
              <a:buSzTx/>
              <a:buFontTx/>
              <a:buNone/>
              <a:tabLst/>
              <a:defRPr/>
            </a:pPr>
            <a:r>
              <a:rPr kumimoji="0" lang="en-US" altLang="en-US" sz="36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Algunas</a:t>
            </a:r>
            <a:r>
              <a:rPr kumimoji="0" lang="en-US" altLang="en-US" sz="36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ideas de </a:t>
            </a:r>
            <a:r>
              <a:rPr kumimoji="0" lang="en-US" altLang="en-US" sz="36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correlación</a:t>
            </a:r>
            <a:endParaRPr kumimoji="0" lang="en-US" altLang="en-US" sz="3600" b="1" i="0" u="sng"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p:txBody>
      </p:sp>
      <p:cxnSp>
        <p:nvCxnSpPr>
          <p:cNvPr id="4" name="Straight Connector 3">
            <a:extLst>
              <a:ext uri="{FF2B5EF4-FFF2-40B4-BE49-F238E27FC236}">
                <a16:creationId xmlns:a16="http://schemas.microsoft.com/office/drawing/2014/main" id="{88C084D5-389B-8526-A2E3-F81A6FBDBB9E}"/>
              </a:ext>
            </a:extLst>
          </p:cNvPr>
          <p:cNvCxnSpPr>
            <a:cxnSpLocks/>
          </p:cNvCxnSpPr>
          <p:nvPr/>
        </p:nvCxnSpPr>
        <p:spPr>
          <a:xfrm>
            <a:off x="0" y="1471761"/>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2" descr="Are all of these handmade cloth masks people are making useful? -  Democratic Underground">
            <a:extLst>
              <a:ext uri="{FF2B5EF4-FFF2-40B4-BE49-F238E27FC236}">
                <a16:creationId xmlns:a16="http://schemas.microsoft.com/office/drawing/2014/main" id="{F04AE9C9-1CC3-6A5C-8F62-9228CEB32A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9517" y="1590844"/>
            <a:ext cx="7251236" cy="40998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a:extLst>
              <a:ext uri="{FF2B5EF4-FFF2-40B4-BE49-F238E27FC236}">
                <a16:creationId xmlns:a16="http://schemas.microsoft.com/office/drawing/2014/main" id="{B86F3557-1A11-953B-717B-328C1F2E66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2763" y="1590844"/>
            <a:ext cx="5546233" cy="40424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a:extLst>
              <a:ext uri="{FF2B5EF4-FFF2-40B4-BE49-F238E27FC236}">
                <a16:creationId xmlns:a16="http://schemas.microsoft.com/office/drawing/2014/main" id="{A968BB7B-C7F4-7943-C15A-9EB456398D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6005" y="1766338"/>
            <a:ext cx="6459747" cy="361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5547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0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A4BA49F0-A71E-BFB3-0A00-2E0AEB32FDCA}"/>
              </a:ext>
            </a:extLst>
          </p:cNvPr>
          <p:cNvSpPr>
            <a:spLocks noGrp="1" noChangeArrowheads="1"/>
          </p:cNvSpPr>
          <p:nvPr>
            <p:ph type="title" idx="4294967295"/>
          </p:nvPr>
        </p:nvSpPr>
        <p:spPr>
          <a:xfrm>
            <a:off x="0" y="201613"/>
            <a:ext cx="7383463" cy="990600"/>
          </a:xfrm>
        </p:spPr>
        <p:txBody>
          <a:bodyPr/>
          <a:lstStyle/>
          <a:p>
            <a:r>
              <a:rPr lang="es-CO" altLang="en-US" sz="3200" b="1">
                <a:solidFill>
                  <a:schemeClr val="bg1"/>
                </a:solidFill>
                <a:latin typeface="Montserrat" panose="00000500000000000000" pitchFamily="2" charset="0"/>
              </a:rPr>
              <a:t>Falsas impresiones</a:t>
            </a:r>
          </a:p>
        </p:txBody>
      </p:sp>
      <p:sp>
        <p:nvSpPr>
          <p:cNvPr id="101379" name="Content Placeholder 2">
            <a:extLst>
              <a:ext uri="{FF2B5EF4-FFF2-40B4-BE49-F238E27FC236}">
                <a16:creationId xmlns:a16="http://schemas.microsoft.com/office/drawing/2014/main" id="{707A10FC-E19B-5212-EF2C-0CC7650DA2F1}"/>
              </a:ext>
            </a:extLst>
          </p:cNvPr>
          <p:cNvSpPr>
            <a:spLocks noGrp="1"/>
          </p:cNvSpPr>
          <p:nvPr>
            <p:ph idx="4294967295"/>
          </p:nvPr>
        </p:nvSpPr>
        <p:spPr>
          <a:xfrm>
            <a:off x="1261872" y="1615440"/>
            <a:ext cx="10488168" cy="4532313"/>
          </a:xfrm>
        </p:spPr>
        <p:txBody>
          <a:bodyPr/>
          <a:lstStyle/>
          <a:p>
            <a:pPr marL="320667" indent="-320667" defTabSz="852467">
              <a:defRPr/>
            </a:pPr>
            <a:r>
              <a:rPr lang="es-CO" altLang="en-US" dirty="0">
                <a:solidFill>
                  <a:schemeClr val="bg1"/>
                </a:solidFill>
                <a:latin typeface="Montserrat" panose="00000500000000000000" pitchFamily="2" charset="0"/>
              </a:rPr>
              <a:t>Seleccionar los datos:</a:t>
            </a:r>
          </a:p>
          <a:p>
            <a:pPr marL="693721" lvl="1" indent="-268281" defTabSz="852467">
              <a:defRPr/>
            </a:pPr>
            <a:r>
              <a:rPr lang="es-CO" altLang="en-US" dirty="0">
                <a:solidFill>
                  <a:schemeClr val="bg1"/>
                </a:solidFill>
                <a:latin typeface="Montserrat" panose="00000500000000000000" pitchFamily="2" charset="0"/>
              </a:rPr>
              <a:t>Solamente presentar parte de los datos recolectados.</a:t>
            </a:r>
          </a:p>
          <a:p>
            <a:pPr marL="693721" lvl="1" indent="-268281" defTabSz="852467">
              <a:defRPr/>
            </a:pPr>
            <a:endParaRPr lang="es-CO" altLang="en-US" dirty="0">
              <a:solidFill>
                <a:schemeClr val="bg1"/>
              </a:solidFill>
              <a:latin typeface="Montserrat" panose="00000500000000000000" pitchFamily="2" charset="0"/>
            </a:endParaRPr>
          </a:p>
          <a:p>
            <a:pPr marL="320667" indent="-320667" defTabSz="852467">
              <a:defRPr/>
            </a:pPr>
            <a:r>
              <a:rPr lang="es-CO" altLang="en-US" dirty="0">
                <a:solidFill>
                  <a:schemeClr val="bg1"/>
                </a:solidFill>
                <a:latin typeface="Montserrat" panose="00000500000000000000" pitchFamily="2" charset="0"/>
              </a:rPr>
              <a:t>Gráficas construidas inapropiadamente:</a:t>
            </a:r>
          </a:p>
          <a:p>
            <a:pPr marL="425440" lvl="1" indent="0" defTabSz="852467">
              <a:buNone/>
              <a:defRPr/>
            </a:pPr>
            <a:endParaRPr lang="es-CO" altLang="en-US" dirty="0">
              <a:solidFill>
                <a:schemeClr val="bg1"/>
              </a:solidFill>
              <a:latin typeface="Montserrat" panose="00000500000000000000" pitchFamily="2" charset="0"/>
            </a:endParaRPr>
          </a:p>
          <a:p>
            <a:pPr marL="425440" lvl="1" indent="0" defTabSz="852467">
              <a:buNone/>
              <a:defRPr/>
            </a:pPr>
            <a:r>
              <a:rPr lang="es-CO" altLang="en-US" dirty="0">
                <a:solidFill>
                  <a:schemeClr val="bg1"/>
                </a:solidFill>
                <a:latin typeface="Montserrat" panose="00000500000000000000" pitchFamily="2" charset="0"/>
                <a:hlinkClick r:id="rId4">
                  <a:extLst>
                    <a:ext uri="{A12FA001-AC4F-418D-AE19-62706E023703}">
                      <ahyp:hlinkClr xmlns:ahyp="http://schemas.microsoft.com/office/drawing/2018/hyperlinkcolor" val="tx"/>
                    </a:ext>
                  </a:extLst>
                </a:hlinkClick>
              </a:rPr>
              <a:t>https://www.youtube.com/watch?v=E91bGT9BjYk</a:t>
            </a:r>
            <a:endParaRPr lang="es-CO" altLang="en-US" dirty="0">
              <a:solidFill>
                <a:schemeClr val="bg1"/>
              </a:solidFill>
              <a:latin typeface="Montserrat" panose="00000500000000000000" pitchFamily="2" charset="0"/>
            </a:endParaRPr>
          </a:p>
          <a:p>
            <a:pPr marL="425440" lvl="1" indent="0" defTabSz="852467">
              <a:buNone/>
              <a:defRPr/>
            </a:pPr>
            <a:endParaRPr lang="es-CO" altLang="en-US" dirty="0">
              <a:solidFill>
                <a:schemeClr val="bg1"/>
              </a:solidFill>
              <a:latin typeface="Montserrat" panose="00000500000000000000" pitchFamily="2" charset="0"/>
            </a:endParaRPr>
          </a:p>
          <a:p>
            <a:pPr marL="0" indent="0" defTabSz="852467">
              <a:buNone/>
              <a:defRPr/>
            </a:pPr>
            <a:r>
              <a:rPr lang="es-CO" altLang="en-US" dirty="0">
                <a:solidFill>
                  <a:schemeClr val="bg1"/>
                </a:solidFill>
                <a:latin typeface="Montserrat" panose="00000500000000000000" pitchFamily="2" charset="0"/>
              </a:rPr>
              <a:t>        (¡cuidado con los ejes y las escalas!)</a:t>
            </a:r>
          </a:p>
        </p:txBody>
      </p:sp>
      <p:cxnSp>
        <p:nvCxnSpPr>
          <p:cNvPr id="2" name="Straight Connector 1">
            <a:extLst>
              <a:ext uri="{FF2B5EF4-FFF2-40B4-BE49-F238E27FC236}">
                <a16:creationId xmlns:a16="http://schemas.microsoft.com/office/drawing/2014/main" id="{D9581C0E-9436-139A-9E74-298815E0DC02}"/>
              </a:ext>
            </a:extLst>
          </p:cNvPr>
          <p:cNvCxnSpPr>
            <a:cxnSpLocks/>
          </p:cNvCxnSpPr>
          <p:nvPr/>
        </p:nvCxnSpPr>
        <p:spPr>
          <a:xfrm>
            <a:off x="0" y="983489"/>
            <a:ext cx="445659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E0A01D5F-1FC4-9B3F-92D3-EEB9201C88B0}"/>
              </a:ext>
            </a:extLst>
          </p:cNvPr>
          <p:cNvSpPr>
            <a:spLocks noGrp="1" noChangeArrowheads="1"/>
          </p:cNvSpPr>
          <p:nvPr>
            <p:ph type="title" idx="4294967295"/>
          </p:nvPr>
        </p:nvSpPr>
        <p:spPr>
          <a:xfrm>
            <a:off x="0" y="527539"/>
            <a:ext cx="8264525" cy="1143000"/>
          </a:xfrm>
        </p:spPr>
        <p:txBody>
          <a:bodyPr/>
          <a:lstStyle/>
          <a:p>
            <a:pPr eaLnBrk="1" hangingPunct="1"/>
            <a:r>
              <a:rPr lang="es-CO" altLang="en-US" sz="3200" b="1" dirty="0">
                <a:solidFill>
                  <a:schemeClr val="bg1"/>
                </a:solidFill>
                <a:latin typeface="Montserrat" panose="00000500000000000000" pitchFamily="2" charset="0"/>
              </a:rPr>
              <a:t>A tomar en cuenta…</a:t>
            </a:r>
          </a:p>
        </p:txBody>
      </p:sp>
      <p:sp>
        <p:nvSpPr>
          <p:cNvPr id="92163" name="Rectangle 3">
            <a:extLst>
              <a:ext uri="{FF2B5EF4-FFF2-40B4-BE49-F238E27FC236}">
                <a16:creationId xmlns:a16="http://schemas.microsoft.com/office/drawing/2014/main" id="{5C879EFE-751B-86C8-A3AD-1E4CEF5E617C}"/>
              </a:ext>
            </a:extLst>
          </p:cNvPr>
          <p:cNvSpPr>
            <a:spLocks noGrp="1" noChangeArrowheads="1"/>
          </p:cNvSpPr>
          <p:nvPr>
            <p:ph type="body" idx="4294967295"/>
          </p:nvPr>
        </p:nvSpPr>
        <p:spPr>
          <a:xfrm>
            <a:off x="1678945" y="2080126"/>
            <a:ext cx="8077200" cy="3048000"/>
          </a:xfrm>
        </p:spPr>
        <p:txBody>
          <a:bodyPr/>
          <a:lstStyle/>
          <a:p>
            <a:pPr eaLnBrk="1" hangingPunct="1">
              <a:buClr>
                <a:schemeClr val="bg1"/>
              </a:buClr>
              <a:buFont typeface="Wingdings" panose="05000000000000000000" pitchFamily="2" charset="2"/>
              <a:buChar char="§"/>
            </a:pPr>
            <a:r>
              <a:rPr lang="es-CO" altLang="en-US" sz="2400" dirty="0">
                <a:solidFill>
                  <a:schemeClr val="bg1"/>
                </a:solidFill>
                <a:latin typeface="Montserrat" panose="00000500000000000000" pitchFamily="2" charset="0"/>
              </a:rPr>
              <a:t>Use la </a:t>
            </a:r>
            <a:r>
              <a:rPr lang="es-CO" altLang="en-US" sz="2400" b="1" dirty="0">
                <a:solidFill>
                  <a:schemeClr val="bg1"/>
                </a:solidFill>
                <a:latin typeface="Montserrat" panose="00000500000000000000" pitchFamily="2" charset="0"/>
              </a:rPr>
              <a:t>visualización más simple de interpretar.</a:t>
            </a:r>
          </a:p>
          <a:p>
            <a:pPr eaLnBrk="1" hangingPunct="1">
              <a:buClr>
                <a:schemeClr val="bg1"/>
              </a:buClr>
              <a:buFont typeface="Wingdings" panose="05000000000000000000" pitchFamily="2" charset="2"/>
              <a:buChar char="§"/>
            </a:pPr>
            <a:r>
              <a:rPr lang="es-CO" altLang="en-US" sz="2400" dirty="0">
                <a:solidFill>
                  <a:schemeClr val="bg1"/>
                </a:solidFill>
                <a:latin typeface="Montserrat" panose="00000500000000000000" pitchFamily="2" charset="0"/>
              </a:rPr>
              <a:t>Incluya  </a:t>
            </a:r>
            <a:r>
              <a:rPr lang="es-CO" altLang="en-US" sz="2400" b="1" dirty="0">
                <a:solidFill>
                  <a:schemeClr val="bg1"/>
                </a:solidFill>
                <a:latin typeface="Montserrat" panose="00000500000000000000" pitchFamily="2" charset="0"/>
              </a:rPr>
              <a:t>título y nombre los ejes.</a:t>
            </a:r>
            <a:endParaRPr lang="es-CO" altLang="en-US" sz="2400" dirty="0">
              <a:solidFill>
                <a:schemeClr val="bg1"/>
              </a:solidFill>
              <a:latin typeface="Montserrat" panose="00000500000000000000" pitchFamily="2" charset="0"/>
            </a:endParaRPr>
          </a:p>
          <a:p>
            <a:pPr eaLnBrk="1" hangingPunct="1">
              <a:buClr>
                <a:schemeClr val="bg1"/>
              </a:buClr>
              <a:buFont typeface="Wingdings" panose="05000000000000000000" pitchFamily="2" charset="2"/>
              <a:buChar char="§"/>
            </a:pPr>
            <a:r>
              <a:rPr lang="es-CO" altLang="en-US" sz="2400" dirty="0">
                <a:solidFill>
                  <a:schemeClr val="bg1"/>
                </a:solidFill>
                <a:latin typeface="Montserrat" panose="00000500000000000000" pitchFamily="2" charset="0"/>
              </a:rPr>
              <a:t>Incluya una </a:t>
            </a:r>
            <a:r>
              <a:rPr lang="es-CO" altLang="en-US" sz="2400" b="1" dirty="0">
                <a:solidFill>
                  <a:schemeClr val="bg1"/>
                </a:solidFill>
                <a:latin typeface="Montserrat" panose="00000500000000000000" pitchFamily="2" charset="0"/>
              </a:rPr>
              <a:t>escala</a:t>
            </a:r>
            <a:r>
              <a:rPr lang="es-CO" altLang="en-US" sz="2400" dirty="0">
                <a:solidFill>
                  <a:schemeClr val="bg1"/>
                </a:solidFill>
                <a:latin typeface="Montserrat" panose="00000500000000000000" pitchFamily="2" charset="0"/>
              </a:rPr>
              <a:t> para cada eje.</a:t>
            </a:r>
          </a:p>
          <a:p>
            <a:pPr eaLnBrk="1" hangingPunct="1">
              <a:buClr>
                <a:schemeClr val="bg1"/>
              </a:buClr>
              <a:buFont typeface="Wingdings" panose="05000000000000000000" pitchFamily="2" charset="2"/>
              <a:buChar char="§"/>
            </a:pPr>
            <a:r>
              <a:rPr lang="es-CO" altLang="en-US" sz="2400" dirty="0">
                <a:solidFill>
                  <a:schemeClr val="bg1"/>
                </a:solidFill>
                <a:latin typeface="Montserrat" panose="00000500000000000000" pitchFamily="2" charset="0"/>
              </a:rPr>
              <a:t>Use una </a:t>
            </a:r>
            <a:r>
              <a:rPr lang="es-CO" altLang="en-US" sz="2400" b="1" dirty="0">
                <a:solidFill>
                  <a:schemeClr val="bg1"/>
                </a:solidFill>
                <a:latin typeface="Montserrat" panose="00000500000000000000" pitchFamily="2" charset="0"/>
              </a:rPr>
              <a:t>escala constante.</a:t>
            </a:r>
          </a:p>
          <a:p>
            <a:pPr eaLnBrk="1" hangingPunct="1">
              <a:buClr>
                <a:schemeClr val="bg1"/>
              </a:buClr>
              <a:buFont typeface="Wingdings" panose="05000000000000000000" pitchFamily="2" charset="2"/>
              <a:buChar char="§"/>
            </a:pPr>
            <a:r>
              <a:rPr lang="es-CO" altLang="en-US" sz="2400" dirty="0">
                <a:solidFill>
                  <a:schemeClr val="bg1"/>
                </a:solidFill>
                <a:latin typeface="Montserrat" panose="00000500000000000000" pitchFamily="2" charset="0"/>
              </a:rPr>
              <a:t>Evitar 3D o efectos especiales. </a:t>
            </a:r>
            <a:r>
              <a:rPr lang="es-CO" altLang="en-US" sz="2400" b="1" dirty="0">
                <a:solidFill>
                  <a:schemeClr val="bg1"/>
                </a:solidFill>
                <a:latin typeface="Montserrat" panose="00000500000000000000" pitchFamily="2" charset="0"/>
              </a:rPr>
              <a:t>No incluir “basura”.</a:t>
            </a:r>
          </a:p>
          <a:p>
            <a:pPr marL="0" indent="0" eaLnBrk="1" hangingPunct="1">
              <a:buClr>
                <a:schemeClr val="bg1"/>
              </a:buClr>
              <a:buNone/>
            </a:pPr>
            <a:endParaRPr lang="es-CO" altLang="en-US" sz="2400" b="1" dirty="0">
              <a:solidFill>
                <a:schemeClr val="bg1"/>
              </a:solidFill>
              <a:latin typeface="Montserrat" panose="00000500000000000000" pitchFamily="2" charset="0"/>
            </a:endParaRPr>
          </a:p>
        </p:txBody>
      </p:sp>
      <p:cxnSp>
        <p:nvCxnSpPr>
          <p:cNvPr id="2" name="Straight Connector 1">
            <a:extLst>
              <a:ext uri="{FF2B5EF4-FFF2-40B4-BE49-F238E27FC236}">
                <a16:creationId xmlns:a16="http://schemas.microsoft.com/office/drawing/2014/main" id="{7FFB1A86-AC10-A340-824C-3EEAEEF5A0CA}"/>
              </a:ext>
            </a:extLst>
          </p:cNvPr>
          <p:cNvCxnSpPr>
            <a:cxnSpLocks/>
          </p:cNvCxnSpPr>
          <p:nvPr/>
        </p:nvCxnSpPr>
        <p:spPr>
          <a:xfrm>
            <a:off x="0" y="1471761"/>
            <a:ext cx="467853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51099-7CAB-4731-B28D-FAD7F52A62C3}"/>
              </a:ext>
            </a:extLst>
          </p:cNvPr>
          <p:cNvSpPr>
            <a:spLocks noGrp="1"/>
          </p:cNvSpPr>
          <p:nvPr>
            <p:ph type="title"/>
          </p:nvPr>
        </p:nvSpPr>
        <p:spPr>
          <a:xfrm>
            <a:off x="73269" y="126999"/>
            <a:ext cx="10515600" cy="1325563"/>
          </a:xfrm>
        </p:spPr>
        <p:txBody>
          <a:bodyPr/>
          <a:lstStyle/>
          <a:p>
            <a:r>
              <a:rPr lang="es-CO" dirty="0">
                <a:solidFill>
                  <a:srgbClr val="242537"/>
                </a:solidFill>
                <a:latin typeface="Montserrat ExtraBold" panose="00000900000000000000" pitchFamily="2" charset="0"/>
              </a:rPr>
              <a:t>Ejemplos de gráficos engañosos</a:t>
            </a:r>
            <a:endParaRPr lang="en-DE" dirty="0">
              <a:solidFill>
                <a:srgbClr val="242537"/>
              </a:solidFill>
              <a:latin typeface="Montserrat ExtraBold" panose="00000900000000000000" pitchFamily="2" charset="0"/>
            </a:endParaRPr>
          </a:p>
        </p:txBody>
      </p:sp>
      <p:pic>
        <p:nvPicPr>
          <p:cNvPr id="4098" name="Picture 2">
            <a:extLst>
              <a:ext uri="{FF2B5EF4-FFF2-40B4-BE49-F238E27FC236}">
                <a16:creationId xmlns:a16="http://schemas.microsoft.com/office/drawing/2014/main" id="{031BF10F-777F-7E2D-9A1E-D1098A8E0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357" y="1584448"/>
            <a:ext cx="4475285" cy="46431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2FF155F-52EA-C804-C3ED-36CBC3DD5C03}"/>
              </a:ext>
            </a:extLst>
          </p:cNvPr>
          <p:cNvSpPr txBox="1"/>
          <p:nvPr/>
        </p:nvSpPr>
        <p:spPr>
          <a:xfrm>
            <a:off x="6996479" y="6122022"/>
            <a:ext cx="183099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US </a:t>
            </a:r>
            <a:r>
              <a:rPr kumimoji="0" lang="es-419" sz="1800" b="0" i="0" u="none" strike="noStrike" kern="1200" cap="none" spc="0" normalizeH="0" baseline="0" noProof="0" dirty="0" err="1">
                <a:ln>
                  <a:noFill/>
                </a:ln>
                <a:solidFill>
                  <a:prstClr val="black"/>
                </a:solidFill>
                <a:effectLst/>
                <a:uLnTx/>
                <a:uFillTx/>
                <a:latin typeface="Montserrat" panose="00000500000000000000" pitchFamily="2" charset="0"/>
                <a:ea typeface="+mn-ea"/>
                <a:cs typeface="+mn-cs"/>
              </a:rPr>
              <a:t>Today</a:t>
            </a:r>
            <a:endParaRPr kumimoji="0" lang="en-DE" sz="18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11768472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7890" name="Title 1"/>
          <p:cNvSpPr>
            <a:spLocks noGrp="1" noChangeArrowheads="1"/>
          </p:cNvSpPr>
          <p:nvPr>
            <p:ph type="title" idx="4294967295"/>
          </p:nvPr>
        </p:nvSpPr>
        <p:spPr>
          <a:xfrm>
            <a:off x="181155" y="538401"/>
            <a:ext cx="9980762" cy="719137"/>
          </a:xfrm>
        </p:spPr>
        <p:txBody>
          <a:bodyPr/>
          <a:lstStyle/>
          <a:p>
            <a:r>
              <a:rPr lang="es-CO" altLang="en-US" b="1" dirty="0">
                <a:solidFill>
                  <a:schemeClr val="bg1"/>
                </a:solidFill>
                <a:latin typeface="Montserrat ExtraBold" panose="00000900000000000000" pitchFamily="2" charset="0"/>
              </a:rPr>
              <a:t>Ejemplos de tipos de variables</a:t>
            </a:r>
          </a:p>
        </p:txBody>
      </p:sp>
      <p:graphicFrame>
        <p:nvGraphicFramePr>
          <p:cNvPr id="5" name="Table 4">
            <a:extLst>
              <a:ext uri="{FF2B5EF4-FFF2-40B4-BE49-F238E27FC236}">
                <a16:creationId xmlns:a16="http://schemas.microsoft.com/office/drawing/2014/main" id="{6FD713A4-E2A5-4894-A30C-81CCCA58071D}"/>
              </a:ext>
            </a:extLst>
          </p:cNvPr>
          <p:cNvGraphicFramePr>
            <a:graphicFrameLocks noGrp="1"/>
          </p:cNvGraphicFramePr>
          <p:nvPr/>
        </p:nvGraphicFramePr>
        <p:xfrm>
          <a:off x="1613041" y="1466095"/>
          <a:ext cx="9107706" cy="4964991"/>
        </p:xfrm>
        <a:graphic>
          <a:graphicData uri="http://schemas.openxmlformats.org/drawingml/2006/table">
            <a:tbl>
              <a:tblPr firstRow="1" bandRow="1">
                <a:tableStyleId>{EB344D84-9AFB-497E-A393-DC336BA19D2E}</a:tableStyleId>
              </a:tblPr>
              <a:tblGrid>
                <a:gridCol w="3035902">
                  <a:extLst>
                    <a:ext uri="{9D8B030D-6E8A-4147-A177-3AD203B41FA5}">
                      <a16:colId xmlns:a16="http://schemas.microsoft.com/office/drawing/2014/main" val="20000"/>
                    </a:ext>
                  </a:extLst>
                </a:gridCol>
                <a:gridCol w="3035902">
                  <a:extLst>
                    <a:ext uri="{9D8B030D-6E8A-4147-A177-3AD203B41FA5}">
                      <a16:colId xmlns:a16="http://schemas.microsoft.com/office/drawing/2014/main" val="20001"/>
                    </a:ext>
                  </a:extLst>
                </a:gridCol>
                <a:gridCol w="3035902">
                  <a:extLst>
                    <a:ext uri="{9D8B030D-6E8A-4147-A177-3AD203B41FA5}">
                      <a16:colId xmlns:a16="http://schemas.microsoft.com/office/drawing/2014/main" val="20002"/>
                    </a:ext>
                  </a:extLst>
                </a:gridCol>
              </a:tblGrid>
              <a:tr h="865071">
                <a:tc>
                  <a:txBody>
                    <a:bodyPr/>
                    <a:lstStyle/>
                    <a:p>
                      <a:r>
                        <a:rPr lang="en-US" sz="2000" dirty="0">
                          <a:solidFill>
                            <a:schemeClr val="tx1"/>
                          </a:solidFill>
                          <a:latin typeface="Montserrat" panose="00000500000000000000" pitchFamily="2" charset="0"/>
                        </a:rPr>
                        <a:t>Pregunta</a:t>
                      </a:r>
                    </a:p>
                  </a:txBody>
                  <a:tcPr marT="45694" marB="45694"/>
                </a:tc>
                <a:tc>
                  <a:txBody>
                    <a:bodyPr/>
                    <a:lstStyle/>
                    <a:p>
                      <a:r>
                        <a:rPr lang="en-US" sz="2000" dirty="0">
                          <a:solidFill>
                            <a:schemeClr val="tx1"/>
                          </a:solidFill>
                          <a:latin typeface="Montserrat" panose="00000500000000000000" pitchFamily="2" charset="0"/>
                        </a:rPr>
                        <a:t>Respuesta</a:t>
                      </a:r>
                    </a:p>
                  </a:txBody>
                  <a:tcPr marT="45694" marB="45694"/>
                </a:tc>
                <a:tc>
                  <a:txBody>
                    <a:bodyPr/>
                    <a:lstStyle/>
                    <a:p>
                      <a:r>
                        <a:rPr lang="en-US" sz="2000" dirty="0">
                          <a:solidFill>
                            <a:schemeClr val="tx1"/>
                          </a:solidFill>
                          <a:latin typeface="Montserrat" panose="00000500000000000000" pitchFamily="2" charset="0"/>
                        </a:rPr>
                        <a:t>Tipo de Variable</a:t>
                      </a:r>
                    </a:p>
                  </a:txBody>
                  <a:tcPr marT="45694" marB="45694"/>
                </a:tc>
                <a:extLst>
                  <a:ext uri="{0D108BD9-81ED-4DB2-BD59-A6C34878D82A}">
                    <a16:rowId xmlns:a16="http://schemas.microsoft.com/office/drawing/2014/main" val="10000"/>
                  </a:ext>
                </a:extLst>
              </a:tr>
              <a:tr h="1024980">
                <a:tc>
                  <a:txBody>
                    <a:bodyPr/>
                    <a:lstStyle/>
                    <a:p>
                      <a:r>
                        <a:rPr lang="es-CO" sz="1800" dirty="0">
                          <a:solidFill>
                            <a:schemeClr val="tx1"/>
                          </a:solidFill>
                          <a:latin typeface="Montserrat" panose="00000500000000000000" pitchFamily="2" charset="0"/>
                        </a:rPr>
                        <a:t>¿Tiene perfil de Facebook</a:t>
                      </a:r>
                      <a:r>
                        <a:rPr lang="en-US" sz="1800" dirty="0">
                          <a:solidFill>
                            <a:schemeClr val="tx1"/>
                          </a:solidFill>
                          <a:latin typeface="Montserrat" panose="00000500000000000000" pitchFamily="2" charset="0"/>
                        </a:rPr>
                        <a:t>?</a:t>
                      </a:r>
                    </a:p>
                    <a:p>
                      <a:endParaRPr lang="en-US" sz="1800" dirty="0">
                        <a:solidFill>
                          <a:schemeClr val="tx1"/>
                        </a:solidFill>
                        <a:latin typeface="Montserrat" panose="00000500000000000000" pitchFamily="2" charset="0"/>
                      </a:endParaRPr>
                    </a:p>
                  </a:txBody>
                  <a:tcPr marT="45694" marB="45694"/>
                </a:tc>
                <a:tc>
                  <a:txBody>
                    <a:bodyPr/>
                    <a:lstStyle/>
                    <a:p>
                      <a:endParaRPr lang="en-US" sz="1800" dirty="0">
                        <a:solidFill>
                          <a:schemeClr val="tx1"/>
                        </a:solidFill>
                        <a:latin typeface="Montserrat" panose="00000500000000000000" pitchFamily="2" charset="0"/>
                      </a:endParaRPr>
                    </a:p>
                    <a:p>
                      <a:r>
                        <a:rPr lang="es-CO" sz="1800" dirty="0">
                          <a:solidFill>
                            <a:schemeClr val="tx1"/>
                          </a:solidFill>
                          <a:latin typeface="Montserrat" panose="00000500000000000000" pitchFamily="2" charset="0"/>
                        </a:rPr>
                        <a:t>S</a:t>
                      </a:r>
                      <a:r>
                        <a:rPr lang="en-US" sz="1800" dirty="0">
                          <a:solidFill>
                            <a:schemeClr val="tx1"/>
                          </a:solidFill>
                          <a:latin typeface="Montserrat" panose="00000500000000000000" pitchFamily="2" charset="0"/>
                        </a:rPr>
                        <a:t>í o No</a:t>
                      </a:r>
                    </a:p>
                  </a:txBody>
                  <a:tcPr marT="45694" marB="45694"/>
                </a:tc>
                <a:tc>
                  <a:txBody>
                    <a:bodyPr/>
                    <a:lstStyle/>
                    <a:p>
                      <a:pPr algn="ctr"/>
                      <a:endParaRPr lang="en-US" sz="1800" dirty="0">
                        <a:solidFill>
                          <a:schemeClr val="tx1"/>
                        </a:solidFill>
                        <a:latin typeface="Montserrat" panose="00000500000000000000" pitchFamily="2" charset="0"/>
                      </a:endParaRPr>
                    </a:p>
                    <a:p>
                      <a:pPr algn="ctr"/>
                      <a:r>
                        <a:rPr lang="en-US" sz="1800" dirty="0">
                          <a:solidFill>
                            <a:schemeClr val="tx1"/>
                          </a:solidFill>
                          <a:latin typeface="Montserrat" panose="00000500000000000000" pitchFamily="2" charset="0"/>
                        </a:rPr>
                        <a:t>?</a:t>
                      </a:r>
                    </a:p>
                  </a:txBody>
                  <a:tcPr marT="45694" marB="45694"/>
                </a:tc>
                <a:extLst>
                  <a:ext uri="{0D108BD9-81ED-4DB2-BD59-A6C34878D82A}">
                    <a16:rowId xmlns:a16="http://schemas.microsoft.com/office/drawing/2014/main" val="10001"/>
                  </a:ext>
                </a:extLst>
              </a:tr>
              <a:tr h="1024980">
                <a:tc>
                  <a:txBody>
                    <a:bodyPr/>
                    <a:lstStyle/>
                    <a:p>
                      <a:r>
                        <a:rPr lang="es-CO" sz="1800" dirty="0">
                          <a:solidFill>
                            <a:schemeClr val="tx1"/>
                          </a:solidFill>
                          <a:latin typeface="Montserrat" panose="00000500000000000000" pitchFamily="2" charset="0"/>
                        </a:rPr>
                        <a:t>¿</a:t>
                      </a:r>
                      <a:r>
                        <a:rPr lang="es-CO" sz="1800" noProof="0" dirty="0">
                          <a:solidFill>
                            <a:schemeClr val="tx1"/>
                          </a:solidFill>
                          <a:latin typeface="Montserrat" panose="00000500000000000000" pitchFamily="2" charset="0"/>
                        </a:rPr>
                        <a:t>Cuántos</a:t>
                      </a:r>
                      <a:r>
                        <a:rPr lang="en-US" sz="1800" dirty="0">
                          <a:solidFill>
                            <a:schemeClr val="tx1"/>
                          </a:solidFill>
                          <a:latin typeface="Montserrat" panose="00000500000000000000" pitchFamily="2" charset="0"/>
                        </a:rPr>
                        <a:t> </a:t>
                      </a:r>
                      <a:r>
                        <a:rPr lang="es-CO" sz="1800" noProof="0" dirty="0">
                          <a:solidFill>
                            <a:schemeClr val="tx1"/>
                          </a:solidFill>
                          <a:latin typeface="Montserrat" panose="00000500000000000000" pitchFamily="2" charset="0"/>
                        </a:rPr>
                        <a:t>mensajes de texto ha enviado en los últimos dos días?</a:t>
                      </a:r>
                    </a:p>
                  </a:txBody>
                  <a:tcPr marT="45694" marB="45694"/>
                </a:tc>
                <a:tc>
                  <a:txBody>
                    <a:bodyPr/>
                    <a:lstStyle/>
                    <a:p>
                      <a:endParaRPr lang="en-US" sz="1800" dirty="0">
                        <a:solidFill>
                          <a:schemeClr val="tx1"/>
                        </a:solidFill>
                        <a:latin typeface="Montserrat" panose="00000500000000000000" pitchFamily="2" charset="0"/>
                      </a:endParaRPr>
                    </a:p>
                    <a:p>
                      <a:r>
                        <a:rPr lang="en-US" sz="1800" dirty="0">
                          <a:solidFill>
                            <a:schemeClr val="tx1"/>
                          </a:solidFill>
                          <a:latin typeface="Montserrat" panose="00000500000000000000" pitchFamily="2" charset="0"/>
                        </a:rPr>
                        <a:t>---------------</a:t>
                      </a:r>
                    </a:p>
                  </a:txBody>
                  <a:tcPr marT="45694" marB="45694"/>
                </a:tc>
                <a:tc>
                  <a:txBody>
                    <a:bodyPr/>
                    <a:lstStyle/>
                    <a:p>
                      <a:pPr algn="ctr"/>
                      <a:r>
                        <a:rPr lang="en-US" sz="1800" dirty="0">
                          <a:solidFill>
                            <a:schemeClr val="tx1"/>
                          </a:solidFill>
                          <a:latin typeface="Montserrat" panose="00000500000000000000" pitchFamily="2" charset="0"/>
                        </a:rPr>
                        <a:t>?</a:t>
                      </a:r>
                    </a:p>
                  </a:txBody>
                  <a:tcPr marT="45694" marB="45694"/>
                </a:tc>
                <a:extLst>
                  <a:ext uri="{0D108BD9-81ED-4DB2-BD59-A6C34878D82A}">
                    <a16:rowId xmlns:a16="http://schemas.microsoft.com/office/drawing/2014/main" val="10002"/>
                  </a:ext>
                </a:extLst>
              </a:tr>
              <a:tr h="1024980">
                <a:tc>
                  <a:txBody>
                    <a:bodyPr/>
                    <a:lstStyle/>
                    <a:p>
                      <a:r>
                        <a:rPr lang="es-CO" sz="1800" noProof="0" dirty="0">
                          <a:solidFill>
                            <a:schemeClr val="tx1"/>
                          </a:solidFill>
                          <a:latin typeface="Montserrat" panose="00000500000000000000" pitchFamily="2" charset="0"/>
                        </a:rPr>
                        <a:t>¿Cuánto tiempo le tomó bajar la aplicación?</a:t>
                      </a:r>
                    </a:p>
                  </a:txBody>
                  <a:tcPr marT="45694" marB="45694"/>
                </a:tc>
                <a:tc>
                  <a:txBody>
                    <a:bodyPr/>
                    <a:lstStyle/>
                    <a:p>
                      <a:endParaRPr lang="en-US" sz="1800" dirty="0">
                        <a:solidFill>
                          <a:schemeClr val="tx1"/>
                        </a:solidFill>
                        <a:latin typeface="Montserrat" panose="00000500000000000000" pitchFamily="2" charset="0"/>
                      </a:endParaRPr>
                    </a:p>
                    <a:p>
                      <a:r>
                        <a:rPr lang="en-US" sz="1800" dirty="0">
                          <a:solidFill>
                            <a:schemeClr val="tx1"/>
                          </a:solidFill>
                          <a:latin typeface="Montserrat" panose="00000500000000000000" pitchFamily="2" charset="0"/>
                        </a:rPr>
                        <a:t>---------------</a:t>
                      </a:r>
                    </a:p>
                  </a:txBody>
                  <a:tcPr marT="45694" marB="45694"/>
                </a:tc>
                <a:tc>
                  <a:txBody>
                    <a:bodyPr/>
                    <a:lstStyle/>
                    <a:p>
                      <a:pPr algn="ctr"/>
                      <a:r>
                        <a:rPr lang="en-US" sz="1800" dirty="0">
                          <a:solidFill>
                            <a:schemeClr val="tx1"/>
                          </a:solidFill>
                          <a:latin typeface="Montserrat" panose="00000500000000000000" pitchFamily="2" charset="0"/>
                        </a:rPr>
                        <a:t>?</a:t>
                      </a:r>
                    </a:p>
                  </a:txBody>
                  <a:tcPr marT="45694" marB="45694"/>
                </a:tc>
                <a:extLst>
                  <a:ext uri="{0D108BD9-81ED-4DB2-BD59-A6C34878D82A}">
                    <a16:rowId xmlns:a16="http://schemas.microsoft.com/office/drawing/2014/main" val="10003"/>
                  </a:ext>
                </a:extLst>
              </a:tr>
              <a:tr h="1024980">
                <a:tc>
                  <a:txBody>
                    <a:bodyPr/>
                    <a:lstStyle/>
                    <a:p>
                      <a:r>
                        <a:rPr lang="en-US" sz="1800" baseline="0" dirty="0">
                          <a:solidFill>
                            <a:schemeClr val="tx1"/>
                          </a:solidFill>
                          <a:latin typeface="Montserrat" panose="00000500000000000000" pitchFamily="2" charset="0"/>
                        </a:rPr>
                        <a:t>¿</a:t>
                      </a:r>
                      <a:r>
                        <a:rPr lang="es-CO" sz="1800" baseline="0" noProof="0" dirty="0">
                          <a:solidFill>
                            <a:schemeClr val="tx1"/>
                          </a:solidFill>
                          <a:latin typeface="Montserrat" panose="00000500000000000000" pitchFamily="2" charset="0"/>
                        </a:rPr>
                        <a:t>Cómo evaluaría su experiencia en Facebook? </a:t>
                      </a:r>
                      <a:endParaRPr lang="es-CO" sz="1800" noProof="0" dirty="0">
                        <a:solidFill>
                          <a:schemeClr val="tx1"/>
                        </a:solidFill>
                        <a:latin typeface="Montserrat" panose="00000500000000000000" pitchFamily="2" charset="0"/>
                      </a:endParaRPr>
                    </a:p>
                  </a:txBody>
                  <a:tcPr marT="45694" marB="45694"/>
                </a:tc>
                <a:tc>
                  <a:txBody>
                    <a:bodyPr/>
                    <a:lstStyle/>
                    <a:p>
                      <a:r>
                        <a:rPr lang="es-CO" sz="1800" baseline="0" noProof="0" dirty="0">
                          <a:solidFill>
                            <a:schemeClr val="tx1"/>
                          </a:solidFill>
                          <a:latin typeface="Montserrat" panose="00000500000000000000" pitchFamily="2" charset="0"/>
                        </a:rPr>
                        <a:t>Muy mala, Mala, Regular, Buena, Muy Buena</a:t>
                      </a:r>
                      <a:endParaRPr lang="es-CO" sz="1800" noProof="0" dirty="0">
                        <a:solidFill>
                          <a:schemeClr val="tx1"/>
                        </a:solidFill>
                        <a:latin typeface="Montserrat" panose="00000500000000000000" pitchFamily="2" charset="0"/>
                      </a:endParaRPr>
                    </a:p>
                  </a:txBody>
                  <a:tcPr marT="45694" marB="45694"/>
                </a:tc>
                <a:tc>
                  <a:txBody>
                    <a:bodyPr/>
                    <a:lstStyle/>
                    <a:p>
                      <a:pPr algn="ctr"/>
                      <a:r>
                        <a:rPr lang="en-US" sz="1800" dirty="0">
                          <a:solidFill>
                            <a:schemeClr val="tx1"/>
                          </a:solidFill>
                          <a:latin typeface="Montserrat" panose="00000500000000000000" pitchFamily="2" charset="0"/>
                        </a:rPr>
                        <a:t>?</a:t>
                      </a:r>
                    </a:p>
                    <a:p>
                      <a:pPr algn="ctr"/>
                      <a:endParaRPr lang="en-US" sz="1800" dirty="0">
                        <a:solidFill>
                          <a:schemeClr val="tx1"/>
                        </a:solidFill>
                        <a:latin typeface="Montserrat" panose="00000500000000000000" pitchFamily="2" charset="0"/>
                      </a:endParaRPr>
                    </a:p>
                  </a:txBody>
                  <a:tcPr marT="45694" marB="45694"/>
                </a:tc>
                <a:extLst>
                  <a:ext uri="{0D108BD9-81ED-4DB2-BD59-A6C34878D82A}">
                    <a16:rowId xmlns:a16="http://schemas.microsoft.com/office/drawing/2014/main" val="10004"/>
                  </a:ext>
                </a:extLst>
              </a:tr>
            </a:tbl>
          </a:graphicData>
        </a:graphic>
      </p:graphicFrame>
      <p:cxnSp>
        <p:nvCxnSpPr>
          <p:cNvPr id="2" name="Straight Connector 1">
            <a:extLst>
              <a:ext uri="{FF2B5EF4-FFF2-40B4-BE49-F238E27FC236}">
                <a16:creationId xmlns:a16="http://schemas.microsoft.com/office/drawing/2014/main" id="{DDE01751-D78F-2AAE-3319-64847868697C}"/>
              </a:ext>
            </a:extLst>
          </p:cNvPr>
          <p:cNvCxnSpPr>
            <a:cxnSpLocks/>
          </p:cNvCxnSpPr>
          <p:nvPr/>
        </p:nvCxnSpPr>
        <p:spPr>
          <a:xfrm>
            <a:off x="0" y="1257538"/>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585799"/>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51099-7CAB-4731-B28D-FAD7F52A62C3}"/>
              </a:ext>
            </a:extLst>
          </p:cNvPr>
          <p:cNvSpPr>
            <a:spLocks noGrp="1"/>
          </p:cNvSpPr>
          <p:nvPr>
            <p:ph type="title"/>
          </p:nvPr>
        </p:nvSpPr>
        <p:spPr>
          <a:xfrm>
            <a:off x="64304" y="0"/>
            <a:ext cx="10515600" cy="1325563"/>
          </a:xfrm>
        </p:spPr>
        <p:txBody>
          <a:bodyPr/>
          <a:lstStyle/>
          <a:p>
            <a:r>
              <a:rPr lang="es-CO" dirty="0">
                <a:solidFill>
                  <a:srgbClr val="242537"/>
                </a:solidFill>
                <a:latin typeface="Montserrat ExtraBold" panose="00000900000000000000" pitchFamily="2" charset="0"/>
              </a:rPr>
              <a:t>Ejemplos de gráficos buenos</a:t>
            </a:r>
            <a:endParaRPr lang="en-DE" dirty="0">
              <a:solidFill>
                <a:srgbClr val="242537"/>
              </a:solidFill>
              <a:latin typeface="Montserrat ExtraBold" panose="00000900000000000000" pitchFamily="2" charset="0"/>
            </a:endParaRPr>
          </a:p>
        </p:txBody>
      </p:sp>
      <p:sp>
        <p:nvSpPr>
          <p:cNvPr id="10" name="TextBox 9">
            <a:extLst>
              <a:ext uri="{FF2B5EF4-FFF2-40B4-BE49-F238E27FC236}">
                <a16:creationId xmlns:a16="http://schemas.microsoft.com/office/drawing/2014/main" id="{B2FF155F-52EA-C804-C3ED-36CBC3DD5C03}"/>
              </a:ext>
            </a:extLst>
          </p:cNvPr>
          <p:cNvSpPr txBox="1"/>
          <p:nvPr/>
        </p:nvSpPr>
        <p:spPr>
          <a:xfrm>
            <a:off x="10361002" y="6084670"/>
            <a:ext cx="183099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dirty="0" err="1">
                <a:ln>
                  <a:noFill/>
                </a:ln>
                <a:solidFill>
                  <a:prstClr val="black"/>
                </a:solidFill>
                <a:effectLst/>
                <a:uLnTx/>
                <a:uFillTx/>
                <a:latin typeface="Montserrat" panose="00000500000000000000" pitchFamily="2" charset="0"/>
                <a:ea typeface="+mn-ea"/>
                <a:cs typeface="+mn-cs"/>
              </a:rPr>
              <a:t>Finantial</a:t>
            </a:r>
            <a:r>
              <a:rPr kumimoji="0" lang="es-419" sz="1800" b="0" i="0" u="none" strike="noStrike" kern="1200" cap="none" spc="0" normalizeH="0" noProof="0" dirty="0">
                <a:ln>
                  <a:noFill/>
                </a:ln>
                <a:solidFill>
                  <a:prstClr val="black"/>
                </a:solidFill>
                <a:effectLst/>
                <a:uLnTx/>
                <a:uFillTx/>
                <a:latin typeface="Montserrat" panose="00000500000000000000" pitchFamily="2" charset="0"/>
                <a:ea typeface="+mn-ea"/>
                <a:cs typeface="+mn-cs"/>
              </a:rPr>
              <a:t> Times</a:t>
            </a:r>
            <a:endParaRPr kumimoji="0" lang="en-DE" sz="18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pic>
        <p:nvPicPr>
          <p:cNvPr id="2050" name="Picture 2" descr="Image">
            <a:extLst>
              <a:ext uri="{FF2B5EF4-FFF2-40B4-BE49-F238E27FC236}">
                <a16:creationId xmlns:a16="http://schemas.microsoft.com/office/drawing/2014/main" id="{9A90D276-F43A-42FF-8417-A18E098943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438" y="1110130"/>
            <a:ext cx="3999666" cy="56208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EDC6E5D0-B496-434B-863F-ED849B78A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6947" y="1110130"/>
            <a:ext cx="3980150" cy="5620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0977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186" name="Title 2">
            <a:extLst>
              <a:ext uri="{FF2B5EF4-FFF2-40B4-BE49-F238E27FC236}">
                <a16:creationId xmlns:a16="http://schemas.microsoft.com/office/drawing/2014/main" id="{897E69E0-7931-6A4E-1308-A2C636DD1EAB}"/>
              </a:ext>
            </a:extLst>
          </p:cNvPr>
          <p:cNvSpPr>
            <a:spLocks noGrp="1" noChangeArrowheads="1"/>
          </p:cNvSpPr>
          <p:nvPr>
            <p:ph type="title" idx="4294967295"/>
          </p:nvPr>
        </p:nvSpPr>
        <p:spPr>
          <a:xfrm>
            <a:off x="119109" y="481161"/>
            <a:ext cx="8610600" cy="990600"/>
          </a:xfrm>
        </p:spPr>
        <p:txBody>
          <a:bodyPr/>
          <a:lstStyle/>
          <a:p>
            <a:r>
              <a:rPr lang="es-CO" altLang="en-US" sz="3200" b="1" dirty="0" err="1">
                <a:solidFill>
                  <a:schemeClr val="bg1"/>
                </a:solidFill>
                <a:latin typeface="Montserrat" panose="00000500000000000000" pitchFamily="2" charset="0"/>
              </a:rPr>
              <a:t>Tips</a:t>
            </a:r>
            <a:r>
              <a:rPr lang="es-CO" altLang="en-US" sz="3200" b="1" dirty="0">
                <a:solidFill>
                  <a:schemeClr val="bg1"/>
                </a:solidFill>
                <a:latin typeface="Montserrat" panose="00000500000000000000" pitchFamily="2" charset="0"/>
              </a:rPr>
              <a:t> para la Visualización de Datos</a:t>
            </a:r>
            <a:br>
              <a:rPr lang="es-CO" altLang="en-US" sz="3200" b="1" dirty="0">
                <a:solidFill>
                  <a:schemeClr val="bg1"/>
                </a:solidFill>
                <a:latin typeface="Montserrat" panose="00000500000000000000" pitchFamily="2" charset="0"/>
              </a:rPr>
            </a:br>
            <a:r>
              <a:rPr lang="es-CO" altLang="en-US" sz="3200" b="1" dirty="0">
                <a:solidFill>
                  <a:schemeClr val="bg1"/>
                </a:solidFill>
                <a:latin typeface="Montserrat" panose="00000500000000000000" pitchFamily="2" charset="0"/>
              </a:rPr>
              <a:t>(principios generales)</a:t>
            </a:r>
          </a:p>
        </p:txBody>
      </p:sp>
      <p:sp>
        <p:nvSpPr>
          <p:cNvPr id="93187" name="Content Placeholder 3">
            <a:extLst>
              <a:ext uri="{FF2B5EF4-FFF2-40B4-BE49-F238E27FC236}">
                <a16:creationId xmlns:a16="http://schemas.microsoft.com/office/drawing/2014/main" id="{1AD0E209-2AB0-5AEC-0589-52681E214087}"/>
              </a:ext>
            </a:extLst>
          </p:cNvPr>
          <p:cNvSpPr>
            <a:spLocks noGrp="1" noChangeArrowheads="1"/>
          </p:cNvSpPr>
          <p:nvPr>
            <p:ph idx="4294967295"/>
          </p:nvPr>
        </p:nvSpPr>
        <p:spPr>
          <a:xfrm>
            <a:off x="1877627" y="2034466"/>
            <a:ext cx="8077200" cy="4532313"/>
          </a:xfrm>
        </p:spPr>
        <p:txBody>
          <a:bodyPr/>
          <a:lstStyle/>
          <a:p>
            <a:pPr marL="0" indent="0" algn="ctr">
              <a:buNone/>
            </a:pPr>
            <a:r>
              <a:rPr lang="es-CO" altLang="en-US" sz="3200" dirty="0">
                <a:solidFill>
                  <a:schemeClr val="bg1"/>
                </a:solidFill>
                <a:latin typeface="Montserrat" panose="00000500000000000000" pitchFamily="2" charset="0"/>
              </a:rPr>
              <a:t>Toda la atención de la audiencia se debe enfocar en la idea que estamos comunicando con la visualización </a:t>
            </a:r>
          </a:p>
          <a:p>
            <a:pPr marL="0" indent="0" algn="ctr">
              <a:buNone/>
            </a:pPr>
            <a:r>
              <a:rPr lang="es-CO" altLang="en-US" sz="3200" dirty="0">
                <a:solidFill>
                  <a:schemeClr val="bg1"/>
                </a:solidFill>
                <a:latin typeface="Montserrat" panose="00000500000000000000" pitchFamily="2" charset="0"/>
              </a:rPr>
              <a:t>+</a:t>
            </a:r>
          </a:p>
          <a:p>
            <a:pPr marL="0" indent="0" algn="ctr">
              <a:buNone/>
            </a:pPr>
            <a:r>
              <a:rPr lang="es-CO" altLang="en-US" sz="3200" dirty="0">
                <a:solidFill>
                  <a:schemeClr val="bg1"/>
                </a:solidFill>
                <a:latin typeface="Montserrat" panose="00000500000000000000" pitchFamily="2" charset="0"/>
              </a:rPr>
              <a:t>La visualización debe ser fácil de interpretar</a:t>
            </a:r>
          </a:p>
          <a:p>
            <a:pPr marL="0" indent="0" algn="ctr">
              <a:buNone/>
            </a:pPr>
            <a:r>
              <a:rPr lang="es-CO" altLang="en-US" sz="3200" dirty="0">
                <a:solidFill>
                  <a:schemeClr val="bg1"/>
                </a:solidFill>
                <a:latin typeface="Montserrat" panose="00000500000000000000" pitchFamily="2" charset="0"/>
              </a:rPr>
              <a:t>+</a:t>
            </a:r>
          </a:p>
          <a:p>
            <a:pPr marL="0" indent="0" algn="ctr">
              <a:buNone/>
            </a:pPr>
            <a:r>
              <a:rPr lang="es-CO" altLang="en-US" sz="3200" dirty="0">
                <a:solidFill>
                  <a:schemeClr val="bg1"/>
                </a:solidFill>
                <a:latin typeface="Montserrat" panose="00000500000000000000" pitchFamily="2" charset="0"/>
              </a:rPr>
              <a:t>(No usar tablas)</a:t>
            </a:r>
          </a:p>
          <a:p>
            <a:pPr marL="0" indent="0" algn="ctr">
              <a:buNone/>
            </a:pPr>
            <a:endParaRPr lang="es-CO" altLang="en-US" sz="3200" u="sng" dirty="0">
              <a:solidFill>
                <a:schemeClr val="bg1"/>
              </a:solidFill>
              <a:latin typeface="Montserrat" panose="00000500000000000000" pitchFamily="2" charset="0"/>
            </a:endParaRPr>
          </a:p>
          <a:p>
            <a:pPr marL="0" indent="0" algn="ctr">
              <a:buNone/>
            </a:pPr>
            <a:endParaRPr lang="es-CO" altLang="en-US" sz="3200" dirty="0">
              <a:solidFill>
                <a:schemeClr val="bg1"/>
              </a:solidFill>
              <a:latin typeface="Montserrat" panose="00000500000000000000" pitchFamily="2" charset="0"/>
            </a:endParaRPr>
          </a:p>
          <a:p>
            <a:pPr marL="0" indent="0" algn="ctr">
              <a:buNone/>
            </a:pPr>
            <a:endParaRPr lang="es-CO" altLang="en-US" sz="3200" dirty="0">
              <a:solidFill>
                <a:schemeClr val="bg1"/>
              </a:solidFill>
              <a:latin typeface="Montserrat" panose="00000500000000000000" pitchFamily="2" charset="0"/>
            </a:endParaRPr>
          </a:p>
          <a:p>
            <a:pPr marL="0" indent="0" algn="ctr">
              <a:buNone/>
            </a:pPr>
            <a:endParaRPr lang="es-CO" altLang="en-US" sz="3200" dirty="0">
              <a:solidFill>
                <a:schemeClr val="bg1"/>
              </a:solidFill>
              <a:latin typeface="Montserrat" panose="00000500000000000000" pitchFamily="2" charset="0"/>
            </a:endParaRPr>
          </a:p>
          <a:p>
            <a:pPr marL="423863" lvl="1" indent="0">
              <a:buNone/>
            </a:pPr>
            <a:endParaRPr lang="es-CO" altLang="en-US" sz="2000" dirty="0">
              <a:solidFill>
                <a:schemeClr val="bg1"/>
              </a:solidFill>
              <a:latin typeface="Montserrat" panose="00000500000000000000" pitchFamily="2" charset="0"/>
            </a:endParaRPr>
          </a:p>
          <a:p>
            <a:pPr marL="423863" lvl="1" indent="0">
              <a:buNone/>
            </a:pPr>
            <a:endParaRPr lang="es-CO" altLang="en-US" sz="2000" dirty="0">
              <a:solidFill>
                <a:schemeClr val="bg1"/>
              </a:solidFill>
              <a:latin typeface="Montserrat" panose="00000500000000000000" pitchFamily="2" charset="0"/>
            </a:endParaRPr>
          </a:p>
        </p:txBody>
      </p:sp>
      <p:cxnSp>
        <p:nvCxnSpPr>
          <p:cNvPr id="2" name="Straight Connector 1">
            <a:extLst>
              <a:ext uri="{FF2B5EF4-FFF2-40B4-BE49-F238E27FC236}">
                <a16:creationId xmlns:a16="http://schemas.microsoft.com/office/drawing/2014/main" id="{10754881-0B17-E67E-E73F-41DB9BF1865F}"/>
              </a:ext>
            </a:extLst>
          </p:cNvPr>
          <p:cNvCxnSpPr>
            <a:cxnSpLocks/>
          </p:cNvCxnSpPr>
          <p:nvPr/>
        </p:nvCxnSpPr>
        <p:spPr>
          <a:xfrm>
            <a:off x="0" y="1471761"/>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Diagonal Corners Snipped 2">
            <a:extLst>
              <a:ext uri="{FF2B5EF4-FFF2-40B4-BE49-F238E27FC236}">
                <a16:creationId xmlns:a16="http://schemas.microsoft.com/office/drawing/2014/main" id="{BF19D621-5933-8E7F-7074-A24D2526BB98}"/>
              </a:ext>
            </a:extLst>
          </p:cNvPr>
          <p:cNvSpPr/>
          <p:nvPr/>
        </p:nvSpPr>
        <p:spPr>
          <a:xfrm>
            <a:off x="1953087" y="1695635"/>
            <a:ext cx="8389985" cy="4871143"/>
          </a:xfrm>
          <a:prstGeom prst="snip2Diag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4210" name="Title 2">
            <a:extLst>
              <a:ext uri="{FF2B5EF4-FFF2-40B4-BE49-F238E27FC236}">
                <a16:creationId xmlns:a16="http://schemas.microsoft.com/office/drawing/2014/main" id="{3DB62AB9-8E41-009B-0407-13F59D7BDE20}"/>
              </a:ext>
            </a:extLst>
          </p:cNvPr>
          <p:cNvSpPr>
            <a:spLocks noGrp="1" noChangeArrowheads="1"/>
          </p:cNvSpPr>
          <p:nvPr>
            <p:ph type="title" idx="4294967295"/>
          </p:nvPr>
        </p:nvSpPr>
        <p:spPr>
          <a:xfrm>
            <a:off x="270029" y="659681"/>
            <a:ext cx="8610600" cy="990600"/>
          </a:xfrm>
        </p:spPr>
        <p:txBody>
          <a:bodyPr>
            <a:noAutofit/>
          </a:bodyPr>
          <a:lstStyle/>
          <a:p>
            <a:r>
              <a:rPr lang="es-CO" altLang="en-US" sz="3600" b="1">
                <a:solidFill>
                  <a:schemeClr val="bg1"/>
                </a:solidFill>
                <a:latin typeface="Montserrat" panose="00000500000000000000" pitchFamily="2" charset="0"/>
              </a:rPr>
              <a:t>Tips para la Visualización de Datos</a:t>
            </a:r>
            <a:br>
              <a:rPr lang="es-CO" altLang="en-US" sz="3600">
                <a:solidFill>
                  <a:schemeClr val="bg1"/>
                </a:solidFill>
                <a:latin typeface="Montserrat" panose="00000500000000000000" pitchFamily="2" charset="0"/>
              </a:rPr>
            </a:br>
            <a:endParaRPr lang="es-CO" altLang="en-US" sz="3600">
              <a:solidFill>
                <a:schemeClr val="bg1"/>
              </a:solidFill>
              <a:latin typeface="Montserrat" panose="00000500000000000000" pitchFamily="2" charset="0"/>
            </a:endParaRPr>
          </a:p>
        </p:txBody>
      </p:sp>
      <p:sp>
        <p:nvSpPr>
          <p:cNvPr id="86019" name="Content Placeholder 3">
            <a:extLst>
              <a:ext uri="{FF2B5EF4-FFF2-40B4-BE49-F238E27FC236}">
                <a16:creationId xmlns:a16="http://schemas.microsoft.com/office/drawing/2014/main" id="{368E0B67-4845-9F1D-2FDC-5F13F804AC6B}"/>
              </a:ext>
            </a:extLst>
          </p:cNvPr>
          <p:cNvSpPr>
            <a:spLocks noGrp="1"/>
          </p:cNvSpPr>
          <p:nvPr>
            <p:ph idx="4294967295"/>
          </p:nvPr>
        </p:nvSpPr>
        <p:spPr>
          <a:xfrm>
            <a:off x="4114800" y="1981200"/>
            <a:ext cx="8077200" cy="4532313"/>
          </a:xfrm>
        </p:spPr>
        <p:txBody>
          <a:bodyPr/>
          <a:lstStyle/>
          <a:p>
            <a:pPr marL="320667" indent="-320667" defTabSz="852467">
              <a:defRPr/>
            </a:pPr>
            <a:endParaRPr lang="es-CO" altLang="en-US" sz="3200" dirty="0">
              <a:solidFill>
                <a:schemeClr val="bg1"/>
              </a:solidFill>
              <a:latin typeface="Montserrat" panose="00000500000000000000" pitchFamily="2" charset="0"/>
            </a:endParaRPr>
          </a:p>
          <a:p>
            <a:pPr marL="0" indent="0" algn="ctr" defTabSz="852467">
              <a:buNone/>
              <a:defRPr/>
            </a:pPr>
            <a:endParaRPr lang="es-CO" altLang="en-US" sz="3200" dirty="0">
              <a:solidFill>
                <a:schemeClr val="bg1"/>
              </a:solidFill>
              <a:latin typeface="Montserrat" panose="00000500000000000000" pitchFamily="2" charset="0"/>
            </a:endParaRPr>
          </a:p>
          <a:p>
            <a:pPr marL="0" indent="0" algn="ctr" defTabSz="852467">
              <a:buNone/>
              <a:defRPr/>
            </a:pPr>
            <a:endParaRPr lang="es-CO" altLang="en-US" sz="3200" dirty="0">
              <a:solidFill>
                <a:schemeClr val="bg1"/>
              </a:solidFill>
              <a:latin typeface="Montserrat" panose="00000500000000000000" pitchFamily="2" charset="0"/>
            </a:endParaRPr>
          </a:p>
          <a:p>
            <a:pPr marL="0" indent="0" algn="ctr" defTabSz="852467">
              <a:buNone/>
              <a:defRPr/>
            </a:pPr>
            <a:endParaRPr lang="es-CO" altLang="en-US" sz="3200" dirty="0">
              <a:solidFill>
                <a:schemeClr val="bg1"/>
              </a:solidFill>
              <a:latin typeface="Montserrat" panose="00000500000000000000" pitchFamily="2" charset="0"/>
            </a:endParaRPr>
          </a:p>
          <a:p>
            <a:pPr marL="425440" lvl="1" indent="0" defTabSz="852467">
              <a:buNone/>
              <a:defRPr/>
            </a:pPr>
            <a:endParaRPr lang="es-CO" altLang="en-US" sz="2000" dirty="0">
              <a:solidFill>
                <a:schemeClr val="bg1"/>
              </a:solidFill>
              <a:latin typeface="Montserrat" panose="00000500000000000000" pitchFamily="2" charset="0"/>
            </a:endParaRPr>
          </a:p>
          <a:p>
            <a:pPr marL="425440" lvl="1" indent="0" defTabSz="852467">
              <a:buNone/>
              <a:defRPr/>
            </a:pPr>
            <a:endParaRPr lang="es-CO" altLang="en-US" sz="2000" dirty="0">
              <a:solidFill>
                <a:schemeClr val="bg1"/>
              </a:solidFill>
              <a:latin typeface="Montserrat" panose="00000500000000000000" pitchFamily="2" charset="0"/>
            </a:endParaRPr>
          </a:p>
        </p:txBody>
      </p:sp>
      <p:sp>
        <p:nvSpPr>
          <p:cNvPr id="4" name="Content Placeholder 3">
            <a:extLst>
              <a:ext uri="{FF2B5EF4-FFF2-40B4-BE49-F238E27FC236}">
                <a16:creationId xmlns:a16="http://schemas.microsoft.com/office/drawing/2014/main" id="{754FD880-ED9D-AB71-87F7-F90314933748}"/>
              </a:ext>
            </a:extLst>
          </p:cNvPr>
          <p:cNvSpPr txBox="1">
            <a:spLocks/>
          </p:cNvSpPr>
          <p:nvPr/>
        </p:nvSpPr>
        <p:spPr bwMode="auto">
          <a:xfrm>
            <a:off x="2057400" y="1911659"/>
            <a:ext cx="8077200" cy="4532313"/>
          </a:xfrm>
          <a:prstGeom prst="rect">
            <a:avLst/>
          </a:prstGeom>
          <a:noFill/>
          <a:ln>
            <a:noFill/>
          </a:ln>
        </p:spPr>
        <p:txBody>
          <a:bodyPr lIns="85343" tIns="42672" rIns="85343" bIns="42672"/>
          <a:lstStyle>
            <a:lvl1pPr marL="320675" indent="-320675" algn="l" defTabSz="852488" rtl="0" eaLnBrk="0" fontAlgn="base" hangingPunct="0">
              <a:spcBef>
                <a:spcPct val="20000"/>
              </a:spcBef>
              <a:spcAft>
                <a:spcPct val="0"/>
              </a:spcAft>
              <a:buClr>
                <a:srgbClr val="336699"/>
              </a:buClr>
              <a:buSzPct val="60000"/>
              <a:buFont typeface="Wingdings" panose="05000000000000000000" pitchFamily="2" charset="2"/>
              <a:buChar char="n"/>
              <a:defRPr sz="2800">
                <a:solidFill>
                  <a:schemeClr val="tx1"/>
                </a:solidFill>
                <a:latin typeface="+mn-lt"/>
                <a:ea typeface="+mn-ea"/>
                <a:cs typeface="+mn-cs"/>
              </a:defRPr>
            </a:lvl1pPr>
            <a:lvl2pPr marL="693738" indent="-268288" algn="l" defTabSz="852488" rtl="0" eaLnBrk="0" fontAlgn="base" hangingPunct="0">
              <a:spcBef>
                <a:spcPct val="20000"/>
              </a:spcBef>
              <a:spcAft>
                <a:spcPct val="0"/>
              </a:spcAft>
              <a:buClr>
                <a:srgbClr val="A50021"/>
              </a:buClr>
              <a:buSzPct val="55000"/>
              <a:buFont typeface="Wingdings" panose="05000000000000000000" pitchFamily="2" charset="2"/>
              <a:buChar char="n"/>
              <a:defRPr sz="2400">
                <a:solidFill>
                  <a:schemeClr val="tx1"/>
                </a:solidFill>
                <a:latin typeface="+mn-lt"/>
                <a:cs typeface="+mn-cs"/>
              </a:defRPr>
            </a:lvl2pPr>
            <a:lvl3pPr marL="1068388" indent="-215900" algn="l" defTabSz="852488" rtl="0" eaLnBrk="0" fontAlgn="base" hangingPunct="0">
              <a:spcBef>
                <a:spcPct val="20000"/>
              </a:spcBef>
              <a:spcAft>
                <a:spcPct val="0"/>
              </a:spcAft>
              <a:buClr>
                <a:srgbClr val="008000"/>
              </a:buClr>
              <a:buSzPct val="50000"/>
              <a:buFont typeface="Wingdings" panose="05000000000000000000" pitchFamily="2" charset="2"/>
              <a:buChar char="n"/>
              <a:defRPr sz="2000">
                <a:solidFill>
                  <a:schemeClr val="tx1"/>
                </a:solidFill>
                <a:latin typeface="+mn-lt"/>
                <a:cs typeface="+mn-cs"/>
              </a:defRPr>
            </a:lvl3pPr>
            <a:lvl4pPr marL="1493838" indent="-212725" algn="l" defTabSz="852488" rtl="0" eaLnBrk="0" fontAlgn="base" hangingPunct="0">
              <a:spcBef>
                <a:spcPct val="20000"/>
              </a:spcBef>
              <a:spcAft>
                <a:spcPct val="0"/>
              </a:spcAft>
              <a:buClr>
                <a:srgbClr val="336699"/>
              </a:buClr>
              <a:buSzPct val="55000"/>
              <a:buFont typeface="Wingdings" panose="05000000000000000000" pitchFamily="2" charset="2"/>
              <a:buChar char="n"/>
              <a:defRPr>
                <a:solidFill>
                  <a:schemeClr val="tx1"/>
                </a:solidFill>
                <a:latin typeface="+mn-lt"/>
                <a:cs typeface="+mn-cs"/>
              </a:defRPr>
            </a:lvl4pPr>
            <a:lvl5pPr marL="1919288" indent="-212725" algn="l" defTabSz="852488" rtl="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mn-lt"/>
                <a:cs typeface="+mn-cs"/>
              </a:defRPr>
            </a:lvl5pPr>
            <a:lvl6pPr marL="2376488" indent="-212725" algn="l" defTabSz="852488" rtl="0" fontAlgn="base">
              <a:spcBef>
                <a:spcPct val="20000"/>
              </a:spcBef>
              <a:spcAft>
                <a:spcPct val="0"/>
              </a:spcAft>
              <a:buClr>
                <a:srgbClr val="FD2B4E"/>
              </a:buClr>
              <a:buSzPct val="50000"/>
              <a:buFont typeface="Wingdings" pitchFamily="2" charset="2"/>
              <a:buChar char="n"/>
              <a:defRPr>
                <a:solidFill>
                  <a:schemeClr val="tx1"/>
                </a:solidFill>
                <a:latin typeface="+mn-lt"/>
                <a:cs typeface="+mn-cs"/>
              </a:defRPr>
            </a:lvl6pPr>
            <a:lvl7pPr marL="2833688" indent="-212725" algn="l" defTabSz="852488" rtl="0" fontAlgn="base">
              <a:spcBef>
                <a:spcPct val="20000"/>
              </a:spcBef>
              <a:spcAft>
                <a:spcPct val="0"/>
              </a:spcAft>
              <a:buClr>
                <a:srgbClr val="FD2B4E"/>
              </a:buClr>
              <a:buSzPct val="50000"/>
              <a:buFont typeface="Wingdings" pitchFamily="2" charset="2"/>
              <a:buChar char="n"/>
              <a:defRPr>
                <a:solidFill>
                  <a:schemeClr val="tx1"/>
                </a:solidFill>
                <a:latin typeface="+mn-lt"/>
                <a:cs typeface="+mn-cs"/>
              </a:defRPr>
            </a:lvl7pPr>
            <a:lvl8pPr marL="3290888" indent="-212725" algn="l" defTabSz="852488" rtl="0" fontAlgn="base">
              <a:spcBef>
                <a:spcPct val="20000"/>
              </a:spcBef>
              <a:spcAft>
                <a:spcPct val="0"/>
              </a:spcAft>
              <a:buClr>
                <a:srgbClr val="FD2B4E"/>
              </a:buClr>
              <a:buSzPct val="50000"/>
              <a:buFont typeface="Wingdings" pitchFamily="2" charset="2"/>
              <a:buChar char="n"/>
              <a:defRPr>
                <a:solidFill>
                  <a:schemeClr val="tx1"/>
                </a:solidFill>
                <a:latin typeface="+mn-lt"/>
                <a:cs typeface="+mn-cs"/>
              </a:defRPr>
            </a:lvl8pPr>
            <a:lvl9pPr marL="3748088" indent="-212725" algn="l" defTabSz="852488" rtl="0" fontAlgn="base">
              <a:spcBef>
                <a:spcPct val="20000"/>
              </a:spcBef>
              <a:spcAft>
                <a:spcPct val="0"/>
              </a:spcAft>
              <a:buClr>
                <a:srgbClr val="FD2B4E"/>
              </a:buClr>
              <a:buSzPct val="50000"/>
              <a:buFont typeface="Wingdings" pitchFamily="2" charset="2"/>
              <a:buChar char="n"/>
              <a:defRPr>
                <a:solidFill>
                  <a:schemeClr val="tx1"/>
                </a:solidFill>
                <a:latin typeface="+mn-lt"/>
                <a:cs typeface="+mn-cs"/>
              </a:defRPr>
            </a:lvl9pPr>
          </a:lstStyle>
          <a:p>
            <a:pPr marL="320675" marR="0" lvl="0" indent="-320675" algn="l" defTabSz="852488" rtl="0" eaLnBrk="0" fontAlgn="base" latinLnBrk="0" hangingPunct="0">
              <a:lnSpc>
                <a:spcPct val="100000"/>
              </a:lnSpc>
              <a:spcBef>
                <a:spcPct val="20000"/>
              </a:spcBef>
              <a:spcAft>
                <a:spcPct val="0"/>
              </a:spcAft>
              <a:buClr>
                <a:schemeClr val="bg1"/>
              </a:buClr>
              <a:buSzPct val="60000"/>
              <a:buFont typeface="Wingdings" panose="05000000000000000000" pitchFamily="2" charset="2"/>
              <a:buChar char="n"/>
              <a:tabLst/>
              <a:defRPr/>
            </a:pPr>
            <a:r>
              <a:rPr kumimoji="0" lang="es-CO" altLang="en-US" sz="22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rPr>
              <a:t>Estos principios son especialmente </a:t>
            </a:r>
            <a:r>
              <a:rPr kumimoji="0" lang="es-CO" altLang="en-US" sz="2200" b="0" i="0" u="sng" strike="noStrike" kern="0" cap="none" spc="0" normalizeH="0" baseline="0" noProof="0" dirty="0">
                <a:ln>
                  <a:noFill/>
                </a:ln>
                <a:solidFill>
                  <a:prstClr val="white"/>
                </a:solidFill>
                <a:effectLst/>
                <a:uLnTx/>
                <a:uFillTx/>
                <a:latin typeface="Montserrat" panose="00000500000000000000" pitchFamily="2" charset="0"/>
                <a:ea typeface="+mn-ea"/>
                <a:cs typeface="+mn-cs"/>
              </a:rPr>
              <a:t>importantes durante presentaciones</a:t>
            </a:r>
            <a:r>
              <a:rPr kumimoji="0" lang="es-CO" altLang="en-US" sz="22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rPr>
              <a:t>: la atención de la audiencia está en nuestra </a:t>
            </a:r>
            <a:r>
              <a:rPr kumimoji="0" lang="es-CO" altLang="en-US" sz="2200" b="0" i="0" u="sng" strike="noStrike" kern="0" cap="none" spc="0" normalizeH="0" baseline="0" noProof="0" dirty="0">
                <a:ln>
                  <a:noFill/>
                </a:ln>
                <a:solidFill>
                  <a:prstClr val="white"/>
                </a:solidFill>
                <a:effectLst/>
                <a:uLnTx/>
                <a:uFillTx/>
                <a:latin typeface="Montserrat" panose="00000500000000000000" pitchFamily="2" charset="0"/>
                <a:ea typeface="+mn-ea"/>
                <a:cs typeface="+mn-cs"/>
              </a:rPr>
              <a:t>voz</a:t>
            </a:r>
            <a:r>
              <a:rPr kumimoji="0" lang="es-CO" altLang="en-US" sz="22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rPr>
              <a:t> (la idea que queremos expresar) </a:t>
            </a:r>
            <a:r>
              <a:rPr kumimoji="0" lang="es-CO" altLang="en-US" sz="2200" b="0" i="0" u="sng" strike="noStrike" kern="0" cap="none" spc="0" normalizeH="0" baseline="0" noProof="0" dirty="0">
                <a:ln>
                  <a:noFill/>
                </a:ln>
                <a:solidFill>
                  <a:prstClr val="white"/>
                </a:solidFill>
                <a:effectLst/>
                <a:uLnTx/>
                <a:uFillTx/>
                <a:latin typeface="Montserrat" panose="00000500000000000000" pitchFamily="2" charset="0"/>
                <a:ea typeface="+mn-ea"/>
                <a:cs typeface="+mn-cs"/>
              </a:rPr>
              <a:t>Y</a:t>
            </a:r>
            <a:r>
              <a:rPr kumimoji="0" lang="es-CO" altLang="en-US" sz="22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rPr>
              <a:t> en la </a:t>
            </a:r>
            <a:r>
              <a:rPr kumimoji="0" lang="es-CO" altLang="en-US" sz="2200" b="0" i="0" u="sng" strike="noStrike" kern="0" cap="none" spc="0" normalizeH="0" baseline="0" noProof="0" dirty="0">
                <a:ln>
                  <a:noFill/>
                </a:ln>
                <a:solidFill>
                  <a:prstClr val="white"/>
                </a:solidFill>
                <a:effectLst/>
                <a:uLnTx/>
                <a:uFillTx/>
                <a:latin typeface="Montserrat" panose="00000500000000000000" pitchFamily="2" charset="0"/>
                <a:ea typeface="+mn-ea"/>
                <a:cs typeface="+mn-cs"/>
              </a:rPr>
              <a:t>visualización</a:t>
            </a:r>
            <a:r>
              <a:rPr kumimoji="0" lang="es-CO" altLang="en-US" sz="22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rPr>
              <a:t> (que fundamenta nuestra idea).</a:t>
            </a:r>
          </a:p>
          <a:p>
            <a:pPr marL="320675" marR="0" lvl="0" indent="-320675" algn="l" defTabSz="852488" rtl="0" eaLnBrk="0" fontAlgn="base" latinLnBrk="0" hangingPunct="0">
              <a:lnSpc>
                <a:spcPct val="100000"/>
              </a:lnSpc>
              <a:spcBef>
                <a:spcPct val="20000"/>
              </a:spcBef>
              <a:spcAft>
                <a:spcPct val="0"/>
              </a:spcAft>
              <a:buClr>
                <a:schemeClr val="bg1"/>
              </a:buClr>
              <a:buSzPct val="60000"/>
              <a:buFont typeface="Wingdings" panose="05000000000000000000" pitchFamily="2" charset="2"/>
              <a:buChar char="n"/>
              <a:tabLst/>
              <a:defRPr/>
            </a:pPr>
            <a:endParaRPr kumimoji="0" lang="es-CO" altLang="en-US" sz="22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endParaRPr>
          </a:p>
          <a:p>
            <a:pPr marL="320675" marR="0" lvl="0" indent="-320675" algn="l" defTabSz="852488" rtl="0" eaLnBrk="0" fontAlgn="base" latinLnBrk="0" hangingPunct="0">
              <a:lnSpc>
                <a:spcPct val="100000"/>
              </a:lnSpc>
              <a:spcBef>
                <a:spcPct val="20000"/>
              </a:spcBef>
              <a:spcAft>
                <a:spcPct val="0"/>
              </a:spcAft>
              <a:buClr>
                <a:schemeClr val="bg1"/>
              </a:buClr>
              <a:buSzPct val="60000"/>
              <a:buFont typeface="Wingdings" panose="05000000000000000000" pitchFamily="2" charset="2"/>
              <a:buChar char="n"/>
              <a:tabLst/>
              <a:defRPr/>
            </a:pPr>
            <a:r>
              <a:rPr kumimoji="0" lang="es-CO" altLang="en-US" sz="22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rPr>
              <a:t>En texto, hay tiempo de regresar a la idea y leerla cuantas veces queramos.</a:t>
            </a:r>
          </a:p>
          <a:p>
            <a:pPr marL="320675" marR="0" lvl="0" indent="-320675" algn="l" defTabSz="852488" rtl="0" eaLnBrk="0" fontAlgn="base" latinLnBrk="0" hangingPunct="0">
              <a:lnSpc>
                <a:spcPct val="100000"/>
              </a:lnSpc>
              <a:spcBef>
                <a:spcPct val="20000"/>
              </a:spcBef>
              <a:spcAft>
                <a:spcPct val="0"/>
              </a:spcAft>
              <a:buClr>
                <a:schemeClr val="bg1"/>
              </a:buClr>
              <a:buSzPct val="60000"/>
              <a:buFont typeface="Wingdings" panose="05000000000000000000" pitchFamily="2" charset="2"/>
              <a:buChar char="n"/>
              <a:tabLst/>
              <a:defRPr/>
            </a:pPr>
            <a:endParaRPr lang="es-CO" altLang="en-US" sz="2200" kern="0" dirty="0">
              <a:solidFill>
                <a:prstClr val="white"/>
              </a:solidFill>
              <a:latin typeface="Montserrat" panose="00000500000000000000" pitchFamily="2" charset="0"/>
            </a:endParaRPr>
          </a:p>
          <a:p>
            <a:pPr marL="320675" marR="0" lvl="0" indent="-320675" algn="l" defTabSz="852488" rtl="0" eaLnBrk="0" fontAlgn="base" latinLnBrk="0" hangingPunct="0">
              <a:lnSpc>
                <a:spcPct val="100000"/>
              </a:lnSpc>
              <a:spcBef>
                <a:spcPct val="20000"/>
              </a:spcBef>
              <a:spcAft>
                <a:spcPct val="0"/>
              </a:spcAft>
              <a:buClr>
                <a:schemeClr val="bg1"/>
              </a:buClr>
              <a:buSzPct val="60000"/>
              <a:buFont typeface="Wingdings" panose="05000000000000000000" pitchFamily="2" charset="2"/>
              <a:buChar char="n"/>
              <a:tabLst/>
              <a:defRPr/>
            </a:pPr>
            <a:r>
              <a:rPr kumimoji="0" lang="es-CO" altLang="en-US" sz="22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rPr>
              <a:t>Más sobre esto </a:t>
            </a:r>
            <a:r>
              <a:rPr lang="es-CO" altLang="en-US" sz="2200" kern="0" dirty="0">
                <a:solidFill>
                  <a:prstClr val="white"/>
                </a:solidFill>
                <a:latin typeface="Montserrat" panose="00000500000000000000" pitchFamily="2" charset="0"/>
              </a:rPr>
              <a:t>e</a:t>
            </a:r>
            <a:r>
              <a:rPr kumimoji="0" lang="es-CO" altLang="en-US" sz="22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rPr>
              <a:t>n próximas clases.</a:t>
            </a:r>
          </a:p>
          <a:p>
            <a:pPr marL="0" marR="0" lvl="0" indent="0" algn="ctr" defTabSz="852488" rtl="0" eaLnBrk="0" fontAlgn="base" latinLnBrk="0" hangingPunct="0">
              <a:lnSpc>
                <a:spcPct val="100000"/>
              </a:lnSpc>
              <a:spcBef>
                <a:spcPct val="20000"/>
              </a:spcBef>
              <a:spcAft>
                <a:spcPct val="0"/>
              </a:spcAft>
              <a:buClr>
                <a:srgbClr val="336699"/>
              </a:buClr>
              <a:buSzPct val="60000"/>
              <a:buFont typeface="Wingdings" panose="05000000000000000000" pitchFamily="2" charset="2"/>
              <a:buNone/>
              <a:tabLst/>
              <a:defRPr/>
            </a:pPr>
            <a:endParaRPr kumimoji="0" lang="es-CO" altLang="en-US" sz="32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endParaRPr>
          </a:p>
          <a:p>
            <a:pPr marL="0" marR="0" lvl="0" indent="0" algn="ctr" defTabSz="852488" rtl="0" eaLnBrk="0" fontAlgn="base" latinLnBrk="0" hangingPunct="0">
              <a:lnSpc>
                <a:spcPct val="100000"/>
              </a:lnSpc>
              <a:spcBef>
                <a:spcPct val="20000"/>
              </a:spcBef>
              <a:spcAft>
                <a:spcPct val="0"/>
              </a:spcAft>
              <a:buClr>
                <a:srgbClr val="336699"/>
              </a:buClr>
              <a:buSzPct val="60000"/>
              <a:buFont typeface="Wingdings" panose="05000000000000000000" pitchFamily="2" charset="2"/>
              <a:buNone/>
              <a:tabLst/>
              <a:defRPr/>
            </a:pPr>
            <a:endParaRPr kumimoji="0" lang="es-CO" altLang="en-US" sz="32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endParaRPr>
          </a:p>
          <a:p>
            <a:pPr marL="0" marR="0" lvl="0" indent="0" algn="ctr" defTabSz="852488" rtl="0" eaLnBrk="0" fontAlgn="base" latinLnBrk="0" hangingPunct="0">
              <a:lnSpc>
                <a:spcPct val="100000"/>
              </a:lnSpc>
              <a:spcBef>
                <a:spcPct val="20000"/>
              </a:spcBef>
              <a:spcAft>
                <a:spcPct val="0"/>
              </a:spcAft>
              <a:buClr>
                <a:srgbClr val="336699"/>
              </a:buClr>
              <a:buSzPct val="60000"/>
              <a:buFont typeface="Wingdings" panose="05000000000000000000" pitchFamily="2" charset="2"/>
              <a:buNone/>
              <a:tabLst/>
              <a:defRPr/>
            </a:pPr>
            <a:endParaRPr kumimoji="0" lang="es-CO" altLang="en-US" sz="32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endParaRPr>
          </a:p>
          <a:p>
            <a:pPr marL="425440" marR="0" lvl="1" indent="0" algn="l" defTabSz="852488" rtl="0" eaLnBrk="0" fontAlgn="base" latinLnBrk="0" hangingPunct="0">
              <a:lnSpc>
                <a:spcPct val="100000"/>
              </a:lnSpc>
              <a:spcBef>
                <a:spcPct val="20000"/>
              </a:spcBef>
              <a:spcAft>
                <a:spcPct val="0"/>
              </a:spcAft>
              <a:buClr>
                <a:srgbClr val="A50021"/>
              </a:buClr>
              <a:buSzPct val="55000"/>
              <a:buFont typeface="Wingdings" panose="05000000000000000000" pitchFamily="2" charset="2"/>
              <a:buNone/>
              <a:tabLst/>
              <a:defRPr/>
            </a:pPr>
            <a:endParaRPr kumimoji="0" lang="es-CO" altLang="en-US" sz="20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endParaRPr>
          </a:p>
          <a:p>
            <a:pPr marL="425440" marR="0" lvl="1" indent="0" algn="l" defTabSz="852488" rtl="0" eaLnBrk="0" fontAlgn="base" latinLnBrk="0" hangingPunct="0">
              <a:lnSpc>
                <a:spcPct val="100000"/>
              </a:lnSpc>
              <a:spcBef>
                <a:spcPct val="20000"/>
              </a:spcBef>
              <a:spcAft>
                <a:spcPct val="0"/>
              </a:spcAft>
              <a:buClr>
                <a:srgbClr val="A50021"/>
              </a:buClr>
              <a:buSzPct val="55000"/>
              <a:buFont typeface="Wingdings" panose="05000000000000000000" pitchFamily="2" charset="2"/>
              <a:buNone/>
              <a:tabLst/>
              <a:defRPr/>
            </a:pPr>
            <a:endParaRPr kumimoji="0" lang="es-CO" altLang="en-US" sz="2000" b="0" i="0" u="none" strike="noStrike" kern="0" cap="none" spc="0" normalizeH="0" baseline="0" noProof="0" dirty="0">
              <a:ln>
                <a:noFill/>
              </a:ln>
              <a:solidFill>
                <a:prstClr val="white"/>
              </a:solidFill>
              <a:effectLst/>
              <a:uLnTx/>
              <a:uFillTx/>
              <a:latin typeface="Montserrat" panose="00000500000000000000" pitchFamily="2" charset="0"/>
              <a:ea typeface="+mn-ea"/>
              <a:cs typeface="+mn-cs"/>
            </a:endParaRPr>
          </a:p>
        </p:txBody>
      </p:sp>
      <p:cxnSp>
        <p:nvCxnSpPr>
          <p:cNvPr id="2" name="Straight Connector 1">
            <a:extLst>
              <a:ext uri="{FF2B5EF4-FFF2-40B4-BE49-F238E27FC236}">
                <a16:creationId xmlns:a16="http://schemas.microsoft.com/office/drawing/2014/main" id="{F9C9FEFF-99A1-2A89-967B-BB5A03540B73}"/>
              </a:ext>
            </a:extLst>
          </p:cNvPr>
          <p:cNvCxnSpPr>
            <a:cxnSpLocks/>
          </p:cNvCxnSpPr>
          <p:nvPr/>
        </p:nvCxnSpPr>
        <p:spPr>
          <a:xfrm>
            <a:off x="0" y="1471761"/>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24843-0F91-452A-6399-A58DAC79B661}"/>
              </a:ext>
            </a:extLst>
          </p:cNvPr>
          <p:cNvSpPr>
            <a:spLocks noGrp="1"/>
          </p:cNvSpPr>
          <p:nvPr>
            <p:ph type="title"/>
          </p:nvPr>
        </p:nvSpPr>
        <p:spPr>
          <a:xfrm>
            <a:off x="2605176" y="2991936"/>
            <a:ext cx="6021239" cy="1325563"/>
          </a:xfrm>
        </p:spPr>
        <p:txBody>
          <a:bodyPr>
            <a:normAutofit/>
          </a:bodyPr>
          <a:lstStyle/>
          <a:p>
            <a:pPr algn="ctr"/>
            <a:r>
              <a:rPr lang="es-419" sz="3600" dirty="0" err="1">
                <a:solidFill>
                  <a:schemeClr val="bg1"/>
                </a:solidFill>
                <a:latin typeface="Montserrat ExtraBold" panose="00000900000000000000" pitchFamily="2" charset="0"/>
              </a:rPr>
              <a:t>Tidyverse</a:t>
            </a:r>
            <a:r>
              <a:rPr lang="es-419" sz="3600" dirty="0">
                <a:solidFill>
                  <a:schemeClr val="bg1"/>
                </a:solidFill>
                <a:latin typeface="Montserrat ExtraBold" panose="00000900000000000000" pitchFamily="2" charset="0"/>
              </a:rPr>
              <a:t> y </a:t>
            </a:r>
            <a:r>
              <a:rPr lang="es-419" sz="3600" dirty="0" err="1">
                <a:solidFill>
                  <a:schemeClr val="bg1"/>
                </a:solidFill>
                <a:latin typeface="Montserrat ExtraBold" panose="00000900000000000000" pitchFamily="2" charset="0"/>
              </a:rPr>
              <a:t>GGplot</a:t>
            </a:r>
            <a:endParaRPr lang="en-DE" sz="3600" dirty="0">
              <a:solidFill>
                <a:schemeClr val="bg1"/>
              </a:solidFill>
              <a:latin typeface="Montserrat ExtraBold" panose="00000900000000000000" pitchFamily="2" charset="0"/>
            </a:endParaRPr>
          </a:p>
        </p:txBody>
      </p:sp>
      <p:cxnSp>
        <p:nvCxnSpPr>
          <p:cNvPr id="6" name="Connector: Elbow 5">
            <a:extLst>
              <a:ext uri="{FF2B5EF4-FFF2-40B4-BE49-F238E27FC236}">
                <a16:creationId xmlns:a16="http://schemas.microsoft.com/office/drawing/2014/main" id="{DAEE0646-E47E-D3E0-34EB-2B3F094CBCC5}"/>
              </a:ext>
            </a:extLst>
          </p:cNvPr>
          <p:cNvCxnSpPr>
            <a:cxnSpLocks/>
          </p:cNvCxnSpPr>
          <p:nvPr/>
        </p:nvCxnSpPr>
        <p:spPr>
          <a:xfrm rot="5400000">
            <a:off x="2181053" y="283241"/>
            <a:ext cx="6869487" cy="6280030"/>
          </a:xfrm>
          <a:prstGeom prst="bentConnector3">
            <a:avLst>
              <a:gd name="adj1" fmla="val 62935"/>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1991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8A7A-8467-7F5A-9E37-289C83F35FD2}"/>
              </a:ext>
            </a:extLst>
          </p:cNvPr>
          <p:cNvSpPr>
            <a:spLocks noGrp="1"/>
          </p:cNvSpPr>
          <p:nvPr>
            <p:ph type="title"/>
          </p:nvPr>
        </p:nvSpPr>
        <p:spPr>
          <a:xfrm>
            <a:off x="432759" y="114959"/>
            <a:ext cx="10515600" cy="1325563"/>
          </a:xfrm>
        </p:spPr>
        <p:txBody>
          <a:bodyPr/>
          <a:lstStyle/>
          <a:p>
            <a:r>
              <a:rPr lang="en-US" dirty="0" err="1">
                <a:solidFill>
                  <a:schemeClr val="bg1"/>
                </a:solidFill>
                <a:latin typeface="Montserrat ExtraBold" panose="00000900000000000000" pitchFamily="2" charset="0"/>
              </a:rPr>
              <a:t>Recursos</a:t>
            </a:r>
            <a:endParaRPr lang="en-DE" dirty="0">
              <a:solidFill>
                <a:schemeClr val="bg1"/>
              </a:solidFill>
              <a:latin typeface="Montserrat ExtraBold" panose="00000900000000000000" pitchFamily="2" charset="0"/>
            </a:endParaRPr>
          </a:p>
        </p:txBody>
      </p:sp>
      <p:sp>
        <p:nvSpPr>
          <p:cNvPr id="3" name="Content Placeholder 2">
            <a:extLst>
              <a:ext uri="{FF2B5EF4-FFF2-40B4-BE49-F238E27FC236}">
                <a16:creationId xmlns:a16="http://schemas.microsoft.com/office/drawing/2014/main" id="{862A2C54-EE4F-3471-C63D-583F7CA662AE}"/>
              </a:ext>
            </a:extLst>
          </p:cNvPr>
          <p:cNvSpPr>
            <a:spLocks noGrp="1"/>
          </p:cNvSpPr>
          <p:nvPr>
            <p:ph idx="1"/>
          </p:nvPr>
        </p:nvSpPr>
        <p:spPr>
          <a:xfrm>
            <a:off x="682925" y="1653097"/>
            <a:ext cx="10515600" cy="4351338"/>
          </a:xfrm>
        </p:spPr>
        <p:txBody>
          <a:bodyPr>
            <a:normAutofit/>
          </a:bodyPr>
          <a:lstStyle/>
          <a:p>
            <a:r>
              <a:rPr lang="es-ES" dirty="0">
                <a:solidFill>
                  <a:schemeClr val="bg1"/>
                </a:solidFill>
                <a:latin typeface="Montserrat" panose="00000500000000000000" pitchFamily="2" charset="0"/>
              </a:rPr>
              <a:t>Introducción a la ciencia de datos (Rafael A. Irizarry) </a:t>
            </a:r>
          </a:p>
          <a:p>
            <a:pPr marL="0" indent="0">
              <a:buNone/>
            </a:pPr>
            <a:r>
              <a:rPr lang="es-419" dirty="0">
                <a:solidFill>
                  <a:schemeClr val="bg1"/>
                </a:solidFill>
                <a:latin typeface="Montserrat" panose="00000500000000000000" pitchFamily="2" charset="0"/>
                <a:hlinkClick r:id="rId3"/>
              </a:rPr>
              <a:t>http://rafalab.dfci.harvard.edu/dslibro/r-basics.html</a:t>
            </a:r>
            <a:endParaRPr lang="es-419" dirty="0">
              <a:solidFill>
                <a:schemeClr val="bg1"/>
              </a:solidFill>
              <a:latin typeface="Montserrat" panose="00000500000000000000" pitchFamily="2" charset="0"/>
            </a:endParaRPr>
          </a:p>
          <a:p>
            <a:pPr marL="0" indent="0">
              <a:buNone/>
            </a:pPr>
            <a:endParaRPr lang="es-419" dirty="0">
              <a:solidFill>
                <a:schemeClr val="bg1"/>
              </a:solidFill>
              <a:latin typeface="Montserrat" panose="00000500000000000000" pitchFamily="2" charset="0"/>
            </a:endParaRPr>
          </a:p>
          <a:p>
            <a:pPr marL="0" indent="0">
              <a:buNone/>
            </a:pPr>
            <a:endParaRPr lang="en-DE"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2393611073"/>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8A7A-8467-7F5A-9E37-289C83F35FD2}"/>
              </a:ext>
            </a:extLst>
          </p:cNvPr>
          <p:cNvSpPr>
            <a:spLocks noGrp="1"/>
          </p:cNvSpPr>
          <p:nvPr>
            <p:ph type="title"/>
          </p:nvPr>
        </p:nvSpPr>
        <p:spPr>
          <a:xfrm>
            <a:off x="432759" y="114959"/>
            <a:ext cx="10515600" cy="1325563"/>
          </a:xfrm>
        </p:spPr>
        <p:txBody>
          <a:bodyPr/>
          <a:lstStyle/>
          <a:p>
            <a:r>
              <a:rPr lang="en-US" dirty="0">
                <a:solidFill>
                  <a:schemeClr val="bg1"/>
                </a:solidFill>
                <a:latin typeface="Montserrat ExtraBold" panose="00000900000000000000" pitchFamily="2" charset="0"/>
              </a:rPr>
              <a:t>El </a:t>
            </a:r>
            <a:r>
              <a:rPr lang="en-US" dirty="0" err="1">
                <a:solidFill>
                  <a:schemeClr val="bg1"/>
                </a:solidFill>
                <a:latin typeface="Montserrat ExtraBold" panose="00000900000000000000" pitchFamily="2" charset="0"/>
              </a:rPr>
              <a:t>tidyverse</a:t>
            </a:r>
            <a:endParaRPr lang="en-US" dirty="0">
              <a:solidFill>
                <a:schemeClr val="bg1"/>
              </a:solidFill>
              <a:latin typeface="Montserrat ExtraBold" panose="00000900000000000000" pitchFamily="2" charset="0"/>
            </a:endParaRPr>
          </a:p>
        </p:txBody>
      </p:sp>
      <p:sp>
        <p:nvSpPr>
          <p:cNvPr id="3" name="Content Placeholder 2">
            <a:extLst>
              <a:ext uri="{FF2B5EF4-FFF2-40B4-BE49-F238E27FC236}">
                <a16:creationId xmlns:a16="http://schemas.microsoft.com/office/drawing/2014/main" id="{862A2C54-EE4F-3471-C63D-583F7CA662AE}"/>
              </a:ext>
            </a:extLst>
          </p:cNvPr>
          <p:cNvSpPr>
            <a:spLocks noGrp="1"/>
          </p:cNvSpPr>
          <p:nvPr>
            <p:ph idx="1"/>
          </p:nvPr>
        </p:nvSpPr>
        <p:spPr>
          <a:xfrm>
            <a:off x="432759" y="1773577"/>
            <a:ext cx="10395921" cy="4720288"/>
          </a:xfrm>
        </p:spPr>
        <p:txBody>
          <a:bodyPr>
            <a:normAutofit/>
          </a:bodyPr>
          <a:lstStyle/>
          <a:p>
            <a:r>
              <a:rPr lang="es-ES" sz="2400" dirty="0">
                <a:solidFill>
                  <a:schemeClr val="bg1"/>
                </a:solidFill>
                <a:latin typeface="Montserrat" panose="00000500000000000000" pitchFamily="2" charset="0"/>
              </a:rPr>
              <a:t>Hasta ahora hemos estado manipulando vectores reordenándolos y creando subconjuntos mediante la indexación. </a:t>
            </a:r>
          </a:p>
          <a:p>
            <a:r>
              <a:rPr lang="es-ES" sz="2400" dirty="0">
                <a:solidFill>
                  <a:schemeClr val="bg1"/>
                </a:solidFill>
                <a:latin typeface="Montserrat" panose="00000500000000000000" pitchFamily="2" charset="0"/>
              </a:rPr>
              <a:t>Sin embargo, una vez comencemos los análisis más avanzados, no usamos normalmente el vector sino el data </a:t>
            </a:r>
            <a:r>
              <a:rPr lang="es-ES" sz="2400" dirty="0" err="1">
                <a:solidFill>
                  <a:schemeClr val="bg1"/>
                </a:solidFill>
                <a:latin typeface="Montserrat" panose="00000500000000000000" pitchFamily="2" charset="0"/>
              </a:rPr>
              <a:t>frame</a:t>
            </a:r>
            <a:r>
              <a:rPr lang="es-ES" sz="2400" dirty="0">
                <a:solidFill>
                  <a:schemeClr val="bg1"/>
                </a:solidFill>
                <a:latin typeface="Montserrat" panose="00000500000000000000" pitchFamily="2" charset="0"/>
              </a:rPr>
              <a:t>.</a:t>
            </a:r>
          </a:p>
          <a:p>
            <a:r>
              <a:rPr lang="es-ES" sz="2400" dirty="0">
                <a:solidFill>
                  <a:schemeClr val="bg1"/>
                </a:solidFill>
                <a:latin typeface="Montserrat" panose="00000500000000000000" pitchFamily="2" charset="0"/>
              </a:rPr>
              <a:t>Nos enfocaremos en un formato de datos específico denominado </a:t>
            </a:r>
            <a:r>
              <a:rPr lang="es-ES" sz="2400" dirty="0" err="1">
                <a:solidFill>
                  <a:schemeClr val="bg1"/>
                </a:solidFill>
                <a:latin typeface="Montserrat" panose="00000500000000000000" pitchFamily="2" charset="0"/>
              </a:rPr>
              <a:t>tidy</a:t>
            </a:r>
            <a:r>
              <a:rPr lang="es-ES" sz="2400" dirty="0">
                <a:solidFill>
                  <a:schemeClr val="bg1"/>
                </a:solidFill>
                <a:latin typeface="Montserrat" panose="00000500000000000000" pitchFamily="2" charset="0"/>
              </a:rPr>
              <a:t> y en una colección específica de paquetes que son particularmente útiles para trabajar con data </a:t>
            </a:r>
            <a:r>
              <a:rPr lang="es-ES" sz="2400" dirty="0" err="1">
                <a:solidFill>
                  <a:schemeClr val="bg1"/>
                </a:solidFill>
                <a:latin typeface="Montserrat" panose="00000500000000000000" pitchFamily="2" charset="0"/>
              </a:rPr>
              <a:t>tidy</a:t>
            </a:r>
            <a:r>
              <a:rPr lang="es-ES" sz="2400" dirty="0">
                <a:solidFill>
                  <a:schemeClr val="bg1"/>
                </a:solidFill>
                <a:latin typeface="Montserrat" panose="00000500000000000000" pitchFamily="2" charset="0"/>
              </a:rPr>
              <a:t> y que se denomina el </a:t>
            </a:r>
            <a:r>
              <a:rPr lang="es-ES" sz="2400" dirty="0" err="1">
                <a:solidFill>
                  <a:schemeClr val="bg1"/>
                </a:solidFill>
                <a:latin typeface="Montserrat" panose="00000500000000000000" pitchFamily="2" charset="0"/>
              </a:rPr>
              <a:t>tidyverse</a:t>
            </a:r>
            <a:r>
              <a:rPr lang="es-ES" sz="2400" dirty="0">
                <a:solidFill>
                  <a:schemeClr val="bg1"/>
                </a:solidFill>
                <a:latin typeface="Montserrat" panose="00000500000000000000" pitchFamily="2" charset="0"/>
              </a:rPr>
              <a:t>.</a:t>
            </a:r>
          </a:p>
          <a:p>
            <a:endParaRPr lang="es-ES" sz="2400" dirty="0">
              <a:solidFill>
                <a:schemeClr val="bg1"/>
              </a:solidFill>
              <a:latin typeface="Montserrat" panose="00000500000000000000" pitchFamily="2" charset="0"/>
            </a:endParaRPr>
          </a:p>
          <a:p>
            <a:r>
              <a:rPr lang="es-ES" sz="2400" dirty="0">
                <a:solidFill>
                  <a:schemeClr val="bg1"/>
                </a:solidFill>
                <a:latin typeface="Montserrat" panose="00000500000000000000" pitchFamily="2" charset="0"/>
              </a:rPr>
              <a:t>Podemos cargar todos los paquetes del </a:t>
            </a:r>
            <a:r>
              <a:rPr lang="es-ES" sz="2400" dirty="0" err="1">
                <a:solidFill>
                  <a:schemeClr val="bg1"/>
                </a:solidFill>
                <a:latin typeface="Montserrat" panose="00000500000000000000" pitchFamily="2" charset="0"/>
              </a:rPr>
              <a:t>tidyverse</a:t>
            </a:r>
            <a:r>
              <a:rPr lang="es-ES" sz="2400" dirty="0">
                <a:solidFill>
                  <a:schemeClr val="bg1"/>
                </a:solidFill>
                <a:latin typeface="Montserrat" panose="00000500000000000000" pitchFamily="2" charset="0"/>
              </a:rPr>
              <a:t> a la vez al instalar y cargar el paquete </a:t>
            </a:r>
            <a:r>
              <a:rPr lang="es-ES" sz="2400" dirty="0" err="1">
                <a:solidFill>
                  <a:schemeClr val="bg1"/>
                </a:solidFill>
                <a:latin typeface="Montserrat" panose="00000500000000000000" pitchFamily="2" charset="0"/>
              </a:rPr>
              <a:t>tidyverse</a:t>
            </a:r>
            <a:r>
              <a:rPr lang="es-ES" sz="2400" dirty="0">
                <a:solidFill>
                  <a:schemeClr val="bg1"/>
                </a:solidFill>
                <a:latin typeface="Montserrat" panose="00000500000000000000" pitchFamily="2" charset="0"/>
              </a:rPr>
              <a:t>:</a:t>
            </a:r>
          </a:p>
        </p:txBody>
      </p:sp>
      <p:sp>
        <p:nvSpPr>
          <p:cNvPr id="4" name="Rectangle 1">
            <a:extLst>
              <a:ext uri="{FF2B5EF4-FFF2-40B4-BE49-F238E27FC236}">
                <a16:creationId xmlns:a16="http://schemas.microsoft.com/office/drawing/2014/main" id="{F8AE1B9B-CD50-FB3E-885F-58C997BA930E}"/>
              </a:ext>
            </a:extLst>
          </p:cNvPr>
          <p:cNvSpPr>
            <a:spLocks noChangeArrowheads="1"/>
          </p:cNvSpPr>
          <p:nvPr/>
        </p:nvSpPr>
        <p:spPr bwMode="auto">
          <a:xfrm>
            <a:off x="552438" y="6032200"/>
            <a:ext cx="11365242"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400" b="0" i="0" u="none" strike="noStrike" cap="none" normalizeH="0" baseline="0" dirty="0">
                <a:ln>
                  <a:noFill/>
                </a:ln>
                <a:solidFill>
                  <a:srgbClr val="A9B7C6"/>
                </a:solidFill>
                <a:effectLst/>
                <a:latin typeface="Arial Unicode MS"/>
              </a:rPr>
              <a:t>library(</a:t>
            </a:r>
            <a:r>
              <a:rPr kumimoji="0" lang="en-DE" altLang="en-DE" sz="2400" b="0" i="0" u="none" strike="noStrike" cap="none" normalizeH="0" baseline="0" dirty="0" err="1">
                <a:ln>
                  <a:noFill/>
                </a:ln>
                <a:solidFill>
                  <a:srgbClr val="A9B7C6"/>
                </a:solidFill>
                <a:effectLst/>
                <a:latin typeface="Arial Unicode MS"/>
              </a:rPr>
              <a:t>tidyverse</a:t>
            </a:r>
            <a:r>
              <a:rPr kumimoji="0" lang="en-DE" altLang="en-DE" sz="2400" b="0" i="0" u="none" strike="noStrike" cap="none" normalizeH="0" baseline="0" dirty="0">
                <a:ln>
                  <a:noFill/>
                </a:ln>
                <a:solidFill>
                  <a:srgbClr val="A9B7C6"/>
                </a:solidFill>
                <a:effectLst/>
                <a:latin typeface="Arial Unicode MS"/>
              </a:rPr>
              <a:t>)</a:t>
            </a:r>
            <a:endParaRPr kumimoji="0" lang="en-DE" altLang="en-DE" sz="2400" b="0" i="0" u="none" strike="noStrike" cap="none" normalizeH="0" baseline="0" dirty="0">
              <a:ln>
                <a:noFill/>
              </a:ln>
              <a:solidFill>
                <a:schemeClr val="tx1"/>
              </a:solidFill>
              <a:effectLst/>
              <a:latin typeface="Arial" panose="020B0604020202020204" pitchFamily="34" charset="0"/>
            </a:endParaRPr>
          </a:p>
        </p:txBody>
      </p:sp>
      <p:pic>
        <p:nvPicPr>
          <p:cNvPr id="5" name="Picture 2" descr="The Tidyverse - Introduction to R">
            <a:extLst>
              <a:ext uri="{FF2B5EF4-FFF2-40B4-BE49-F238E27FC236}">
                <a16:creationId xmlns:a16="http://schemas.microsoft.com/office/drawing/2014/main" id="{4E483ADA-BDFA-58CB-A7DE-BFD9B0DCC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273" y="114959"/>
            <a:ext cx="2093976" cy="2016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9693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8A7A-8467-7F5A-9E37-289C83F35FD2}"/>
              </a:ext>
            </a:extLst>
          </p:cNvPr>
          <p:cNvSpPr>
            <a:spLocks noGrp="1"/>
          </p:cNvSpPr>
          <p:nvPr>
            <p:ph type="title"/>
          </p:nvPr>
        </p:nvSpPr>
        <p:spPr>
          <a:xfrm>
            <a:off x="432759" y="114959"/>
            <a:ext cx="10515600" cy="1325563"/>
          </a:xfrm>
        </p:spPr>
        <p:txBody>
          <a:bodyPr/>
          <a:lstStyle/>
          <a:p>
            <a:r>
              <a:rPr lang="en-US" dirty="0">
                <a:solidFill>
                  <a:schemeClr val="bg1"/>
                </a:solidFill>
                <a:latin typeface="Montserrat ExtraBold" panose="00000900000000000000" pitchFamily="2" charset="0"/>
              </a:rPr>
              <a:t>El </a:t>
            </a:r>
            <a:r>
              <a:rPr lang="en-US" dirty="0" err="1">
                <a:solidFill>
                  <a:schemeClr val="bg1"/>
                </a:solidFill>
                <a:latin typeface="Montserrat ExtraBold" panose="00000900000000000000" pitchFamily="2" charset="0"/>
              </a:rPr>
              <a:t>tidyverse</a:t>
            </a:r>
            <a:r>
              <a:rPr lang="en-US" dirty="0">
                <a:solidFill>
                  <a:schemeClr val="bg1"/>
                </a:solidFill>
                <a:latin typeface="Montserrat ExtraBold" panose="00000900000000000000" pitchFamily="2" charset="0"/>
              </a:rPr>
              <a:t>: tidy data</a:t>
            </a:r>
          </a:p>
        </p:txBody>
      </p:sp>
      <p:pic>
        <p:nvPicPr>
          <p:cNvPr id="1026" name="Picture 2" descr="Following three rules makes a dataset tidy: variables are in columns, observations are in rows, and values are in cells.">
            <a:extLst>
              <a:ext uri="{FF2B5EF4-FFF2-40B4-BE49-F238E27FC236}">
                <a16:creationId xmlns:a16="http://schemas.microsoft.com/office/drawing/2014/main" id="{9F989993-97C8-40ED-58EB-104EA77E670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79253" y="1674815"/>
            <a:ext cx="10515600" cy="3286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422175-B8E3-274C-945A-402456C2978C}"/>
              </a:ext>
            </a:extLst>
          </p:cNvPr>
          <p:cNvSpPr txBox="1"/>
          <p:nvPr/>
        </p:nvSpPr>
        <p:spPr>
          <a:xfrm>
            <a:off x="942868" y="5042723"/>
            <a:ext cx="9822611" cy="1569660"/>
          </a:xfrm>
          <a:prstGeom prst="rect">
            <a:avLst/>
          </a:prstGeom>
          <a:noFill/>
        </p:spPr>
        <p:txBody>
          <a:bodyPr wrap="square">
            <a:spAutoFit/>
          </a:bodyPr>
          <a:lstStyle/>
          <a:p>
            <a:r>
              <a:rPr lang="en-US" sz="2400" b="0" i="0" dirty="0">
                <a:solidFill>
                  <a:schemeClr val="accent2">
                    <a:lumMod val="60000"/>
                    <a:lumOff val="40000"/>
                  </a:schemeClr>
                </a:solidFill>
                <a:effectLst/>
                <a:latin typeface="-apple-system"/>
              </a:rPr>
              <a:t>Figure 12.1: </a:t>
            </a:r>
            <a:r>
              <a:rPr lang="es-ES" sz="2400" b="0" i="0" dirty="0">
                <a:solidFill>
                  <a:schemeClr val="accent2">
                    <a:lumMod val="60000"/>
                    <a:lumOff val="40000"/>
                  </a:schemeClr>
                </a:solidFill>
                <a:effectLst/>
                <a:latin typeface="-apple-system"/>
              </a:rPr>
              <a:t>Seguir tres reglas hace que un conjunto de datos sea </a:t>
            </a:r>
            <a:r>
              <a:rPr lang="es-ES" sz="2400" b="0" i="1" dirty="0" err="1">
                <a:solidFill>
                  <a:schemeClr val="accent2">
                    <a:lumMod val="60000"/>
                    <a:lumOff val="40000"/>
                  </a:schemeClr>
                </a:solidFill>
                <a:effectLst/>
                <a:latin typeface="-apple-system"/>
              </a:rPr>
              <a:t>tidy</a:t>
            </a:r>
            <a:r>
              <a:rPr lang="es-ES" sz="2400" b="0" i="0" dirty="0">
                <a:solidFill>
                  <a:schemeClr val="accent2">
                    <a:lumMod val="60000"/>
                    <a:lumOff val="40000"/>
                  </a:schemeClr>
                </a:solidFill>
                <a:effectLst/>
                <a:latin typeface="-apple-system"/>
              </a:rPr>
              <a:t>: las variables están en columnas, las observaciones en filas y los valores en celdas.</a:t>
            </a:r>
          </a:p>
          <a:p>
            <a:endParaRPr lang="es-ES" sz="2400" dirty="0">
              <a:solidFill>
                <a:schemeClr val="accent2">
                  <a:lumMod val="60000"/>
                  <a:lumOff val="40000"/>
                </a:schemeClr>
              </a:solidFill>
              <a:latin typeface="-apple-system"/>
            </a:endParaRPr>
          </a:p>
          <a:p>
            <a:endParaRPr lang="en-DE" sz="2400" dirty="0">
              <a:solidFill>
                <a:schemeClr val="accent2">
                  <a:lumMod val="60000"/>
                  <a:lumOff val="40000"/>
                </a:schemeClr>
              </a:solidFill>
            </a:endParaRPr>
          </a:p>
        </p:txBody>
      </p:sp>
      <p:sp>
        <p:nvSpPr>
          <p:cNvPr id="9" name="TextBox 8">
            <a:extLst>
              <a:ext uri="{FF2B5EF4-FFF2-40B4-BE49-F238E27FC236}">
                <a16:creationId xmlns:a16="http://schemas.microsoft.com/office/drawing/2014/main" id="{C56E3ED3-E381-0072-EDB4-4B652A686C7E}"/>
              </a:ext>
            </a:extLst>
          </p:cNvPr>
          <p:cNvSpPr txBox="1"/>
          <p:nvPr/>
        </p:nvSpPr>
        <p:spPr>
          <a:xfrm>
            <a:off x="5540315" y="6134183"/>
            <a:ext cx="6094562" cy="369332"/>
          </a:xfrm>
          <a:prstGeom prst="rect">
            <a:avLst/>
          </a:prstGeom>
          <a:noFill/>
        </p:spPr>
        <p:txBody>
          <a:bodyPr wrap="square">
            <a:spAutoFit/>
          </a:bodyPr>
          <a:lstStyle/>
          <a:p>
            <a:r>
              <a:rPr lang="es-419" b="0" i="0" dirty="0">
                <a:solidFill>
                  <a:schemeClr val="bg2">
                    <a:lumMod val="50000"/>
                  </a:schemeClr>
                </a:solidFill>
                <a:effectLst/>
                <a:latin typeface="Open Sans" panose="020B0606030504020204" pitchFamily="34" charset="0"/>
              </a:rPr>
              <a:t>fuente: </a:t>
            </a:r>
            <a:r>
              <a:rPr lang="es-419" b="0" i="0" u="none" strike="noStrike" dirty="0" err="1">
                <a:solidFill>
                  <a:srgbClr val="0563C1"/>
                </a:solidFill>
                <a:effectLst/>
                <a:latin typeface="Open Sans" panose="020B0606030504020204" pitchFamily="34" charset="0"/>
                <a:hlinkClick r:id="rId4">
                  <a:extLst>
                    <a:ext uri="{A12FA001-AC4F-418D-AE19-62706E023703}">
                      <ahyp:hlinkClr xmlns:ahyp="http://schemas.microsoft.com/office/drawing/2018/hyperlinkcolor" val="tx"/>
                    </a:ext>
                  </a:extLst>
                </a:hlinkClick>
              </a:rPr>
              <a:t>Grolemund</a:t>
            </a:r>
            <a:r>
              <a:rPr lang="es-419" b="0" i="0" u="none" strike="noStrike" dirty="0">
                <a:solidFill>
                  <a:srgbClr val="0563C1"/>
                </a:solidFill>
                <a:effectLst/>
                <a:latin typeface="Open Sans" panose="020B0606030504020204" pitchFamily="34" charset="0"/>
                <a:hlinkClick r:id="rId4">
                  <a:extLst>
                    <a:ext uri="{A12FA001-AC4F-418D-AE19-62706E023703}">
                      <ahyp:hlinkClr xmlns:ahyp="http://schemas.microsoft.com/office/drawing/2018/hyperlinkcolor" val="tx"/>
                    </a:ext>
                  </a:extLst>
                </a:hlinkClick>
              </a:rPr>
              <a:t>, </a:t>
            </a:r>
            <a:r>
              <a:rPr lang="es-419" b="0" i="0" u="none" strike="noStrike" dirty="0" err="1">
                <a:solidFill>
                  <a:srgbClr val="0563C1"/>
                </a:solidFill>
                <a:effectLst/>
                <a:latin typeface="Open Sans" panose="020B0606030504020204" pitchFamily="34" charset="0"/>
                <a:hlinkClick r:id="rId4">
                  <a:extLst>
                    <a:ext uri="{A12FA001-AC4F-418D-AE19-62706E023703}">
                      <ahyp:hlinkClr xmlns:ahyp="http://schemas.microsoft.com/office/drawing/2018/hyperlinkcolor" val="tx"/>
                    </a:ext>
                  </a:extLst>
                </a:hlinkClick>
              </a:rPr>
              <a:t>Wickham</a:t>
            </a:r>
            <a:r>
              <a:rPr lang="es-419" b="0" i="0" u="none" strike="noStrike" dirty="0">
                <a:solidFill>
                  <a:srgbClr val="0563C1"/>
                </a:solidFill>
                <a:effectLst/>
                <a:latin typeface="Open Sans" panose="020B0606030504020204" pitchFamily="34" charset="0"/>
                <a:hlinkClick r:id="rId4">
                  <a:extLst>
                    <a:ext uri="{A12FA001-AC4F-418D-AE19-62706E023703}">
                      <ahyp:hlinkClr xmlns:ahyp="http://schemas.microsoft.com/office/drawing/2018/hyperlinkcolor" val="tx"/>
                    </a:ext>
                  </a:extLst>
                </a:hlinkClick>
              </a:rPr>
              <a:t> 2017: R for Data </a:t>
            </a:r>
            <a:r>
              <a:rPr lang="es-419" b="0" i="0" u="none" strike="noStrike" dirty="0" err="1">
                <a:solidFill>
                  <a:schemeClr val="bg2">
                    <a:lumMod val="50000"/>
                  </a:schemeClr>
                </a:solidFill>
                <a:effectLst/>
                <a:latin typeface="Open Sans" panose="020B0606030504020204" pitchFamily="34" charset="0"/>
                <a:hlinkClick r:id="rId4">
                  <a:extLst>
                    <a:ext uri="{A12FA001-AC4F-418D-AE19-62706E023703}">
                      <ahyp:hlinkClr xmlns:ahyp="http://schemas.microsoft.com/office/drawing/2018/hyperlinkcolor" val="tx"/>
                    </a:ext>
                  </a:extLst>
                </a:hlinkClick>
              </a:rPr>
              <a:t>Science</a:t>
            </a:r>
            <a:endParaRPr lang="en-DE" dirty="0">
              <a:solidFill>
                <a:schemeClr val="bg2">
                  <a:lumMod val="50000"/>
                </a:schemeClr>
              </a:solidFill>
            </a:endParaRPr>
          </a:p>
        </p:txBody>
      </p:sp>
    </p:spTree>
    <p:extLst>
      <p:ext uri="{BB962C8B-B14F-4D97-AF65-F5344CB8AC3E}">
        <p14:creationId xmlns:p14="http://schemas.microsoft.com/office/powerpoint/2010/main" val="3244940984"/>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8A7A-8467-7F5A-9E37-289C83F35FD2}"/>
              </a:ext>
            </a:extLst>
          </p:cNvPr>
          <p:cNvSpPr>
            <a:spLocks noGrp="1"/>
          </p:cNvSpPr>
          <p:nvPr>
            <p:ph type="title"/>
          </p:nvPr>
        </p:nvSpPr>
        <p:spPr>
          <a:xfrm>
            <a:off x="432759" y="114959"/>
            <a:ext cx="10515600" cy="1325563"/>
          </a:xfrm>
        </p:spPr>
        <p:txBody>
          <a:bodyPr/>
          <a:lstStyle/>
          <a:p>
            <a:r>
              <a:rPr lang="en-US" dirty="0">
                <a:solidFill>
                  <a:schemeClr val="bg1"/>
                </a:solidFill>
                <a:latin typeface="Montserrat ExtraBold" panose="00000900000000000000" pitchFamily="2" charset="0"/>
              </a:rPr>
              <a:t>tidy data: ¿</a:t>
            </a:r>
            <a:r>
              <a:rPr lang="en-US" dirty="0" err="1">
                <a:solidFill>
                  <a:schemeClr val="bg1"/>
                </a:solidFill>
                <a:latin typeface="Montserrat ExtraBold" panose="00000900000000000000" pitchFamily="2" charset="0"/>
              </a:rPr>
              <a:t>porqué</a:t>
            </a:r>
            <a:r>
              <a:rPr lang="en-US" dirty="0">
                <a:solidFill>
                  <a:schemeClr val="bg1"/>
                </a:solidFill>
                <a:latin typeface="Montserrat ExtraBold" panose="00000900000000000000" pitchFamily="2" charset="0"/>
              </a:rPr>
              <a:t>?</a:t>
            </a:r>
          </a:p>
        </p:txBody>
      </p:sp>
      <p:sp>
        <p:nvSpPr>
          <p:cNvPr id="3" name="Content Placeholder 2">
            <a:extLst>
              <a:ext uri="{FF2B5EF4-FFF2-40B4-BE49-F238E27FC236}">
                <a16:creationId xmlns:a16="http://schemas.microsoft.com/office/drawing/2014/main" id="{862A2C54-EE4F-3471-C63D-583F7CA662AE}"/>
              </a:ext>
            </a:extLst>
          </p:cNvPr>
          <p:cNvSpPr>
            <a:spLocks noGrp="1"/>
          </p:cNvSpPr>
          <p:nvPr>
            <p:ph idx="1"/>
          </p:nvPr>
        </p:nvSpPr>
        <p:spPr>
          <a:xfrm>
            <a:off x="552437" y="1656968"/>
            <a:ext cx="10395921" cy="4720288"/>
          </a:xfrm>
        </p:spPr>
        <p:txBody>
          <a:bodyPr>
            <a:normAutofit/>
          </a:bodyPr>
          <a:lstStyle/>
          <a:p>
            <a:r>
              <a:rPr lang="es-ES" sz="2400" dirty="0">
                <a:solidFill>
                  <a:schemeClr val="bg1"/>
                </a:solidFill>
                <a:latin typeface="Montserrat" panose="00000500000000000000" pitchFamily="2" charset="0"/>
              </a:rPr>
              <a:t>un conjunto de datos en forma </a:t>
            </a:r>
            <a:r>
              <a:rPr lang="es-ES" sz="2400" i="1" dirty="0" err="1">
                <a:solidFill>
                  <a:schemeClr val="accent2">
                    <a:lumMod val="60000"/>
                    <a:lumOff val="40000"/>
                  </a:schemeClr>
                </a:solidFill>
                <a:latin typeface="Montserrat" panose="00000500000000000000" pitchFamily="2" charset="0"/>
              </a:rPr>
              <a:t>tidy</a:t>
            </a:r>
            <a:r>
              <a:rPr lang="es-ES" sz="2400" dirty="0">
                <a:solidFill>
                  <a:schemeClr val="bg1"/>
                </a:solidFill>
                <a:latin typeface="Montserrat" panose="00000500000000000000" pitchFamily="2" charset="0"/>
              </a:rPr>
              <a:t> facilita la selección de variables, la agrupación, el resumen y la visualización.</a:t>
            </a:r>
          </a:p>
          <a:p>
            <a:endParaRPr lang="es-ES" sz="2400" dirty="0">
              <a:solidFill>
                <a:schemeClr val="bg1"/>
              </a:solidFill>
              <a:latin typeface="Montserrat" panose="00000500000000000000" pitchFamily="2" charset="0"/>
            </a:endParaRPr>
          </a:p>
          <a:p>
            <a:r>
              <a:rPr lang="es-ES" sz="2400" dirty="0">
                <a:solidFill>
                  <a:schemeClr val="bg1"/>
                </a:solidFill>
                <a:latin typeface="Montserrat" panose="00000500000000000000" pitchFamily="2" charset="0"/>
              </a:rPr>
              <a:t>Algunas herramientas y paquetes en el </a:t>
            </a:r>
            <a:r>
              <a:rPr lang="es-ES" sz="2400" dirty="0" err="1">
                <a:solidFill>
                  <a:schemeClr val="bg1"/>
                </a:solidFill>
                <a:latin typeface="Montserrat" panose="00000500000000000000" pitchFamily="2" charset="0"/>
              </a:rPr>
              <a:t>tidyverse</a:t>
            </a:r>
            <a:r>
              <a:rPr lang="es-ES" sz="2400" dirty="0">
                <a:solidFill>
                  <a:schemeClr val="bg1"/>
                </a:solidFill>
                <a:latin typeface="Montserrat" panose="00000500000000000000" pitchFamily="2" charset="0"/>
              </a:rPr>
              <a:t> como </a:t>
            </a:r>
            <a:r>
              <a:rPr lang="es-ES" sz="2400" dirty="0" err="1">
                <a:solidFill>
                  <a:schemeClr val="bg1"/>
                </a:solidFill>
                <a:latin typeface="Montserrat" panose="00000500000000000000" pitchFamily="2" charset="0"/>
              </a:rPr>
              <a:t>dplyr</a:t>
            </a:r>
            <a:r>
              <a:rPr lang="es-ES" sz="2400" dirty="0">
                <a:solidFill>
                  <a:schemeClr val="bg1"/>
                </a:solidFill>
                <a:latin typeface="Montserrat" panose="00000500000000000000" pitchFamily="2" charset="0"/>
              </a:rPr>
              <a:t> o ggplot2 requieren que los datos se organicen de esa manera</a:t>
            </a:r>
          </a:p>
          <a:p>
            <a:endParaRPr lang="es-ES" sz="2400" dirty="0">
              <a:solidFill>
                <a:schemeClr val="bg1"/>
              </a:solidFill>
              <a:latin typeface="Montserrat" panose="00000500000000000000" pitchFamily="2" charset="0"/>
            </a:endParaRPr>
          </a:p>
          <a:p>
            <a:r>
              <a:rPr lang="es-ES" sz="2400" dirty="0">
                <a:solidFill>
                  <a:schemeClr val="accent2">
                    <a:lumMod val="60000"/>
                    <a:lumOff val="40000"/>
                  </a:schemeClr>
                </a:solidFill>
                <a:latin typeface="Montserrat" panose="00000500000000000000" pitchFamily="2" charset="0"/>
              </a:rPr>
              <a:t>El problema: </a:t>
            </a:r>
            <a:r>
              <a:rPr lang="es-ES" sz="2400" dirty="0">
                <a:solidFill>
                  <a:schemeClr val="bg1"/>
                </a:solidFill>
                <a:latin typeface="Montserrat" panose="00000500000000000000" pitchFamily="2" charset="0"/>
              </a:rPr>
              <a:t>la mayoría de los datos que obtenga no estarán "ordenados" desde el principio → tendrá que remodelarlos.</a:t>
            </a:r>
          </a:p>
        </p:txBody>
      </p:sp>
    </p:spTree>
    <p:extLst>
      <p:ext uri="{BB962C8B-B14F-4D97-AF65-F5344CB8AC3E}">
        <p14:creationId xmlns:p14="http://schemas.microsoft.com/office/powerpoint/2010/main" val="18675811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8A7A-8467-7F5A-9E37-289C83F35FD2}"/>
              </a:ext>
            </a:extLst>
          </p:cNvPr>
          <p:cNvSpPr>
            <a:spLocks noGrp="1"/>
          </p:cNvSpPr>
          <p:nvPr>
            <p:ph type="title"/>
          </p:nvPr>
        </p:nvSpPr>
        <p:spPr>
          <a:xfrm>
            <a:off x="432759" y="114959"/>
            <a:ext cx="10515600" cy="1325563"/>
          </a:xfrm>
        </p:spPr>
        <p:txBody>
          <a:bodyPr/>
          <a:lstStyle/>
          <a:p>
            <a:r>
              <a:rPr lang="en-US" dirty="0">
                <a:solidFill>
                  <a:schemeClr val="bg1"/>
                </a:solidFill>
                <a:latin typeface="Montserrat ExtraBold" panose="00000900000000000000" pitchFamily="2" charset="0"/>
              </a:rPr>
              <a:t>tidy data</a:t>
            </a:r>
          </a:p>
        </p:txBody>
      </p:sp>
      <p:sp>
        <p:nvSpPr>
          <p:cNvPr id="3" name="Content Placeholder 2">
            <a:extLst>
              <a:ext uri="{FF2B5EF4-FFF2-40B4-BE49-F238E27FC236}">
                <a16:creationId xmlns:a16="http://schemas.microsoft.com/office/drawing/2014/main" id="{862A2C54-EE4F-3471-C63D-583F7CA662AE}"/>
              </a:ext>
            </a:extLst>
          </p:cNvPr>
          <p:cNvSpPr>
            <a:spLocks noGrp="1"/>
          </p:cNvSpPr>
          <p:nvPr>
            <p:ph idx="1"/>
          </p:nvPr>
        </p:nvSpPr>
        <p:spPr>
          <a:xfrm>
            <a:off x="320097" y="1199337"/>
            <a:ext cx="10395921" cy="4720288"/>
          </a:xfrm>
        </p:spPr>
        <p:txBody>
          <a:bodyPr>
            <a:normAutofit/>
          </a:bodyPr>
          <a:lstStyle/>
          <a:p>
            <a:r>
              <a:rPr lang="es-ES" sz="2400" dirty="0">
                <a:solidFill>
                  <a:schemeClr val="bg1"/>
                </a:solidFill>
                <a:latin typeface="Montserrat" panose="00000500000000000000" pitchFamily="2" charset="0"/>
              </a:rPr>
              <a:t>¿Son estos datos </a:t>
            </a:r>
            <a:r>
              <a:rPr lang="es-ES" sz="2400" dirty="0" err="1">
                <a:solidFill>
                  <a:schemeClr val="bg1"/>
                </a:solidFill>
                <a:latin typeface="Montserrat" panose="00000500000000000000" pitchFamily="2" charset="0"/>
              </a:rPr>
              <a:t>tidy</a:t>
            </a:r>
            <a:r>
              <a:rPr lang="es-ES" sz="2400" dirty="0">
                <a:solidFill>
                  <a:schemeClr val="bg1"/>
                </a:solidFill>
                <a:latin typeface="Montserrat" panose="00000500000000000000" pitchFamily="2" charset="0"/>
              </a:rPr>
              <a:t>?</a:t>
            </a:r>
          </a:p>
          <a:p>
            <a:endParaRPr lang="es-ES" sz="2400" dirty="0">
              <a:solidFill>
                <a:schemeClr val="bg1"/>
              </a:solidFill>
              <a:latin typeface="Montserrat" panose="00000500000000000000" pitchFamily="2" charset="0"/>
            </a:endParaRPr>
          </a:p>
          <a:p>
            <a:endParaRPr lang="es-ES" sz="2400" dirty="0">
              <a:solidFill>
                <a:schemeClr val="bg1"/>
              </a:solidFill>
              <a:latin typeface="Montserrat" panose="00000500000000000000" pitchFamily="2" charset="0"/>
            </a:endParaRPr>
          </a:p>
          <a:p>
            <a:endParaRPr lang="es-ES" sz="2400" dirty="0">
              <a:solidFill>
                <a:schemeClr val="bg1"/>
              </a:solidFill>
              <a:latin typeface="Montserrat" panose="00000500000000000000" pitchFamily="2" charset="0"/>
            </a:endParaRPr>
          </a:p>
          <a:p>
            <a:endParaRPr lang="es-ES" sz="2400" dirty="0">
              <a:solidFill>
                <a:schemeClr val="bg1"/>
              </a:solidFill>
              <a:latin typeface="Montserrat" panose="00000500000000000000" pitchFamily="2" charset="0"/>
            </a:endParaRPr>
          </a:p>
          <a:p>
            <a:endParaRPr lang="es-ES" sz="2400" dirty="0">
              <a:solidFill>
                <a:schemeClr val="bg1"/>
              </a:solidFill>
              <a:latin typeface="Montserrat" panose="00000500000000000000" pitchFamily="2" charset="0"/>
            </a:endParaRPr>
          </a:p>
          <a:p>
            <a:endParaRPr lang="es-ES" sz="2400" dirty="0">
              <a:solidFill>
                <a:schemeClr val="bg1"/>
              </a:solidFill>
              <a:latin typeface="Montserrat" panose="00000500000000000000" pitchFamily="2" charset="0"/>
            </a:endParaRPr>
          </a:p>
          <a:p>
            <a:endParaRPr lang="es-ES" sz="2400" dirty="0">
              <a:solidFill>
                <a:schemeClr val="bg1"/>
              </a:solidFill>
              <a:latin typeface="Montserrat" panose="00000500000000000000" pitchFamily="2" charset="0"/>
            </a:endParaRPr>
          </a:p>
          <a:p>
            <a:endParaRPr lang="es-ES" sz="2400" dirty="0">
              <a:solidFill>
                <a:schemeClr val="bg1"/>
              </a:solidFill>
              <a:latin typeface="Montserrat" panose="00000500000000000000" pitchFamily="2" charset="0"/>
            </a:endParaRPr>
          </a:p>
          <a:p>
            <a:endParaRPr lang="es-ES" sz="2400" dirty="0">
              <a:solidFill>
                <a:schemeClr val="bg1"/>
              </a:solidFill>
              <a:latin typeface="Montserrat" panose="00000500000000000000" pitchFamily="2" charset="0"/>
            </a:endParaRPr>
          </a:p>
        </p:txBody>
      </p:sp>
      <p:sp>
        <p:nvSpPr>
          <p:cNvPr id="4" name="Rectangle 1">
            <a:extLst>
              <a:ext uri="{FF2B5EF4-FFF2-40B4-BE49-F238E27FC236}">
                <a16:creationId xmlns:a16="http://schemas.microsoft.com/office/drawing/2014/main" id="{5A0F2D17-02CC-6A12-6E3C-6CEF52166623}"/>
              </a:ext>
            </a:extLst>
          </p:cNvPr>
          <p:cNvSpPr>
            <a:spLocks noChangeArrowheads="1"/>
          </p:cNvSpPr>
          <p:nvPr/>
        </p:nvSpPr>
        <p:spPr bwMode="auto">
          <a:xfrm>
            <a:off x="432759" y="1715171"/>
            <a:ext cx="11045952"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400" b="0" i="0" u="none" strike="noStrike" cap="none" normalizeH="0" baseline="0" dirty="0">
                <a:ln>
                  <a:noFill/>
                </a:ln>
                <a:solidFill>
                  <a:srgbClr val="808080"/>
                </a:solidFill>
                <a:effectLst/>
                <a:latin typeface="Arial Unicode MS"/>
              </a:rPr>
              <a:t>#&gt;       country </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1960 </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1961 </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1962</a:t>
            </a:r>
            <a:br>
              <a:rPr kumimoji="0" lang="en-DE" altLang="en-DE" sz="2400" b="0" i="0" u="none" strike="noStrike" cap="none" normalizeH="0" baseline="0" dirty="0">
                <a:ln>
                  <a:noFill/>
                </a:ln>
                <a:solidFill>
                  <a:srgbClr val="808080"/>
                </a:solidFill>
                <a:effectLst/>
                <a:latin typeface="Arial Unicode MS"/>
              </a:rPr>
            </a:br>
            <a:r>
              <a:rPr kumimoji="0" lang="en-DE" altLang="en-DE" sz="2400" b="0" i="0" u="none" strike="noStrike" cap="none" normalizeH="0" baseline="0" dirty="0">
                <a:ln>
                  <a:noFill/>
                </a:ln>
                <a:solidFill>
                  <a:srgbClr val="808080"/>
                </a:solidFill>
                <a:effectLst/>
                <a:latin typeface="Arial Unicode MS"/>
              </a:rPr>
              <a:t>#&gt; 1     Germany </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2.41 </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2.44 </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2.47</a:t>
            </a:r>
            <a:br>
              <a:rPr kumimoji="0" lang="en-DE" altLang="en-DE" sz="2400" b="0" i="0" u="none" strike="noStrike" cap="none" normalizeH="0" baseline="0" dirty="0">
                <a:ln>
                  <a:noFill/>
                </a:ln>
                <a:solidFill>
                  <a:srgbClr val="808080"/>
                </a:solidFill>
                <a:effectLst/>
                <a:latin typeface="Arial Unicode MS"/>
              </a:rPr>
            </a:br>
            <a:r>
              <a:rPr kumimoji="0" lang="en-DE" altLang="en-DE" sz="2400" b="0" i="0" u="none" strike="noStrike" cap="none" normalizeH="0" baseline="0" dirty="0">
                <a:ln>
                  <a:noFill/>
                </a:ln>
                <a:solidFill>
                  <a:srgbClr val="808080"/>
                </a:solidFill>
                <a:effectLst/>
                <a:latin typeface="Arial Unicode MS"/>
              </a:rPr>
              <a:t>#&gt; 2 South Korea </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6.16 </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5.99 </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5.79</a:t>
            </a:r>
            <a:endParaRPr kumimoji="0" lang="en-DE" altLang="en-DE" sz="24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48F123C3-2825-8F85-7492-881C1EC6A5BF}"/>
              </a:ext>
            </a:extLst>
          </p:cNvPr>
          <p:cNvSpPr txBox="1"/>
          <p:nvPr/>
        </p:nvSpPr>
        <p:spPr>
          <a:xfrm>
            <a:off x="624078" y="3190149"/>
            <a:ext cx="6094476" cy="461665"/>
          </a:xfrm>
          <a:prstGeom prst="rect">
            <a:avLst/>
          </a:prstGeom>
          <a:noFill/>
        </p:spPr>
        <p:txBody>
          <a:bodyPr wrap="square">
            <a:spAutoFit/>
          </a:bodyPr>
          <a:lstStyle/>
          <a:p>
            <a:r>
              <a:rPr lang="es-ES" sz="2400" dirty="0">
                <a:solidFill>
                  <a:schemeClr val="bg1"/>
                </a:solidFill>
                <a:latin typeface="Montserrat" panose="00000500000000000000" pitchFamily="2" charset="0"/>
              </a:rPr>
              <a:t>¿Y ahora?</a:t>
            </a:r>
          </a:p>
        </p:txBody>
      </p:sp>
      <p:sp>
        <p:nvSpPr>
          <p:cNvPr id="7" name="Rectangle 2">
            <a:extLst>
              <a:ext uri="{FF2B5EF4-FFF2-40B4-BE49-F238E27FC236}">
                <a16:creationId xmlns:a16="http://schemas.microsoft.com/office/drawing/2014/main" id="{DEAAAF22-7895-CBEC-2EC4-EF81B09BA07C}"/>
              </a:ext>
            </a:extLst>
          </p:cNvPr>
          <p:cNvSpPr>
            <a:spLocks noChangeArrowheads="1"/>
          </p:cNvSpPr>
          <p:nvPr/>
        </p:nvSpPr>
        <p:spPr bwMode="auto">
          <a:xfrm>
            <a:off x="432759" y="3696053"/>
            <a:ext cx="11045952"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400" b="0" i="0" u="none" strike="noStrike" cap="none" normalizeH="0" baseline="0" dirty="0">
                <a:ln>
                  <a:noFill/>
                </a:ln>
                <a:solidFill>
                  <a:srgbClr val="808080"/>
                </a:solidFill>
                <a:effectLst/>
                <a:latin typeface="Arial Unicode MS"/>
              </a:rPr>
              <a:t>#&gt;       country </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year </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fertility</a:t>
            </a:r>
            <a:br>
              <a:rPr kumimoji="0" lang="en-DE" altLang="en-DE" sz="2400" b="0" i="0" u="none" strike="noStrike" cap="none" normalizeH="0" baseline="0" dirty="0">
                <a:ln>
                  <a:noFill/>
                </a:ln>
                <a:solidFill>
                  <a:srgbClr val="808080"/>
                </a:solidFill>
                <a:effectLst/>
                <a:latin typeface="Arial Unicode MS"/>
              </a:rPr>
            </a:br>
            <a:r>
              <a:rPr kumimoji="0" lang="en-DE" altLang="en-DE" sz="2400" b="0" i="0" u="none" strike="noStrike" cap="none" normalizeH="0" baseline="0" dirty="0">
                <a:ln>
                  <a:noFill/>
                </a:ln>
                <a:solidFill>
                  <a:srgbClr val="808080"/>
                </a:solidFill>
                <a:effectLst/>
                <a:latin typeface="Arial Unicode MS"/>
              </a:rPr>
              <a:t>#&gt; 1</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Germany </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1960      2.41</a:t>
            </a:r>
            <a:br>
              <a:rPr kumimoji="0" lang="en-DE" altLang="en-DE" sz="2400" b="0" i="0" u="none" strike="noStrike" cap="none" normalizeH="0" baseline="0" dirty="0">
                <a:ln>
                  <a:noFill/>
                </a:ln>
                <a:solidFill>
                  <a:srgbClr val="808080"/>
                </a:solidFill>
                <a:effectLst/>
                <a:latin typeface="Arial Unicode MS"/>
              </a:rPr>
            </a:br>
            <a:r>
              <a:rPr kumimoji="0" lang="en-DE" altLang="en-DE" sz="2400" b="0" i="0" u="none" strike="noStrike" cap="none" normalizeH="0" baseline="0" dirty="0">
                <a:ln>
                  <a:noFill/>
                </a:ln>
                <a:solidFill>
                  <a:srgbClr val="808080"/>
                </a:solidFill>
                <a:effectLst/>
                <a:latin typeface="Arial Unicode MS"/>
              </a:rPr>
              <a:t>#&gt; 2</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South Korea </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1960      6.16</a:t>
            </a:r>
            <a:br>
              <a:rPr kumimoji="0" lang="en-DE" altLang="en-DE" sz="2400" b="0" i="0" u="none" strike="noStrike" cap="none" normalizeH="0" baseline="0" dirty="0">
                <a:ln>
                  <a:noFill/>
                </a:ln>
                <a:solidFill>
                  <a:srgbClr val="808080"/>
                </a:solidFill>
                <a:effectLst/>
                <a:latin typeface="Arial Unicode MS"/>
              </a:rPr>
            </a:br>
            <a:r>
              <a:rPr kumimoji="0" lang="en-DE" altLang="en-DE" sz="2400" b="0" i="0" u="none" strike="noStrike" cap="none" normalizeH="0" baseline="0" dirty="0">
                <a:ln>
                  <a:noFill/>
                </a:ln>
                <a:solidFill>
                  <a:srgbClr val="808080"/>
                </a:solidFill>
                <a:effectLst/>
                <a:latin typeface="Arial Unicode MS"/>
              </a:rPr>
              <a:t>#&gt; 3</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Germany </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1961      2.44</a:t>
            </a:r>
            <a:br>
              <a:rPr kumimoji="0" lang="en-DE" altLang="en-DE" sz="2400" b="0" i="0" u="none" strike="noStrike" cap="none" normalizeH="0" baseline="0" dirty="0">
                <a:ln>
                  <a:noFill/>
                </a:ln>
                <a:solidFill>
                  <a:srgbClr val="808080"/>
                </a:solidFill>
                <a:effectLst/>
                <a:latin typeface="Arial Unicode MS"/>
              </a:rPr>
            </a:br>
            <a:r>
              <a:rPr kumimoji="0" lang="en-DE" altLang="en-DE" sz="2400" b="0" i="0" u="none" strike="noStrike" cap="none" normalizeH="0" baseline="0" dirty="0">
                <a:ln>
                  <a:noFill/>
                </a:ln>
                <a:solidFill>
                  <a:srgbClr val="808080"/>
                </a:solidFill>
                <a:effectLst/>
                <a:latin typeface="Arial Unicode MS"/>
              </a:rPr>
              <a:t>#&gt; 4</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South Korea </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1961      5.99</a:t>
            </a:r>
            <a:br>
              <a:rPr kumimoji="0" lang="en-DE" altLang="en-DE" sz="2400" b="0" i="0" u="none" strike="noStrike" cap="none" normalizeH="0" baseline="0" dirty="0">
                <a:ln>
                  <a:noFill/>
                </a:ln>
                <a:solidFill>
                  <a:srgbClr val="808080"/>
                </a:solidFill>
                <a:effectLst/>
                <a:latin typeface="Arial Unicode MS"/>
              </a:rPr>
            </a:br>
            <a:r>
              <a:rPr kumimoji="0" lang="en-DE" altLang="en-DE" sz="2400" b="0" i="0" u="none" strike="noStrike" cap="none" normalizeH="0" baseline="0" dirty="0">
                <a:ln>
                  <a:noFill/>
                </a:ln>
                <a:solidFill>
                  <a:srgbClr val="808080"/>
                </a:solidFill>
                <a:effectLst/>
                <a:latin typeface="Arial Unicode MS"/>
              </a:rPr>
              <a:t>#&gt; 5</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Germany </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1962      2.47</a:t>
            </a:r>
            <a:br>
              <a:rPr kumimoji="0" lang="en-DE" altLang="en-DE" sz="2400" b="0" i="0" u="none" strike="noStrike" cap="none" normalizeH="0" baseline="0" dirty="0">
                <a:ln>
                  <a:noFill/>
                </a:ln>
                <a:solidFill>
                  <a:srgbClr val="808080"/>
                </a:solidFill>
                <a:effectLst/>
                <a:latin typeface="Arial Unicode MS"/>
              </a:rPr>
            </a:br>
            <a:r>
              <a:rPr kumimoji="0" lang="en-DE" altLang="en-DE" sz="2400" b="0" i="0" u="none" strike="noStrike" cap="none" normalizeH="0" baseline="0" dirty="0">
                <a:ln>
                  <a:noFill/>
                </a:ln>
                <a:solidFill>
                  <a:srgbClr val="808080"/>
                </a:solidFill>
                <a:effectLst/>
                <a:latin typeface="Arial Unicode MS"/>
              </a:rPr>
              <a:t>#&gt; 6 </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South Korea </a:t>
            </a:r>
            <a:r>
              <a:rPr kumimoji="0" lang="es-CO" altLang="en-DE" sz="2400" b="0" i="0" u="none" strike="noStrike" cap="none" normalizeH="0" baseline="0" dirty="0">
                <a:ln>
                  <a:noFill/>
                </a:ln>
                <a:solidFill>
                  <a:srgbClr val="808080"/>
                </a:solidFill>
                <a:effectLst/>
                <a:latin typeface="Arial Unicode MS"/>
              </a:rPr>
              <a:t>	</a:t>
            </a:r>
            <a:r>
              <a:rPr kumimoji="0" lang="en-DE" altLang="en-DE" sz="2400" b="0" i="0" u="none" strike="noStrike" cap="none" normalizeH="0" baseline="0" dirty="0">
                <a:ln>
                  <a:noFill/>
                </a:ln>
                <a:solidFill>
                  <a:srgbClr val="808080"/>
                </a:solidFill>
                <a:effectLst/>
                <a:latin typeface="Arial Unicode MS"/>
              </a:rPr>
              <a:t>1962      5.79</a:t>
            </a:r>
            <a:br>
              <a:rPr kumimoji="0" lang="en-DE" altLang="en-DE" sz="2400" b="0" i="0" u="none" strike="noStrike" cap="none" normalizeH="0" baseline="0" dirty="0">
                <a:ln>
                  <a:noFill/>
                </a:ln>
                <a:solidFill>
                  <a:srgbClr val="808080"/>
                </a:solidFill>
                <a:effectLst/>
                <a:latin typeface="Arial Unicode MS"/>
              </a:rPr>
            </a:br>
            <a:endParaRPr kumimoji="0" lang="en-DE" altLang="en-DE"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95870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8A7A-8467-7F5A-9E37-289C83F35FD2}"/>
              </a:ext>
            </a:extLst>
          </p:cNvPr>
          <p:cNvSpPr>
            <a:spLocks noGrp="1"/>
          </p:cNvSpPr>
          <p:nvPr>
            <p:ph type="title"/>
          </p:nvPr>
        </p:nvSpPr>
        <p:spPr>
          <a:xfrm>
            <a:off x="432759" y="114959"/>
            <a:ext cx="10515600" cy="1325563"/>
          </a:xfrm>
        </p:spPr>
        <p:txBody>
          <a:bodyPr/>
          <a:lstStyle/>
          <a:p>
            <a:r>
              <a:rPr lang="en-US" dirty="0" err="1">
                <a:solidFill>
                  <a:schemeClr val="bg1"/>
                </a:solidFill>
                <a:latin typeface="Montserrat ExtraBold" panose="00000900000000000000" pitchFamily="2" charset="0"/>
              </a:rPr>
              <a:t>Ejercicio</a:t>
            </a:r>
            <a:endParaRPr lang="en-US" dirty="0">
              <a:solidFill>
                <a:schemeClr val="bg1"/>
              </a:solidFill>
              <a:latin typeface="Montserrat ExtraBold" panose="00000900000000000000" pitchFamily="2" charset="0"/>
            </a:endParaRPr>
          </a:p>
        </p:txBody>
      </p:sp>
      <p:sp>
        <p:nvSpPr>
          <p:cNvPr id="6" name="TextBox 5">
            <a:extLst>
              <a:ext uri="{FF2B5EF4-FFF2-40B4-BE49-F238E27FC236}">
                <a16:creationId xmlns:a16="http://schemas.microsoft.com/office/drawing/2014/main" id="{48F123C3-2825-8F85-7492-881C1EC6A5BF}"/>
              </a:ext>
            </a:extLst>
          </p:cNvPr>
          <p:cNvSpPr txBox="1"/>
          <p:nvPr/>
        </p:nvSpPr>
        <p:spPr>
          <a:xfrm>
            <a:off x="1524" y="1251621"/>
            <a:ext cx="12190476" cy="4524315"/>
          </a:xfrm>
          <a:prstGeom prst="rect">
            <a:avLst/>
          </a:prstGeom>
          <a:noFill/>
        </p:spPr>
        <p:txBody>
          <a:bodyPr wrap="square">
            <a:spAutoFit/>
          </a:bodyPr>
          <a:lstStyle/>
          <a:p>
            <a:pPr marL="457200" indent="-457200">
              <a:buAutoNum type="arabicPeriod"/>
            </a:pPr>
            <a:r>
              <a:rPr lang="es-ES" sz="2400" dirty="0">
                <a:solidFill>
                  <a:schemeClr val="bg1"/>
                </a:solidFill>
                <a:latin typeface="Montserrat" panose="00000500000000000000" pitchFamily="2" charset="0"/>
              </a:rPr>
              <a:t>Examine el set de datos co2 incluidos en base R. ¿Cuál de los siguientes es cierto?</a:t>
            </a:r>
          </a:p>
          <a:p>
            <a:pPr marL="457200" indent="-457200">
              <a:buAutoNum type="arabicPeriod"/>
            </a:pPr>
            <a:endParaRPr lang="es-ES" sz="2400" dirty="0">
              <a:solidFill>
                <a:schemeClr val="bg1"/>
              </a:solidFill>
              <a:latin typeface="Montserrat" panose="00000500000000000000" pitchFamily="2" charset="0"/>
            </a:endParaRPr>
          </a:p>
          <a:p>
            <a:r>
              <a:rPr lang="es-ES" sz="2400" dirty="0">
                <a:solidFill>
                  <a:schemeClr val="bg1"/>
                </a:solidFill>
                <a:latin typeface="Montserrat" panose="00000500000000000000" pitchFamily="2" charset="0"/>
              </a:rPr>
              <a:t> </a:t>
            </a:r>
          </a:p>
          <a:p>
            <a:endParaRPr lang="es-ES" sz="2400" dirty="0">
              <a:solidFill>
                <a:schemeClr val="bg1"/>
              </a:solidFill>
              <a:latin typeface="Montserrat" panose="00000500000000000000" pitchFamily="2" charset="0"/>
            </a:endParaRPr>
          </a:p>
          <a:p>
            <a:pPr marL="457200" indent="-457200">
              <a:buFont typeface="+mj-lt"/>
              <a:buAutoNum type="alphaLcParenR"/>
            </a:pPr>
            <a:r>
              <a:rPr lang="es-ES" sz="2400" dirty="0">
                <a:solidFill>
                  <a:schemeClr val="bg1"/>
                </a:solidFill>
                <a:latin typeface="Montserrat" panose="00000500000000000000" pitchFamily="2" charset="0"/>
              </a:rPr>
              <a:t>co2 son datos </a:t>
            </a:r>
            <a:r>
              <a:rPr lang="es-ES" sz="2400" dirty="0" err="1">
                <a:solidFill>
                  <a:schemeClr val="bg1"/>
                </a:solidFill>
                <a:latin typeface="Montserrat" panose="00000500000000000000" pitchFamily="2" charset="0"/>
              </a:rPr>
              <a:t>tidy</a:t>
            </a:r>
            <a:r>
              <a:rPr lang="es-ES" sz="2400" dirty="0">
                <a:solidFill>
                  <a:schemeClr val="bg1"/>
                </a:solidFill>
                <a:latin typeface="Montserrat" panose="00000500000000000000" pitchFamily="2" charset="0"/>
              </a:rPr>
              <a:t>: tiene un año para cada fila.</a:t>
            </a:r>
          </a:p>
          <a:p>
            <a:pPr marL="457200" indent="-457200">
              <a:buFont typeface="+mj-lt"/>
              <a:buAutoNum type="alphaLcParenR"/>
            </a:pPr>
            <a:r>
              <a:rPr lang="es-ES" sz="2400" dirty="0">
                <a:solidFill>
                  <a:schemeClr val="bg1"/>
                </a:solidFill>
                <a:latin typeface="Montserrat" panose="00000500000000000000" pitchFamily="2" charset="0"/>
              </a:rPr>
              <a:t>co2 no es </a:t>
            </a:r>
            <a:r>
              <a:rPr lang="es-ES" sz="2400" dirty="0" err="1">
                <a:solidFill>
                  <a:schemeClr val="bg1"/>
                </a:solidFill>
                <a:latin typeface="Montserrat" panose="00000500000000000000" pitchFamily="2" charset="0"/>
              </a:rPr>
              <a:t>tidy</a:t>
            </a:r>
            <a:r>
              <a:rPr lang="es-ES" sz="2400" dirty="0">
                <a:solidFill>
                  <a:schemeClr val="bg1"/>
                </a:solidFill>
                <a:latin typeface="Montserrat" panose="00000500000000000000" pitchFamily="2" charset="0"/>
              </a:rPr>
              <a:t>: necesitamos al menos una columna con un vector de caracteres.</a:t>
            </a:r>
          </a:p>
          <a:p>
            <a:pPr marL="457200" indent="-457200">
              <a:buFont typeface="+mj-lt"/>
              <a:buAutoNum type="alphaLcParenR"/>
            </a:pPr>
            <a:r>
              <a:rPr lang="es-ES" sz="2400" dirty="0">
                <a:solidFill>
                  <a:schemeClr val="bg1"/>
                </a:solidFill>
                <a:latin typeface="Montserrat" panose="00000500000000000000" pitchFamily="2" charset="0"/>
              </a:rPr>
              <a:t>co2 no es </a:t>
            </a:r>
            <a:r>
              <a:rPr lang="es-ES" sz="2400" dirty="0" err="1">
                <a:solidFill>
                  <a:schemeClr val="bg1"/>
                </a:solidFill>
                <a:latin typeface="Montserrat" panose="00000500000000000000" pitchFamily="2" charset="0"/>
              </a:rPr>
              <a:t>tidy</a:t>
            </a:r>
            <a:r>
              <a:rPr lang="es-ES" sz="2400" dirty="0">
                <a:solidFill>
                  <a:schemeClr val="bg1"/>
                </a:solidFill>
                <a:latin typeface="Montserrat" panose="00000500000000000000" pitchFamily="2" charset="0"/>
              </a:rPr>
              <a:t>: es una matriz en lugar de un data </a:t>
            </a:r>
            <a:r>
              <a:rPr lang="es-ES" sz="2400" dirty="0" err="1">
                <a:solidFill>
                  <a:schemeClr val="bg1"/>
                </a:solidFill>
                <a:latin typeface="Montserrat" panose="00000500000000000000" pitchFamily="2" charset="0"/>
              </a:rPr>
              <a:t>frame</a:t>
            </a:r>
            <a:r>
              <a:rPr lang="es-ES" sz="2400" dirty="0">
                <a:solidFill>
                  <a:schemeClr val="bg1"/>
                </a:solidFill>
                <a:latin typeface="Montserrat" panose="00000500000000000000" pitchFamily="2" charset="0"/>
              </a:rPr>
              <a:t>.</a:t>
            </a:r>
          </a:p>
          <a:p>
            <a:pPr marL="457200" indent="-457200">
              <a:buFont typeface="+mj-lt"/>
              <a:buAutoNum type="alphaLcParenR"/>
            </a:pPr>
            <a:r>
              <a:rPr lang="es-ES" sz="2400" dirty="0">
                <a:solidFill>
                  <a:schemeClr val="bg1"/>
                </a:solidFill>
                <a:latin typeface="Montserrat" panose="00000500000000000000" pitchFamily="2" charset="0"/>
              </a:rPr>
              <a:t>co2 no es </a:t>
            </a:r>
            <a:r>
              <a:rPr lang="es-ES" sz="2400" dirty="0" err="1">
                <a:solidFill>
                  <a:schemeClr val="bg1"/>
                </a:solidFill>
                <a:latin typeface="Montserrat" panose="00000500000000000000" pitchFamily="2" charset="0"/>
              </a:rPr>
              <a:t>tidy</a:t>
            </a:r>
            <a:r>
              <a:rPr lang="es-ES" sz="2400" dirty="0">
                <a:solidFill>
                  <a:schemeClr val="bg1"/>
                </a:solidFill>
                <a:latin typeface="Montserrat" panose="00000500000000000000" pitchFamily="2" charset="0"/>
              </a:rPr>
              <a:t>: para ser </a:t>
            </a:r>
            <a:r>
              <a:rPr lang="es-ES" sz="2400" dirty="0" err="1">
                <a:solidFill>
                  <a:schemeClr val="bg1"/>
                </a:solidFill>
                <a:latin typeface="Montserrat" panose="00000500000000000000" pitchFamily="2" charset="0"/>
              </a:rPr>
              <a:t>tidy</a:t>
            </a:r>
            <a:r>
              <a:rPr lang="es-ES" sz="2400" dirty="0">
                <a:solidFill>
                  <a:schemeClr val="bg1"/>
                </a:solidFill>
                <a:latin typeface="Montserrat" panose="00000500000000000000" pitchFamily="2" charset="0"/>
              </a:rPr>
              <a:t> tendríamos que cambiarle la forma (</a:t>
            </a:r>
            <a:r>
              <a:rPr lang="es-ES" sz="2400" dirty="0" err="1">
                <a:solidFill>
                  <a:schemeClr val="bg1"/>
                </a:solidFill>
                <a:latin typeface="Montserrat" panose="00000500000000000000" pitchFamily="2" charset="0"/>
              </a:rPr>
              <a:t>wrangle</a:t>
            </a:r>
            <a:r>
              <a:rPr lang="es-ES" sz="2400" dirty="0">
                <a:solidFill>
                  <a:schemeClr val="bg1"/>
                </a:solidFill>
                <a:latin typeface="Montserrat" panose="00000500000000000000" pitchFamily="2" charset="0"/>
              </a:rPr>
              <a:t> </a:t>
            </a:r>
            <a:r>
              <a:rPr lang="es-ES" sz="2400" dirty="0" err="1">
                <a:solidFill>
                  <a:schemeClr val="bg1"/>
                </a:solidFill>
                <a:latin typeface="Montserrat" panose="00000500000000000000" pitchFamily="2" charset="0"/>
              </a:rPr>
              <a:t>it</a:t>
            </a:r>
            <a:r>
              <a:rPr lang="es-ES" sz="2400" dirty="0">
                <a:solidFill>
                  <a:schemeClr val="bg1"/>
                </a:solidFill>
                <a:latin typeface="Montserrat" panose="00000500000000000000" pitchFamily="2" charset="0"/>
              </a:rPr>
              <a:t> en inglés) para tener tres columnas (año, mes y valor), y entonces cada observación de CO2 tendría una fila</a:t>
            </a:r>
          </a:p>
        </p:txBody>
      </p:sp>
      <p:sp>
        <p:nvSpPr>
          <p:cNvPr id="11" name="Rectangle 3">
            <a:extLst>
              <a:ext uri="{FF2B5EF4-FFF2-40B4-BE49-F238E27FC236}">
                <a16:creationId xmlns:a16="http://schemas.microsoft.com/office/drawing/2014/main" id="{97EF8300-A9CD-4094-3096-F003F6CF530A}"/>
              </a:ext>
            </a:extLst>
          </p:cNvPr>
          <p:cNvSpPr>
            <a:spLocks noChangeArrowheads="1"/>
          </p:cNvSpPr>
          <p:nvPr/>
        </p:nvSpPr>
        <p:spPr bwMode="auto">
          <a:xfrm>
            <a:off x="545592" y="2161685"/>
            <a:ext cx="11100816"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400" b="0" i="0" u="none" strike="noStrike" cap="none" normalizeH="0" baseline="0" dirty="0">
                <a:ln>
                  <a:noFill/>
                </a:ln>
                <a:solidFill>
                  <a:srgbClr val="A9B7C6"/>
                </a:solidFill>
                <a:effectLst/>
                <a:latin typeface="Arial Unicode MS"/>
              </a:rPr>
              <a:t>data(</a:t>
            </a:r>
            <a:r>
              <a:rPr kumimoji="0" lang="en-DE" altLang="en-DE" sz="2400" b="0" i="0" u="none" strike="noStrike" cap="none" normalizeH="0" baseline="0" dirty="0">
                <a:ln>
                  <a:noFill/>
                </a:ln>
                <a:solidFill>
                  <a:srgbClr val="6A8759"/>
                </a:solidFill>
                <a:effectLst/>
                <a:latin typeface="Arial Unicode MS"/>
              </a:rPr>
              <a:t>"co2"</a:t>
            </a:r>
            <a:r>
              <a:rPr kumimoji="0" lang="en-DE" altLang="en-DE" sz="2400" b="0" i="0" u="none" strike="noStrike" cap="none" normalizeH="0" baseline="0" dirty="0">
                <a:ln>
                  <a:noFill/>
                </a:ln>
                <a:solidFill>
                  <a:srgbClr val="A9B7C6"/>
                </a:solidFill>
                <a:effectLst/>
                <a:latin typeface="Arial Unicode MS"/>
              </a:rPr>
              <a:t>)</a:t>
            </a:r>
            <a:endParaRPr kumimoji="0" lang="es-CO" altLang="en-DE" sz="2400" b="0" i="0" u="none" strike="noStrike" cap="none" normalizeH="0" baseline="0" dirty="0">
              <a:ln>
                <a:noFill/>
              </a:ln>
              <a:solidFill>
                <a:srgbClr val="A9B7C6"/>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lang="es-419" altLang="en-DE" sz="2400" dirty="0">
                <a:solidFill>
                  <a:srgbClr val="A9B7C6"/>
                </a:solidFill>
                <a:latin typeface="Arial Unicode MS"/>
              </a:rPr>
              <a:t>co2</a:t>
            </a:r>
            <a:endParaRPr lang="en-DE" altLang="en-DE" sz="2400" dirty="0">
              <a:solidFill>
                <a:srgbClr val="A9B7C6"/>
              </a:solidFill>
              <a:latin typeface="Arial Unicode MS"/>
            </a:endParaRPr>
          </a:p>
        </p:txBody>
      </p:sp>
    </p:spTree>
    <p:extLst>
      <p:ext uri="{BB962C8B-B14F-4D97-AF65-F5344CB8AC3E}">
        <p14:creationId xmlns:p14="http://schemas.microsoft.com/office/powerpoint/2010/main" val="275712616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2466" name="TextBox 2"/>
          <p:cNvSpPr txBox="1">
            <a:spLocks noChangeArrowheads="1"/>
          </p:cNvSpPr>
          <p:nvPr/>
        </p:nvSpPr>
        <p:spPr bwMode="auto">
          <a:xfrm>
            <a:off x="1461707" y="2715360"/>
            <a:ext cx="7696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en-US" sz="3200" b="1" i="0" u="none" strike="noStrike" kern="1200" cap="none" spc="0" normalizeH="0" baseline="0" noProof="0" dirty="0">
                <a:ln>
                  <a:noFill/>
                </a:ln>
                <a:solidFill>
                  <a:prstClr val="white"/>
                </a:solidFill>
                <a:effectLst/>
                <a:uLnTx/>
                <a:uFillTx/>
                <a:latin typeface="Montserrat ExtraBold" panose="00000900000000000000" pitchFamily="2" charset="0"/>
                <a:ea typeface="+mn-ea"/>
                <a:cs typeface="Times New Roman" panose="02020603050405020304" pitchFamily="18" charset="0"/>
              </a:rPr>
              <a:t>Organización y visualización de datos categóricos</a:t>
            </a:r>
            <a:endParaRPr kumimoji="0" lang="es-CO" altLang="en-US" sz="3200" b="1" i="0" u="none" strike="noStrike" kern="1200" cap="none" spc="0" normalizeH="0" baseline="0" noProof="0" dirty="0">
              <a:ln>
                <a:noFill/>
              </a:ln>
              <a:solidFill>
                <a:prstClr val="white"/>
              </a:solidFill>
              <a:effectLst/>
              <a:uLnTx/>
              <a:uFillTx/>
              <a:latin typeface="Montserrat ExtraBold" panose="00000900000000000000" pitchFamily="2"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altLang="en-US" sz="3200" b="1" i="0" u="none" strike="noStrike" kern="1200" cap="none" spc="0" normalizeH="0" baseline="0" noProof="0" dirty="0">
              <a:ln>
                <a:noFill/>
              </a:ln>
              <a:solidFill>
                <a:prstClr val="white"/>
              </a:solidFill>
              <a:effectLst/>
              <a:uLnTx/>
              <a:uFillTx/>
              <a:latin typeface="Montserrat ExtraBold" panose="00000900000000000000" pitchFamily="2" charset="0"/>
              <a:ea typeface="+mn-ea"/>
              <a:cs typeface="Times New Roman" panose="02020603050405020304" pitchFamily="18" charset="0"/>
            </a:endParaRPr>
          </a:p>
        </p:txBody>
      </p:sp>
      <p:cxnSp>
        <p:nvCxnSpPr>
          <p:cNvPr id="2" name="Straight Connector 1">
            <a:extLst>
              <a:ext uri="{FF2B5EF4-FFF2-40B4-BE49-F238E27FC236}">
                <a16:creationId xmlns:a16="http://schemas.microsoft.com/office/drawing/2014/main" id="{2ADEBBCF-F6F0-7D79-FF05-122263E9DE4E}"/>
              </a:ext>
            </a:extLst>
          </p:cNvPr>
          <p:cNvCxnSpPr>
            <a:cxnSpLocks/>
          </p:cNvCxnSpPr>
          <p:nvPr/>
        </p:nvCxnSpPr>
        <p:spPr>
          <a:xfrm>
            <a:off x="0" y="3923100"/>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77080"/>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432759" y="114959"/>
            <a:ext cx="10515600" cy="1325563"/>
          </a:xfrm>
        </p:spPr>
        <p:txBody>
          <a:bodyPr>
            <a:normAutofit/>
          </a:bodyPr>
          <a:lstStyle/>
          <a:p>
            <a:r>
              <a:rPr lang="es-ES" sz="3600" dirty="0">
                <a:solidFill>
                  <a:schemeClr val="bg1"/>
                </a:solidFill>
                <a:latin typeface="Montserrat ExtraBold" panose="00000900000000000000" pitchFamily="2" charset="0"/>
              </a:rPr>
              <a:t> Cómo manipular los data con </a:t>
            </a:r>
            <a:r>
              <a:rPr lang="es-ES" sz="3600" dirty="0" err="1">
                <a:solidFill>
                  <a:schemeClr val="bg1"/>
                </a:solidFill>
                <a:latin typeface="Montserrat ExtraBold" panose="00000900000000000000" pitchFamily="2" charset="0"/>
              </a:rPr>
              <a:t>dplyr</a:t>
            </a:r>
            <a:endParaRPr lang="en-US" sz="3600" dirty="0">
              <a:solidFill>
                <a:schemeClr val="bg1"/>
              </a:solidFill>
              <a:latin typeface="Montserrat ExtraBold" panose="00000900000000000000" pitchFamily="2" charset="0"/>
            </a:endParaRPr>
          </a:p>
        </p:txBody>
      </p:sp>
      <p:sp>
        <p:nvSpPr>
          <p:cNvPr id="7" name="Rectangle 2">
            <a:extLst>
              <a:ext uri="{FF2B5EF4-FFF2-40B4-BE49-F238E27FC236}">
                <a16:creationId xmlns:a16="http://schemas.microsoft.com/office/drawing/2014/main" id="{8C0111BB-D310-764A-DB67-DC57E2D20B08}"/>
              </a:ext>
            </a:extLst>
          </p:cNvPr>
          <p:cNvSpPr>
            <a:spLocks noGrp="1" noChangeArrowheads="1"/>
          </p:cNvSpPr>
          <p:nvPr>
            <p:ph idx="1"/>
          </p:nvPr>
        </p:nvSpPr>
        <p:spPr bwMode="auto">
          <a:xfrm>
            <a:off x="325857" y="1337257"/>
            <a:ext cx="107294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lang="es-ES" altLang="en-DE" sz="2400" dirty="0">
                <a:solidFill>
                  <a:schemeClr val="bg1"/>
                </a:solidFill>
                <a:latin typeface="Montserrat" panose="00000500000000000000" pitchFamily="2" charset="0"/>
              </a:rPr>
              <a:t>Carguemos el paquete primero:</a:t>
            </a:r>
            <a:endParaRPr kumimoji="0" lang="es-ES" altLang="en-DE" sz="2400" b="0" i="0" u="none" strike="noStrike" cap="none" normalizeH="0" baseline="0" dirty="0">
              <a:ln>
                <a:noFill/>
              </a:ln>
              <a:solidFill>
                <a:schemeClr val="bg1"/>
              </a:solidFill>
              <a:effectLst/>
              <a:latin typeface="inherit"/>
            </a:endParaRPr>
          </a:p>
        </p:txBody>
      </p:sp>
      <p:sp>
        <p:nvSpPr>
          <p:cNvPr id="3" name="Rectangle 1">
            <a:extLst>
              <a:ext uri="{FF2B5EF4-FFF2-40B4-BE49-F238E27FC236}">
                <a16:creationId xmlns:a16="http://schemas.microsoft.com/office/drawing/2014/main" id="{5668B1B4-8B45-0648-8ED2-07BB919FF723}"/>
              </a:ext>
            </a:extLst>
          </p:cNvPr>
          <p:cNvSpPr>
            <a:spLocks noChangeArrowheads="1"/>
          </p:cNvSpPr>
          <p:nvPr/>
        </p:nvSpPr>
        <p:spPr bwMode="auto">
          <a:xfrm>
            <a:off x="325857" y="1852214"/>
            <a:ext cx="11387607"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400" b="0" i="0" u="none" strike="noStrike" cap="none" normalizeH="0" baseline="0" dirty="0" err="1">
                <a:ln>
                  <a:noFill/>
                </a:ln>
                <a:solidFill>
                  <a:srgbClr val="A9B7C6"/>
                </a:solidFill>
                <a:effectLst/>
                <a:latin typeface="Arial Unicode MS"/>
              </a:rPr>
              <a:t>install.packages</a:t>
            </a:r>
            <a:r>
              <a:rPr kumimoji="0" lang="en-DE" altLang="en-DE" sz="2400" b="0" i="0" u="none" strike="noStrike" cap="none" normalizeH="0" baseline="0" dirty="0">
                <a:ln>
                  <a:noFill/>
                </a:ln>
                <a:solidFill>
                  <a:srgbClr val="A9B7C6"/>
                </a:solidFill>
                <a:effectLst/>
                <a:latin typeface="Arial Unicode MS"/>
              </a:rPr>
              <a:t>(</a:t>
            </a:r>
            <a:r>
              <a:rPr kumimoji="0" lang="en-DE" altLang="en-DE" sz="2400" b="0" i="0" u="none" strike="noStrike" cap="none" normalizeH="0" baseline="0" dirty="0">
                <a:ln>
                  <a:noFill/>
                </a:ln>
                <a:solidFill>
                  <a:srgbClr val="6A8759"/>
                </a:solidFill>
                <a:effectLst/>
                <a:latin typeface="Arial Unicode MS"/>
              </a:rPr>
              <a:t>"</a:t>
            </a:r>
            <a:r>
              <a:rPr kumimoji="0" lang="en-DE" altLang="en-DE" sz="2400" b="0" i="0" u="none" strike="noStrike" cap="none" normalizeH="0" baseline="0" dirty="0" err="1">
                <a:ln>
                  <a:noFill/>
                </a:ln>
                <a:solidFill>
                  <a:srgbClr val="6A8759"/>
                </a:solidFill>
                <a:effectLst/>
                <a:latin typeface="Arial Unicode MS"/>
              </a:rPr>
              <a:t>dplyr</a:t>
            </a:r>
            <a:r>
              <a:rPr kumimoji="0" lang="en-DE" altLang="en-DE" sz="2400" b="0" i="0" u="none" strike="noStrike" cap="none" normalizeH="0" baseline="0" dirty="0">
                <a:ln>
                  <a:noFill/>
                </a:ln>
                <a:solidFill>
                  <a:srgbClr val="6A8759"/>
                </a:solidFill>
                <a:effectLst/>
                <a:latin typeface="Arial Unicode MS"/>
              </a:rPr>
              <a:t>"</a:t>
            </a:r>
            <a:r>
              <a:rPr kumimoji="0" lang="en-DE" altLang="en-DE" sz="2400" b="0" i="0" u="none" strike="noStrike" cap="none" normalizeH="0" baseline="0" dirty="0">
                <a:ln>
                  <a:noFill/>
                </a:ln>
                <a:solidFill>
                  <a:srgbClr val="A9B7C6"/>
                </a:solidFill>
                <a:effectLst/>
                <a:latin typeface="Arial Unicode MS"/>
              </a:rPr>
              <a:t>)</a:t>
            </a:r>
            <a:br>
              <a:rPr kumimoji="0" lang="en-DE" altLang="en-DE" sz="2400" b="0" i="0" u="none" strike="noStrike" cap="none" normalizeH="0" baseline="0" dirty="0">
                <a:ln>
                  <a:noFill/>
                </a:ln>
                <a:solidFill>
                  <a:srgbClr val="A9B7C6"/>
                </a:solidFill>
                <a:effectLst/>
                <a:latin typeface="Arial Unicode MS"/>
              </a:rPr>
            </a:br>
            <a:r>
              <a:rPr kumimoji="0" lang="en-DE" altLang="en-DE" sz="2400" b="0" i="0" u="none" strike="noStrike" cap="none" normalizeH="0" baseline="0" dirty="0">
                <a:ln>
                  <a:noFill/>
                </a:ln>
                <a:solidFill>
                  <a:srgbClr val="A9B7C6"/>
                </a:solidFill>
                <a:effectLst/>
                <a:latin typeface="Arial Unicode MS"/>
              </a:rPr>
              <a:t>library(</a:t>
            </a:r>
            <a:r>
              <a:rPr kumimoji="0" lang="en-DE" altLang="en-DE" sz="2400" b="0" i="0" u="none" strike="noStrike" cap="none" normalizeH="0" baseline="0" dirty="0" err="1">
                <a:ln>
                  <a:noFill/>
                </a:ln>
                <a:solidFill>
                  <a:srgbClr val="A9B7C6"/>
                </a:solidFill>
                <a:effectLst/>
                <a:latin typeface="Arial Unicode MS"/>
              </a:rPr>
              <a:t>dplyr</a:t>
            </a:r>
            <a:r>
              <a:rPr kumimoji="0" lang="en-DE" altLang="en-DE" sz="2400" b="0" i="0" u="none" strike="noStrike" cap="none" normalizeH="0" baseline="0" dirty="0">
                <a:ln>
                  <a:noFill/>
                </a:ln>
                <a:solidFill>
                  <a:srgbClr val="A9B7C6"/>
                </a:solidFill>
                <a:effectLst/>
                <a:latin typeface="Arial Unicode MS"/>
              </a:rPr>
              <a:t>)</a:t>
            </a:r>
            <a:endParaRPr kumimoji="0" lang="en-DE" altLang="en-DE" sz="24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EBB9AB4B-2C80-9385-76EA-AC5FE94AA768}"/>
              </a:ext>
            </a:extLst>
          </p:cNvPr>
          <p:cNvSpPr txBox="1"/>
          <p:nvPr/>
        </p:nvSpPr>
        <p:spPr>
          <a:xfrm>
            <a:off x="231590" y="3030004"/>
            <a:ext cx="11280706" cy="4154984"/>
          </a:xfrm>
          <a:prstGeom prst="rect">
            <a:avLst/>
          </a:prstGeom>
          <a:noFill/>
        </p:spPr>
        <p:txBody>
          <a:bodyPr wrap="square">
            <a:spAutoFit/>
          </a:bodyPr>
          <a:lstStyle/>
          <a:p>
            <a:pPr marL="342900" indent="-342900">
              <a:buFont typeface="Arial" panose="020B0604020202020204" pitchFamily="34" charset="0"/>
              <a:buChar char="•"/>
            </a:pPr>
            <a:r>
              <a:rPr lang="es-ES" sz="2400" dirty="0">
                <a:solidFill>
                  <a:schemeClr val="bg1"/>
                </a:solidFill>
                <a:latin typeface="Montserrat" panose="00000500000000000000" pitchFamily="2" charset="0"/>
              </a:rPr>
              <a:t>El paquete </a:t>
            </a:r>
            <a:r>
              <a:rPr lang="es-ES" sz="2400" dirty="0" err="1">
                <a:solidFill>
                  <a:schemeClr val="bg1"/>
                </a:solidFill>
                <a:latin typeface="Montserrat" panose="00000500000000000000" pitchFamily="2" charset="0"/>
              </a:rPr>
              <a:t>dplyr</a:t>
            </a:r>
            <a:r>
              <a:rPr lang="es-ES" sz="2400" dirty="0">
                <a:solidFill>
                  <a:schemeClr val="bg1"/>
                </a:solidFill>
                <a:latin typeface="Montserrat" panose="00000500000000000000" pitchFamily="2" charset="0"/>
              </a:rPr>
              <a:t> del </a:t>
            </a:r>
            <a:r>
              <a:rPr lang="es-ES" sz="2400" dirty="0" err="1">
                <a:solidFill>
                  <a:schemeClr val="bg1"/>
                </a:solidFill>
                <a:latin typeface="Montserrat" panose="00000500000000000000" pitchFamily="2" charset="0"/>
              </a:rPr>
              <a:t>tidyverse</a:t>
            </a:r>
            <a:r>
              <a:rPr lang="es-ES" sz="2400" dirty="0">
                <a:solidFill>
                  <a:schemeClr val="bg1"/>
                </a:solidFill>
                <a:latin typeface="Montserrat" panose="00000500000000000000" pitchFamily="2" charset="0"/>
              </a:rPr>
              <a:t> ofrece funciones que realizan algunas de las operaciones más comunes cuando se trabaja con data </a:t>
            </a:r>
            <a:r>
              <a:rPr lang="es-ES" sz="2400" dirty="0" err="1">
                <a:solidFill>
                  <a:schemeClr val="bg1"/>
                </a:solidFill>
                <a:latin typeface="Montserrat" panose="00000500000000000000" pitchFamily="2" charset="0"/>
              </a:rPr>
              <a:t>frames</a:t>
            </a:r>
            <a:r>
              <a:rPr lang="es-ES" sz="2400" dirty="0">
                <a:solidFill>
                  <a:schemeClr val="bg1"/>
                </a:solidFill>
                <a:latin typeface="Montserrat" panose="00000500000000000000" pitchFamily="2" charset="0"/>
              </a:rPr>
              <a:t> y usa nombres para estas funciones que son relativamente fáciles de recordar.</a:t>
            </a:r>
          </a:p>
          <a:p>
            <a:pPr marL="342900" indent="-342900">
              <a:buFont typeface="Arial" panose="020B0604020202020204" pitchFamily="34" charset="0"/>
              <a:buChar char="•"/>
            </a:pPr>
            <a:endParaRPr lang="es-ES" sz="2400" dirty="0">
              <a:solidFill>
                <a:schemeClr val="bg1"/>
              </a:solidFill>
              <a:latin typeface="Montserrat" panose="00000500000000000000" pitchFamily="2" charset="0"/>
            </a:endParaRPr>
          </a:p>
          <a:p>
            <a:pPr marL="342900" indent="-342900">
              <a:buFont typeface="Arial" panose="020B0604020202020204" pitchFamily="34" charset="0"/>
              <a:buChar char="•"/>
            </a:pPr>
            <a:r>
              <a:rPr lang="es-ES" sz="2400" dirty="0">
                <a:solidFill>
                  <a:schemeClr val="bg1"/>
                </a:solidFill>
                <a:latin typeface="Montserrat" panose="00000500000000000000" pitchFamily="2" charset="0"/>
              </a:rPr>
              <a:t>Por ejemplo, para cambiar la tabla de datos agregando una nueva columna, utilizamos </a:t>
            </a:r>
            <a:r>
              <a:rPr lang="es-ES" sz="2400" i="1" dirty="0" err="1">
                <a:solidFill>
                  <a:schemeClr val="accent2">
                    <a:lumMod val="60000"/>
                    <a:lumOff val="40000"/>
                  </a:schemeClr>
                </a:solidFill>
                <a:latin typeface="Montserrat" panose="00000500000000000000" pitchFamily="2" charset="0"/>
              </a:rPr>
              <a:t>mutate</a:t>
            </a:r>
            <a:r>
              <a:rPr lang="es-ES" sz="2400" dirty="0">
                <a:solidFill>
                  <a:schemeClr val="bg1"/>
                </a:solidFill>
                <a:latin typeface="Montserrat" panose="00000500000000000000" pitchFamily="2" charset="0"/>
              </a:rPr>
              <a:t>. Para filtrar la tabla de datos a un subconjunto de filas, utilizamos </a:t>
            </a:r>
            <a:r>
              <a:rPr lang="es-ES" sz="2400" i="1" dirty="0" err="1">
                <a:solidFill>
                  <a:schemeClr val="accent2">
                    <a:lumMod val="60000"/>
                    <a:lumOff val="40000"/>
                  </a:schemeClr>
                </a:solidFill>
                <a:latin typeface="Montserrat" panose="00000500000000000000" pitchFamily="2" charset="0"/>
              </a:rPr>
              <a:t>filter</a:t>
            </a:r>
            <a:r>
              <a:rPr lang="es-ES" sz="2400" dirty="0">
                <a:solidFill>
                  <a:schemeClr val="bg1"/>
                </a:solidFill>
                <a:latin typeface="Montserrat" panose="00000500000000000000" pitchFamily="2" charset="0"/>
              </a:rPr>
              <a:t>. Finalmente, para subdividir los datos seleccionando columnas específicas, usamos </a:t>
            </a:r>
            <a:r>
              <a:rPr lang="es-ES" sz="2400" i="1" dirty="0" err="1">
                <a:solidFill>
                  <a:schemeClr val="accent2">
                    <a:lumMod val="60000"/>
                    <a:lumOff val="40000"/>
                  </a:schemeClr>
                </a:solidFill>
                <a:latin typeface="Montserrat" panose="00000500000000000000" pitchFamily="2" charset="0"/>
              </a:rPr>
              <a:t>select</a:t>
            </a:r>
            <a:r>
              <a:rPr lang="es-ES" sz="2400" i="1" dirty="0">
                <a:solidFill>
                  <a:schemeClr val="accent2">
                    <a:lumMod val="60000"/>
                    <a:lumOff val="40000"/>
                  </a:schemeClr>
                </a:solidFill>
                <a:latin typeface="Montserrat" panose="00000500000000000000" pitchFamily="2" charset="0"/>
              </a:rPr>
              <a:t>.</a:t>
            </a:r>
          </a:p>
          <a:p>
            <a:pPr marL="342900" indent="-342900">
              <a:buFont typeface="Arial" panose="020B0604020202020204" pitchFamily="34" charset="0"/>
              <a:buChar char="•"/>
            </a:pPr>
            <a:endParaRPr lang="es-ES" sz="2400" dirty="0">
              <a:solidFill>
                <a:schemeClr val="bg1"/>
              </a:solidFill>
              <a:latin typeface="Montserrat" panose="00000500000000000000" pitchFamily="2" charset="0"/>
            </a:endParaRPr>
          </a:p>
          <a:p>
            <a:pPr marL="342900" indent="-342900">
              <a:buFont typeface="Arial" panose="020B0604020202020204" pitchFamily="34" charset="0"/>
              <a:buChar char="•"/>
            </a:pPr>
            <a:endParaRPr lang="en-DE" sz="24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28459688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432759" y="114959"/>
            <a:ext cx="10515600" cy="1325563"/>
          </a:xfrm>
        </p:spPr>
        <p:txBody>
          <a:bodyPr>
            <a:normAutofit/>
          </a:bodyPr>
          <a:lstStyle/>
          <a:p>
            <a:r>
              <a:rPr lang="es-ES" sz="3600" dirty="0">
                <a:solidFill>
                  <a:schemeClr val="bg1"/>
                </a:solidFill>
                <a:latin typeface="Montserrat ExtraBold" panose="00000900000000000000" pitchFamily="2" charset="0"/>
              </a:rPr>
              <a:t>Cómo añadir una columna con </a:t>
            </a:r>
            <a:r>
              <a:rPr lang="es-ES" sz="3600" dirty="0" err="1">
                <a:solidFill>
                  <a:schemeClr val="bg1"/>
                </a:solidFill>
                <a:latin typeface="Montserrat ExtraBold" panose="00000900000000000000" pitchFamily="2" charset="0"/>
              </a:rPr>
              <a:t>mutate</a:t>
            </a:r>
            <a:endParaRPr lang="en-US" sz="3600" dirty="0">
              <a:solidFill>
                <a:schemeClr val="bg1"/>
              </a:solidFill>
              <a:latin typeface="Montserrat ExtraBold" panose="00000900000000000000" pitchFamily="2" charset="0"/>
            </a:endParaRPr>
          </a:p>
        </p:txBody>
      </p:sp>
      <p:sp>
        <p:nvSpPr>
          <p:cNvPr id="7" name="Rectangle 2">
            <a:extLst>
              <a:ext uri="{FF2B5EF4-FFF2-40B4-BE49-F238E27FC236}">
                <a16:creationId xmlns:a16="http://schemas.microsoft.com/office/drawing/2014/main" id="{8C0111BB-D310-764A-DB67-DC57E2D20B08}"/>
              </a:ext>
            </a:extLst>
          </p:cNvPr>
          <p:cNvSpPr>
            <a:spLocks noGrp="1" noChangeArrowheads="1"/>
          </p:cNvSpPr>
          <p:nvPr>
            <p:ph idx="1"/>
          </p:nvPr>
        </p:nvSpPr>
        <p:spPr bwMode="auto">
          <a:xfrm>
            <a:off x="325857" y="1278821"/>
            <a:ext cx="1072940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lang="es-ES" altLang="en-DE" sz="2400" dirty="0">
                <a:solidFill>
                  <a:schemeClr val="bg1"/>
                </a:solidFill>
                <a:latin typeface="Montserrat" panose="00000500000000000000" pitchFamily="2" charset="0"/>
              </a:rPr>
              <a:t>Queremos que toda la información necesaria para nuestro análisis se incluya en la tabla de datos. Entonces, la primera tarea es añadir las tasas de asesinatos a nuestro data </a:t>
            </a:r>
            <a:r>
              <a:rPr lang="es-ES" altLang="en-DE" sz="2400" dirty="0" err="1">
                <a:solidFill>
                  <a:schemeClr val="bg1"/>
                </a:solidFill>
                <a:latin typeface="Montserrat" panose="00000500000000000000" pitchFamily="2" charset="0"/>
              </a:rPr>
              <a:t>frame</a:t>
            </a:r>
            <a:r>
              <a:rPr lang="es-ES" altLang="en-DE" sz="2400" dirty="0">
                <a:solidFill>
                  <a:schemeClr val="bg1"/>
                </a:solidFill>
                <a:latin typeface="Montserrat" panose="00000500000000000000" pitchFamily="2" charset="0"/>
              </a:rPr>
              <a:t> de asesinatos.</a:t>
            </a:r>
            <a:endParaRPr kumimoji="0" lang="es-ES" altLang="en-DE" sz="2400" b="0" i="0" u="none" strike="noStrike" cap="none" normalizeH="0" baseline="0" dirty="0">
              <a:ln>
                <a:noFill/>
              </a:ln>
              <a:solidFill>
                <a:schemeClr val="bg1"/>
              </a:solidFill>
              <a:effectLst/>
              <a:latin typeface="inherit"/>
            </a:endParaRPr>
          </a:p>
        </p:txBody>
      </p:sp>
      <p:sp>
        <p:nvSpPr>
          <p:cNvPr id="5" name="TextBox 4">
            <a:extLst>
              <a:ext uri="{FF2B5EF4-FFF2-40B4-BE49-F238E27FC236}">
                <a16:creationId xmlns:a16="http://schemas.microsoft.com/office/drawing/2014/main" id="{EBB9AB4B-2C80-9385-76EA-AC5FE94AA768}"/>
              </a:ext>
            </a:extLst>
          </p:cNvPr>
          <p:cNvSpPr txBox="1"/>
          <p:nvPr/>
        </p:nvSpPr>
        <p:spPr>
          <a:xfrm>
            <a:off x="50205" y="4394013"/>
            <a:ext cx="11280706" cy="2554545"/>
          </a:xfrm>
          <a:prstGeom prst="rect">
            <a:avLst/>
          </a:prstGeom>
          <a:noFill/>
        </p:spPr>
        <p:txBody>
          <a:bodyPr wrap="square">
            <a:spAutoFit/>
          </a:bodyPr>
          <a:lstStyle/>
          <a:p>
            <a:pPr marL="342900" indent="-342900">
              <a:buFont typeface="Arial" panose="020B0604020202020204" pitchFamily="34" charset="0"/>
              <a:buChar char="•"/>
            </a:pPr>
            <a:r>
              <a:rPr lang="es-ES" sz="2000" dirty="0">
                <a:solidFill>
                  <a:schemeClr val="bg1"/>
                </a:solidFill>
                <a:latin typeface="Montserrat" panose="00000500000000000000" pitchFamily="2" charset="0"/>
              </a:rPr>
              <a:t>Recuerden que aquí usamos total y </a:t>
            </a:r>
            <a:r>
              <a:rPr lang="es-ES" sz="2000" dirty="0" err="1">
                <a:solidFill>
                  <a:schemeClr val="bg1"/>
                </a:solidFill>
                <a:latin typeface="Montserrat" panose="00000500000000000000" pitchFamily="2" charset="0"/>
              </a:rPr>
              <a:t>population</a:t>
            </a:r>
            <a:r>
              <a:rPr lang="es-ES" sz="2000" dirty="0">
                <a:solidFill>
                  <a:schemeClr val="bg1"/>
                </a:solidFill>
                <a:latin typeface="Montserrat" panose="00000500000000000000" pitchFamily="2" charset="0"/>
              </a:rPr>
              <a:t> dentro de la función, que son objetos no definidos en nuestro espacio de trabajo. Pero, ¿por qué no recibimos un error?</a:t>
            </a:r>
          </a:p>
          <a:p>
            <a:pPr marL="342900" indent="-342900">
              <a:buFont typeface="Arial" panose="020B0604020202020204" pitchFamily="34" charset="0"/>
              <a:buChar char="•"/>
            </a:pPr>
            <a:endParaRPr lang="es-ES" sz="2000" dirty="0">
              <a:solidFill>
                <a:schemeClr val="bg1"/>
              </a:solidFill>
              <a:latin typeface="Montserrat" panose="00000500000000000000" pitchFamily="2" charset="0"/>
            </a:endParaRPr>
          </a:p>
          <a:p>
            <a:pPr marL="342900" indent="-342900">
              <a:buFont typeface="Arial" panose="020B0604020202020204" pitchFamily="34" charset="0"/>
              <a:buChar char="•"/>
            </a:pPr>
            <a:r>
              <a:rPr lang="es-ES" sz="2000" dirty="0">
                <a:solidFill>
                  <a:schemeClr val="bg1"/>
                </a:solidFill>
                <a:latin typeface="Montserrat" panose="00000500000000000000" pitchFamily="2" charset="0"/>
              </a:rPr>
              <a:t>Esta es una de las principales características de </a:t>
            </a:r>
            <a:r>
              <a:rPr lang="es-ES" sz="2000" dirty="0" err="1">
                <a:solidFill>
                  <a:schemeClr val="bg1"/>
                </a:solidFill>
                <a:latin typeface="Montserrat" panose="00000500000000000000" pitchFamily="2" charset="0"/>
              </a:rPr>
              <a:t>dplyr</a:t>
            </a:r>
            <a:r>
              <a:rPr lang="es-ES" sz="2000" dirty="0">
                <a:solidFill>
                  <a:schemeClr val="bg1"/>
                </a:solidFill>
                <a:latin typeface="Montserrat" panose="00000500000000000000" pitchFamily="2" charset="0"/>
              </a:rPr>
              <a:t>. Las funciones en este paquete, como </a:t>
            </a:r>
            <a:r>
              <a:rPr lang="es-ES" sz="2000" dirty="0" err="1">
                <a:solidFill>
                  <a:schemeClr val="bg1"/>
                </a:solidFill>
                <a:latin typeface="Montserrat" panose="00000500000000000000" pitchFamily="2" charset="0"/>
              </a:rPr>
              <a:t>mutate</a:t>
            </a:r>
            <a:r>
              <a:rPr lang="es-ES" sz="2000" dirty="0">
                <a:solidFill>
                  <a:schemeClr val="bg1"/>
                </a:solidFill>
                <a:latin typeface="Montserrat" panose="00000500000000000000" pitchFamily="2" charset="0"/>
              </a:rPr>
              <a:t>, saben buscar variables en el data </a:t>
            </a:r>
            <a:r>
              <a:rPr lang="es-ES" sz="2000" dirty="0" err="1">
                <a:solidFill>
                  <a:schemeClr val="bg1"/>
                </a:solidFill>
                <a:latin typeface="Montserrat" panose="00000500000000000000" pitchFamily="2" charset="0"/>
              </a:rPr>
              <a:t>frame</a:t>
            </a:r>
            <a:r>
              <a:rPr lang="es-ES" sz="2000" dirty="0">
                <a:solidFill>
                  <a:schemeClr val="bg1"/>
                </a:solidFill>
                <a:latin typeface="Montserrat" panose="00000500000000000000" pitchFamily="2" charset="0"/>
              </a:rPr>
              <a:t> que el primer argumento les provee.</a:t>
            </a:r>
          </a:p>
          <a:p>
            <a:pPr marL="342900" indent="-342900">
              <a:buFont typeface="Arial" panose="020B0604020202020204" pitchFamily="34" charset="0"/>
              <a:buChar char="•"/>
            </a:pPr>
            <a:endParaRPr lang="es-ES" sz="2000" dirty="0">
              <a:solidFill>
                <a:schemeClr val="bg1"/>
              </a:solidFill>
              <a:latin typeface="Montserrat" panose="00000500000000000000" pitchFamily="2" charset="0"/>
            </a:endParaRPr>
          </a:p>
        </p:txBody>
      </p:sp>
      <p:sp>
        <p:nvSpPr>
          <p:cNvPr id="6" name="Rectangle 2">
            <a:extLst>
              <a:ext uri="{FF2B5EF4-FFF2-40B4-BE49-F238E27FC236}">
                <a16:creationId xmlns:a16="http://schemas.microsoft.com/office/drawing/2014/main" id="{738692EE-D24C-A2CC-007A-F196431DB1AF}"/>
              </a:ext>
            </a:extLst>
          </p:cNvPr>
          <p:cNvSpPr>
            <a:spLocks noChangeArrowheads="1"/>
          </p:cNvSpPr>
          <p:nvPr/>
        </p:nvSpPr>
        <p:spPr bwMode="auto">
          <a:xfrm>
            <a:off x="452542" y="2459504"/>
            <a:ext cx="10878369" cy="193899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dirty="0">
                <a:ln>
                  <a:noFill/>
                </a:ln>
                <a:solidFill>
                  <a:srgbClr val="A9B7C6"/>
                </a:solidFill>
                <a:effectLst/>
                <a:latin typeface="Arial Unicode MS"/>
              </a:rPr>
              <a:t>library(</a:t>
            </a:r>
            <a:r>
              <a:rPr kumimoji="0" lang="en-DE" altLang="en-DE" sz="2000" b="0" i="0" u="none" strike="noStrike" cap="none" normalizeH="0" baseline="0" dirty="0" err="1">
                <a:ln>
                  <a:noFill/>
                </a:ln>
                <a:solidFill>
                  <a:srgbClr val="A9B7C6"/>
                </a:solidFill>
                <a:effectLst/>
                <a:latin typeface="Arial Unicode MS"/>
              </a:rPr>
              <a:t>dslabs</a:t>
            </a:r>
            <a:r>
              <a:rPr kumimoji="0" lang="en-DE" altLang="en-DE" sz="2000" b="0" i="0" u="none" strike="noStrike" cap="none" normalizeH="0" baseline="0" dirty="0">
                <a:ln>
                  <a:noFill/>
                </a:ln>
                <a:solidFill>
                  <a:srgbClr val="A9B7C6"/>
                </a:solidFill>
                <a:effectLst/>
                <a:latin typeface="Arial Unicode MS"/>
              </a:rPr>
              <a:t>)</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library(</a:t>
            </a:r>
            <a:r>
              <a:rPr kumimoji="0" lang="en-DE" altLang="en-DE" sz="2000" b="0" i="0" u="none" strike="noStrike" cap="none" normalizeH="0" baseline="0" dirty="0" err="1">
                <a:ln>
                  <a:noFill/>
                </a:ln>
                <a:solidFill>
                  <a:srgbClr val="A9B7C6"/>
                </a:solidFill>
                <a:effectLst/>
                <a:latin typeface="Arial Unicode MS"/>
              </a:rPr>
              <a:t>tidyverse</a:t>
            </a:r>
            <a:r>
              <a:rPr kumimoji="0" lang="en-DE" altLang="en-DE" sz="2000" b="0" i="0" u="none" strike="noStrike" cap="none" normalizeH="0" baseline="0" dirty="0">
                <a:ln>
                  <a:noFill/>
                </a:ln>
                <a:solidFill>
                  <a:srgbClr val="A9B7C6"/>
                </a:solidFill>
                <a:effectLst/>
                <a:latin typeface="Arial Unicode MS"/>
              </a:rPr>
              <a:t>) </a:t>
            </a:r>
            <a:r>
              <a:rPr kumimoji="0" lang="en-DE" altLang="en-DE" sz="2000" b="0" i="0" u="none" strike="noStrike" cap="none" normalizeH="0" baseline="0" dirty="0">
                <a:ln>
                  <a:noFill/>
                </a:ln>
                <a:solidFill>
                  <a:srgbClr val="808080"/>
                </a:solidFill>
                <a:effectLst/>
                <a:latin typeface="Arial Unicode MS"/>
              </a:rPr>
              <a:t>##También </a:t>
            </a:r>
            <a:r>
              <a:rPr kumimoji="0" lang="en-DE" altLang="en-DE" sz="2000" b="0" i="0" u="none" strike="noStrike" cap="none" normalizeH="0" baseline="0" dirty="0" err="1">
                <a:ln>
                  <a:noFill/>
                </a:ln>
                <a:solidFill>
                  <a:srgbClr val="808080"/>
                </a:solidFill>
                <a:effectLst/>
                <a:latin typeface="Arial Unicode MS"/>
              </a:rPr>
              <a:t>funciona</a:t>
            </a:r>
            <a:r>
              <a:rPr kumimoji="0" lang="en-DE" altLang="en-DE" sz="2000" b="0" i="0" u="none" strike="noStrike" cap="none" normalizeH="0" baseline="0" dirty="0">
                <a:ln>
                  <a:noFill/>
                </a:ln>
                <a:solidFill>
                  <a:srgbClr val="808080"/>
                </a:solidFill>
                <a:effectLst/>
                <a:latin typeface="Arial Unicode MS"/>
              </a:rPr>
              <a:t> </a:t>
            </a:r>
            <a:r>
              <a:rPr kumimoji="0" lang="en-DE" altLang="en-DE" sz="2000" b="0" i="0" u="none" strike="noStrike" cap="none" normalizeH="0" baseline="0" dirty="0" err="1">
                <a:ln>
                  <a:noFill/>
                </a:ln>
                <a:solidFill>
                  <a:srgbClr val="808080"/>
                </a:solidFill>
                <a:effectLst/>
                <a:latin typeface="Arial Unicode MS"/>
              </a:rPr>
              <a:t>cargando</a:t>
            </a:r>
            <a:r>
              <a:rPr kumimoji="0" lang="en-DE" altLang="en-DE" sz="2000" b="0" i="0" u="none" strike="noStrike" cap="none" normalizeH="0" baseline="0" dirty="0">
                <a:ln>
                  <a:noFill/>
                </a:ln>
                <a:solidFill>
                  <a:srgbClr val="808080"/>
                </a:solidFill>
                <a:effectLst/>
                <a:latin typeface="Arial Unicode MS"/>
              </a:rPr>
              <a:t> solo library(</a:t>
            </a:r>
            <a:r>
              <a:rPr kumimoji="0" lang="en-DE" altLang="en-DE" sz="2000" b="0" i="0" u="none" strike="noStrike" cap="none" normalizeH="0" baseline="0" dirty="0" err="1">
                <a:ln>
                  <a:noFill/>
                </a:ln>
                <a:solidFill>
                  <a:srgbClr val="808080"/>
                </a:solidFill>
                <a:effectLst/>
                <a:latin typeface="Arial Unicode MS"/>
              </a:rPr>
              <a:t>dplyr</a:t>
            </a:r>
            <a:r>
              <a:rPr kumimoji="0" lang="en-DE" altLang="en-DE" sz="2000" b="0" i="0" u="none" strike="noStrike" cap="none" normalizeH="0" baseline="0" dirty="0">
                <a:ln>
                  <a:noFill/>
                </a:ln>
                <a:solidFill>
                  <a:srgbClr val="808080"/>
                </a:solidFill>
                <a:effectLst/>
                <a:latin typeface="Arial Unicode MS"/>
              </a:rPr>
              <a:t>)</a:t>
            </a:r>
            <a:br>
              <a:rPr kumimoji="0" lang="en-DE" altLang="en-DE" sz="2000" b="0" i="0" u="none" strike="noStrike" cap="none" normalizeH="0" baseline="0" dirty="0">
                <a:ln>
                  <a:noFill/>
                </a:ln>
                <a:solidFill>
                  <a:srgbClr val="808080"/>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data(</a:t>
            </a:r>
            <a:r>
              <a:rPr kumimoji="0" lang="en-DE" altLang="en-DE" sz="2000" b="0" i="0" u="none" strike="noStrike" cap="none" normalizeH="0" baseline="0" dirty="0">
                <a:ln>
                  <a:noFill/>
                </a:ln>
                <a:solidFill>
                  <a:srgbClr val="6A8759"/>
                </a:solidFill>
                <a:effectLst/>
                <a:latin typeface="Arial Unicode MS"/>
              </a:rPr>
              <a:t>"murders"</a:t>
            </a:r>
            <a:r>
              <a:rPr kumimoji="0" lang="en-DE" altLang="en-DE" sz="2000" b="0" i="0" u="none" strike="noStrike" cap="none" normalizeH="0" baseline="0" dirty="0">
                <a:ln>
                  <a:noFill/>
                </a:ln>
                <a:solidFill>
                  <a:srgbClr val="A9B7C6"/>
                </a:solidFill>
                <a:effectLst/>
                <a:latin typeface="Arial Unicode MS"/>
              </a:rPr>
              <a:t>)</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murders &lt;- mutate(murders</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A9B7C6"/>
                </a:solidFill>
                <a:effectLst/>
                <a:latin typeface="Arial Unicode MS"/>
              </a:rPr>
              <a:t>rate = total/ population * </a:t>
            </a:r>
            <a:r>
              <a:rPr kumimoji="0" lang="en-DE" altLang="en-DE" sz="2000" b="0" i="0" u="none" strike="noStrike" cap="none" normalizeH="0" baseline="0" dirty="0">
                <a:ln>
                  <a:noFill/>
                </a:ln>
                <a:solidFill>
                  <a:srgbClr val="6897BB"/>
                </a:solidFill>
                <a:effectLst/>
                <a:latin typeface="Arial Unicode MS"/>
              </a:rPr>
              <a:t>100000</a:t>
            </a:r>
            <a:r>
              <a:rPr kumimoji="0" lang="en-DE" altLang="en-DE" sz="2000" b="0" i="0" u="none" strike="noStrike" cap="none" normalizeH="0" baseline="0" dirty="0">
                <a:ln>
                  <a:noFill/>
                </a:ln>
                <a:solidFill>
                  <a:srgbClr val="A9B7C6"/>
                </a:solidFill>
                <a:effectLst/>
                <a:latin typeface="Arial Unicode MS"/>
              </a:rPr>
              <a:t>)</a:t>
            </a:r>
            <a:endParaRPr kumimoji="0" lang="es-CO" altLang="en-DE" sz="2000" b="0" i="0" u="none" strike="noStrike" cap="none" normalizeH="0" baseline="0" dirty="0">
              <a:ln>
                <a:noFill/>
              </a:ln>
              <a:solidFill>
                <a:srgbClr val="A9B7C6"/>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altLang="en-DE" sz="2000" dirty="0">
              <a:solidFill>
                <a:srgbClr val="A9B7C6"/>
              </a:solidFill>
              <a:latin typeface="Arial Unicode MS"/>
            </a:endParaRPr>
          </a:p>
          <a:p>
            <a:pPr lvl="0" eaLnBrk="0" fontAlgn="base" hangingPunct="0">
              <a:spcBef>
                <a:spcPct val="0"/>
              </a:spcBef>
              <a:spcAft>
                <a:spcPct val="0"/>
              </a:spcAft>
            </a:pPr>
            <a:r>
              <a:rPr lang="es-419" altLang="en-DE" sz="2000" dirty="0">
                <a:solidFill>
                  <a:srgbClr val="A9B7C6"/>
                </a:solidFill>
                <a:latin typeface="Arial Unicode MS"/>
              </a:rPr>
              <a:t>head(</a:t>
            </a:r>
            <a:r>
              <a:rPr lang="es-419" altLang="en-DE" sz="2000" dirty="0" err="1">
                <a:solidFill>
                  <a:srgbClr val="A9B7C6"/>
                </a:solidFill>
                <a:latin typeface="Arial Unicode MS"/>
              </a:rPr>
              <a:t>murders</a:t>
            </a:r>
            <a:r>
              <a:rPr lang="es-419" altLang="en-DE" sz="2000" dirty="0">
                <a:solidFill>
                  <a:srgbClr val="A9B7C6"/>
                </a:solidFill>
                <a:latin typeface="Arial Unicode MS"/>
              </a:rPr>
              <a:t>)</a:t>
            </a:r>
            <a:endParaRPr lang="en-DE" altLang="en-DE" sz="2000" dirty="0">
              <a:solidFill>
                <a:srgbClr val="A9B7C6"/>
              </a:solidFill>
              <a:latin typeface="Arial Unicode MS"/>
            </a:endParaRPr>
          </a:p>
        </p:txBody>
      </p:sp>
    </p:spTree>
    <p:extLst>
      <p:ext uri="{BB962C8B-B14F-4D97-AF65-F5344CB8AC3E}">
        <p14:creationId xmlns:p14="http://schemas.microsoft.com/office/powerpoint/2010/main" val="39530552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432759" y="114959"/>
            <a:ext cx="10515600" cy="1325563"/>
          </a:xfrm>
        </p:spPr>
        <p:txBody>
          <a:bodyPr>
            <a:normAutofit/>
          </a:bodyPr>
          <a:lstStyle/>
          <a:p>
            <a:r>
              <a:rPr lang="es-ES" sz="3600" dirty="0">
                <a:solidFill>
                  <a:schemeClr val="bg1"/>
                </a:solidFill>
                <a:latin typeface="Montserrat ExtraBold" panose="00000900000000000000" pitchFamily="2" charset="0"/>
              </a:rPr>
              <a:t>Cómo crear subconjuntos con </a:t>
            </a:r>
            <a:r>
              <a:rPr lang="es-ES" sz="3600" dirty="0" err="1">
                <a:solidFill>
                  <a:schemeClr val="bg1"/>
                </a:solidFill>
                <a:latin typeface="Montserrat ExtraBold" panose="00000900000000000000" pitchFamily="2" charset="0"/>
              </a:rPr>
              <a:t>filter</a:t>
            </a:r>
            <a:endParaRPr lang="en-US" sz="3600" dirty="0">
              <a:solidFill>
                <a:schemeClr val="bg1"/>
              </a:solidFill>
              <a:latin typeface="Montserrat ExtraBold" panose="00000900000000000000" pitchFamily="2" charset="0"/>
            </a:endParaRPr>
          </a:p>
        </p:txBody>
      </p:sp>
      <p:sp>
        <p:nvSpPr>
          <p:cNvPr id="7" name="Rectangle 2">
            <a:extLst>
              <a:ext uri="{FF2B5EF4-FFF2-40B4-BE49-F238E27FC236}">
                <a16:creationId xmlns:a16="http://schemas.microsoft.com/office/drawing/2014/main" id="{8C0111BB-D310-764A-DB67-DC57E2D20B08}"/>
              </a:ext>
            </a:extLst>
          </p:cNvPr>
          <p:cNvSpPr>
            <a:spLocks noGrp="1" noChangeArrowheads="1"/>
          </p:cNvSpPr>
          <p:nvPr>
            <p:ph idx="1"/>
          </p:nvPr>
        </p:nvSpPr>
        <p:spPr bwMode="auto">
          <a:xfrm>
            <a:off x="325857" y="1320971"/>
            <a:ext cx="11369319"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lang="es-ES" altLang="en-DE" sz="2400" dirty="0">
                <a:solidFill>
                  <a:schemeClr val="bg1"/>
                </a:solidFill>
                <a:latin typeface="Montserrat" panose="00000500000000000000" pitchFamily="2" charset="0"/>
              </a:rPr>
              <a:t>Ahora supongan que queremos filtrar la tabla de datos para mostrar solo las entradas para las cuales la tasa de asesinatos es inferior a 0.71.</a:t>
            </a:r>
          </a:p>
          <a:p>
            <a:pPr marL="0" marR="0" lvl="0" indent="0" algn="l" defTabSz="914400" rtl="0" eaLnBrk="0" fontAlgn="base" latinLnBrk="0" hangingPunct="0">
              <a:lnSpc>
                <a:spcPct val="100000"/>
              </a:lnSpc>
              <a:spcBef>
                <a:spcPct val="0"/>
              </a:spcBef>
              <a:spcAft>
                <a:spcPct val="0"/>
              </a:spcAft>
              <a:buClrTx/>
              <a:buSzTx/>
              <a:buNone/>
              <a:tabLst/>
            </a:pPr>
            <a:endParaRPr lang="es-ES" altLang="en-DE" sz="2400" dirty="0">
              <a:solidFill>
                <a:schemeClr val="bg1"/>
              </a:solidFill>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None/>
              <a:tabLst/>
            </a:pPr>
            <a:r>
              <a:rPr lang="es-ES" altLang="en-DE" sz="2400" dirty="0">
                <a:solidFill>
                  <a:schemeClr val="bg1"/>
                </a:solidFill>
                <a:latin typeface="Montserrat" panose="00000500000000000000" pitchFamily="2" charset="0"/>
              </a:rPr>
              <a:t> Para hacer esto, usamos la función </a:t>
            </a:r>
            <a:r>
              <a:rPr lang="es-ES" altLang="en-DE" sz="2400" dirty="0" err="1">
                <a:solidFill>
                  <a:schemeClr val="bg1"/>
                </a:solidFill>
                <a:latin typeface="Montserrat" panose="00000500000000000000" pitchFamily="2" charset="0"/>
              </a:rPr>
              <a:t>filter</a:t>
            </a:r>
            <a:r>
              <a:rPr lang="es-ES" altLang="en-DE" sz="2400" dirty="0">
                <a:solidFill>
                  <a:schemeClr val="bg1"/>
                </a:solidFill>
                <a:latin typeface="Montserrat" panose="00000500000000000000" pitchFamily="2" charset="0"/>
              </a:rPr>
              <a:t>, que toma la tabla de datos como primer argumento y luego la declaración condicional como el segundo. </a:t>
            </a:r>
            <a:endParaRPr kumimoji="0" lang="es-ES" altLang="en-DE" sz="2400" b="0" i="0" u="none" strike="noStrike" cap="none" normalizeH="0" baseline="0" dirty="0">
              <a:ln>
                <a:noFill/>
              </a:ln>
              <a:solidFill>
                <a:schemeClr val="bg1"/>
              </a:solidFill>
              <a:effectLst/>
              <a:latin typeface="inherit"/>
            </a:endParaRPr>
          </a:p>
        </p:txBody>
      </p:sp>
      <p:sp>
        <p:nvSpPr>
          <p:cNvPr id="8" name="Rectangle 3">
            <a:extLst>
              <a:ext uri="{FF2B5EF4-FFF2-40B4-BE49-F238E27FC236}">
                <a16:creationId xmlns:a16="http://schemas.microsoft.com/office/drawing/2014/main" id="{41C6948A-07BC-8944-2240-E248B8DCE0B2}"/>
              </a:ext>
            </a:extLst>
          </p:cNvPr>
          <p:cNvSpPr>
            <a:spLocks noChangeArrowheads="1"/>
          </p:cNvSpPr>
          <p:nvPr/>
        </p:nvSpPr>
        <p:spPr bwMode="auto">
          <a:xfrm>
            <a:off x="554736" y="3668278"/>
            <a:ext cx="11082528"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dirty="0">
                <a:ln>
                  <a:noFill/>
                </a:ln>
                <a:solidFill>
                  <a:srgbClr val="A9B7C6"/>
                </a:solidFill>
                <a:effectLst/>
                <a:latin typeface="Arial Unicode MS"/>
              </a:rPr>
              <a:t>filter(murders</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A9B7C6"/>
                </a:solidFill>
                <a:effectLst/>
                <a:latin typeface="Arial Unicode MS"/>
              </a:rPr>
              <a:t>rate &lt;= </a:t>
            </a:r>
            <a:r>
              <a:rPr kumimoji="0" lang="en-DE" altLang="en-DE" sz="2000" b="0" i="0" u="none" strike="noStrike" cap="none" normalizeH="0" baseline="0" dirty="0">
                <a:ln>
                  <a:noFill/>
                </a:ln>
                <a:solidFill>
                  <a:srgbClr val="6897BB"/>
                </a:solidFill>
                <a:effectLst/>
                <a:latin typeface="Arial Unicode MS"/>
              </a:rPr>
              <a:t>0.71</a:t>
            </a:r>
            <a:r>
              <a:rPr kumimoji="0" lang="en-DE" altLang="en-DE" sz="2000" b="0" i="0" u="none" strike="noStrike" cap="none" normalizeH="0" baseline="0" dirty="0">
                <a:ln>
                  <a:noFill/>
                </a:ln>
                <a:solidFill>
                  <a:srgbClr val="A9B7C6"/>
                </a:solidFill>
                <a:effectLst/>
                <a:latin typeface="Arial Unicode MS"/>
              </a:rPr>
              <a:t>)</a:t>
            </a:r>
            <a:endParaRPr kumimoji="0" lang="en-DE" altLang="en-DE"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3690964"/>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432759" y="114959"/>
            <a:ext cx="10515600" cy="1325563"/>
          </a:xfrm>
        </p:spPr>
        <p:txBody>
          <a:bodyPr>
            <a:normAutofit/>
          </a:bodyPr>
          <a:lstStyle/>
          <a:p>
            <a:r>
              <a:rPr lang="es-ES" sz="3600" dirty="0">
                <a:solidFill>
                  <a:schemeClr val="bg1"/>
                </a:solidFill>
                <a:latin typeface="Montserrat ExtraBold" panose="00000900000000000000" pitchFamily="2" charset="0"/>
              </a:rPr>
              <a:t>Cómo seleccionar columnas con </a:t>
            </a:r>
            <a:r>
              <a:rPr lang="es-ES" sz="3600" dirty="0" err="1">
                <a:solidFill>
                  <a:schemeClr val="bg1"/>
                </a:solidFill>
                <a:latin typeface="Montserrat ExtraBold" panose="00000900000000000000" pitchFamily="2" charset="0"/>
              </a:rPr>
              <a:t>select</a:t>
            </a:r>
            <a:endParaRPr lang="en-US" sz="3600" dirty="0">
              <a:solidFill>
                <a:schemeClr val="bg1"/>
              </a:solidFill>
              <a:latin typeface="Montserrat ExtraBold" panose="00000900000000000000" pitchFamily="2" charset="0"/>
            </a:endParaRPr>
          </a:p>
        </p:txBody>
      </p:sp>
      <p:sp>
        <p:nvSpPr>
          <p:cNvPr id="7" name="Rectangle 2">
            <a:extLst>
              <a:ext uri="{FF2B5EF4-FFF2-40B4-BE49-F238E27FC236}">
                <a16:creationId xmlns:a16="http://schemas.microsoft.com/office/drawing/2014/main" id="{8C0111BB-D310-764A-DB67-DC57E2D20B08}"/>
              </a:ext>
            </a:extLst>
          </p:cNvPr>
          <p:cNvSpPr>
            <a:spLocks noGrp="1" noChangeArrowheads="1"/>
          </p:cNvSpPr>
          <p:nvPr>
            <p:ph idx="1"/>
          </p:nvPr>
        </p:nvSpPr>
        <p:spPr bwMode="auto">
          <a:xfrm>
            <a:off x="325857" y="1690302"/>
            <a:ext cx="1136931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lang="es-ES" altLang="en-DE" sz="2400" dirty="0">
                <a:solidFill>
                  <a:schemeClr val="bg1"/>
                </a:solidFill>
                <a:latin typeface="Montserrat" panose="00000500000000000000" pitchFamily="2" charset="0"/>
              </a:rPr>
              <a:t>Aunque nuestra tabla de datos solo tiene seis columnas, algunas tablas de datos incluyen cientos. Si queremos ver solo algunas columnas, podemos usar la función </a:t>
            </a:r>
            <a:r>
              <a:rPr lang="es-ES" altLang="en-DE" sz="2400" dirty="0" err="1">
                <a:solidFill>
                  <a:schemeClr val="bg1"/>
                </a:solidFill>
                <a:latin typeface="Montserrat" panose="00000500000000000000" pitchFamily="2" charset="0"/>
              </a:rPr>
              <a:t>select</a:t>
            </a:r>
            <a:r>
              <a:rPr lang="es-ES" altLang="en-DE" sz="2400" dirty="0">
                <a:solidFill>
                  <a:schemeClr val="bg1"/>
                </a:solidFill>
                <a:latin typeface="Montserrat" panose="00000500000000000000" pitchFamily="2" charset="0"/>
              </a:rPr>
              <a:t> de </a:t>
            </a:r>
            <a:r>
              <a:rPr lang="es-ES" altLang="en-DE" sz="2400" dirty="0" err="1">
                <a:solidFill>
                  <a:schemeClr val="bg1"/>
                </a:solidFill>
                <a:latin typeface="Montserrat" panose="00000500000000000000" pitchFamily="2" charset="0"/>
              </a:rPr>
              <a:t>dplyr</a:t>
            </a:r>
            <a:r>
              <a:rPr lang="es-ES" altLang="en-DE" sz="2400" dirty="0">
                <a:solidFill>
                  <a:schemeClr val="bg1"/>
                </a:solidFill>
                <a:latin typeface="Montserrat" panose="00000500000000000000" pitchFamily="2" charset="0"/>
              </a:rPr>
              <a:t>.</a:t>
            </a:r>
            <a:endParaRPr kumimoji="0" lang="es-ES" altLang="en-DE" sz="2400" b="0" i="0" u="none" strike="noStrike" cap="none" normalizeH="0" baseline="0" dirty="0">
              <a:ln>
                <a:noFill/>
              </a:ln>
              <a:solidFill>
                <a:schemeClr val="bg1"/>
              </a:solidFill>
              <a:effectLst/>
              <a:latin typeface="inherit"/>
            </a:endParaRPr>
          </a:p>
        </p:txBody>
      </p:sp>
      <p:sp>
        <p:nvSpPr>
          <p:cNvPr id="4" name="Rectangle 2">
            <a:extLst>
              <a:ext uri="{FF2B5EF4-FFF2-40B4-BE49-F238E27FC236}">
                <a16:creationId xmlns:a16="http://schemas.microsoft.com/office/drawing/2014/main" id="{6BE1AF10-5CA4-7169-FAB3-8114F9A8C100}"/>
              </a:ext>
            </a:extLst>
          </p:cNvPr>
          <p:cNvSpPr>
            <a:spLocks noChangeArrowheads="1"/>
          </p:cNvSpPr>
          <p:nvPr/>
        </p:nvSpPr>
        <p:spPr bwMode="auto">
          <a:xfrm>
            <a:off x="432759" y="3157806"/>
            <a:ext cx="11024673"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a:ln>
                  <a:noFill/>
                </a:ln>
                <a:solidFill>
                  <a:srgbClr val="A9B7C6"/>
                </a:solidFill>
                <a:effectLst/>
                <a:latin typeface="Arial Unicode MS"/>
              </a:rPr>
              <a:t>select(murders</a:t>
            </a:r>
            <a:r>
              <a:rPr kumimoji="0" lang="en-DE" altLang="en-DE" sz="2000" b="0" i="0" u="none" strike="noStrike" cap="none" normalizeH="0" baseline="0">
                <a:ln>
                  <a:noFill/>
                </a:ln>
                <a:solidFill>
                  <a:srgbClr val="CC7832"/>
                </a:solidFill>
                <a:effectLst/>
                <a:latin typeface="Arial Unicode MS"/>
              </a:rPr>
              <a:t>, </a:t>
            </a:r>
            <a:r>
              <a:rPr kumimoji="0" lang="en-DE" altLang="en-DE" sz="2000" b="0" i="0" u="none" strike="noStrike" cap="none" normalizeH="0" baseline="0">
                <a:ln>
                  <a:noFill/>
                </a:ln>
                <a:solidFill>
                  <a:srgbClr val="A9B7C6"/>
                </a:solidFill>
                <a:effectLst/>
                <a:latin typeface="Arial Unicode MS"/>
              </a:rPr>
              <a:t>state</a:t>
            </a:r>
            <a:r>
              <a:rPr kumimoji="0" lang="en-DE" altLang="en-DE" sz="2000" b="0" i="0" u="none" strike="noStrike" cap="none" normalizeH="0" baseline="0">
                <a:ln>
                  <a:noFill/>
                </a:ln>
                <a:solidFill>
                  <a:srgbClr val="CC7832"/>
                </a:solidFill>
                <a:effectLst/>
                <a:latin typeface="Arial Unicode MS"/>
              </a:rPr>
              <a:t>, </a:t>
            </a:r>
            <a:r>
              <a:rPr kumimoji="0" lang="en-DE" altLang="en-DE" sz="2000" b="0" i="0" u="none" strike="noStrike" cap="none" normalizeH="0" baseline="0">
                <a:ln>
                  <a:noFill/>
                </a:ln>
                <a:solidFill>
                  <a:srgbClr val="A9B7C6"/>
                </a:solidFill>
                <a:effectLst/>
                <a:latin typeface="Arial Unicode MS"/>
              </a:rPr>
              <a:t>region</a:t>
            </a:r>
            <a:r>
              <a:rPr kumimoji="0" lang="en-DE" altLang="en-DE" sz="2000" b="0" i="0" u="none" strike="noStrike" cap="none" normalizeH="0" baseline="0">
                <a:ln>
                  <a:noFill/>
                </a:ln>
                <a:solidFill>
                  <a:srgbClr val="CC7832"/>
                </a:solidFill>
                <a:effectLst/>
                <a:latin typeface="Arial Unicode MS"/>
              </a:rPr>
              <a:t>, </a:t>
            </a:r>
            <a:r>
              <a:rPr kumimoji="0" lang="en-DE" altLang="en-DE" sz="2000" b="0" i="0" u="none" strike="noStrike" cap="none" normalizeH="0" baseline="0">
                <a:ln>
                  <a:noFill/>
                </a:ln>
                <a:solidFill>
                  <a:srgbClr val="A9B7C6"/>
                </a:solidFill>
                <a:effectLst/>
                <a:latin typeface="Arial Unicode MS"/>
              </a:rPr>
              <a:t>rate)</a:t>
            </a:r>
            <a:br>
              <a:rPr kumimoji="0" lang="en-DE" altLang="en-DE" sz="2000" b="0" i="0" u="none" strike="noStrike" cap="none" normalizeH="0" baseline="0">
                <a:ln>
                  <a:noFill/>
                </a:ln>
                <a:solidFill>
                  <a:srgbClr val="A9B7C6"/>
                </a:solidFill>
                <a:effectLst/>
                <a:latin typeface="Arial Unicode MS"/>
              </a:rPr>
            </a:br>
            <a:r>
              <a:rPr kumimoji="0" lang="en-DE" altLang="en-DE" sz="2000" b="0" i="0" u="none" strike="noStrike" cap="none" normalizeH="0" baseline="0">
                <a:ln>
                  <a:noFill/>
                </a:ln>
                <a:solidFill>
                  <a:srgbClr val="A9B7C6"/>
                </a:solidFill>
                <a:effectLst/>
                <a:latin typeface="Arial Unicode MS"/>
              </a:rPr>
              <a:t>filter(new_table</a:t>
            </a:r>
            <a:r>
              <a:rPr kumimoji="0" lang="en-DE" altLang="en-DE" sz="2000" b="0" i="0" u="none" strike="noStrike" cap="none" normalizeH="0" baseline="0">
                <a:ln>
                  <a:noFill/>
                </a:ln>
                <a:solidFill>
                  <a:srgbClr val="CC7832"/>
                </a:solidFill>
                <a:effectLst/>
                <a:latin typeface="Arial Unicode MS"/>
              </a:rPr>
              <a:t>, </a:t>
            </a:r>
            <a:r>
              <a:rPr kumimoji="0" lang="en-DE" altLang="en-DE" sz="2000" b="0" i="0" u="none" strike="noStrike" cap="none" normalizeH="0" baseline="0">
                <a:ln>
                  <a:noFill/>
                </a:ln>
                <a:solidFill>
                  <a:srgbClr val="A9B7C6"/>
                </a:solidFill>
                <a:effectLst/>
                <a:latin typeface="Arial Unicode MS"/>
              </a:rPr>
              <a:t>rate &lt;= </a:t>
            </a:r>
            <a:r>
              <a:rPr kumimoji="0" lang="en-DE" altLang="en-DE" sz="2000" b="0" i="0" u="none" strike="noStrike" cap="none" normalizeH="0" baseline="0">
                <a:ln>
                  <a:noFill/>
                </a:ln>
                <a:solidFill>
                  <a:srgbClr val="6897BB"/>
                </a:solidFill>
                <a:effectLst/>
                <a:latin typeface="Arial Unicode MS"/>
              </a:rPr>
              <a:t>0.71</a:t>
            </a:r>
            <a:r>
              <a:rPr kumimoji="0" lang="en-DE" altLang="en-DE" sz="2000" b="0" i="0" u="none" strike="noStrike" cap="none" normalizeH="0" baseline="0">
                <a:ln>
                  <a:noFill/>
                </a:ln>
                <a:solidFill>
                  <a:srgbClr val="A9B7C6"/>
                </a:solidFill>
                <a:effectLst/>
                <a:latin typeface="Arial Unicode MS"/>
              </a:rPr>
              <a:t>)</a:t>
            </a:r>
            <a:br>
              <a:rPr kumimoji="0" lang="en-DE" altLang="en-DE" sz="2000" b="0" i="0" u="none" strike="noStrike" cap="none" normalizeH="0" baseline="0">
                <a:ln>
                  <a:noFill/>
                </a:ln>
                <a:solidFill>
                  <a:srgbClr val="A9B7C6"/>
                </a:solidFill>
                <a:effectLst/>
                <a:latin typeface="Arial Unicode MS"/>
              </a:rPr>
            </a:br>
            <a:br>
              <a:rPr kumimoji="0" lang="en-DE" altLang="en-DE" sz="2000" b="0" i="0" u="none" strike="noStrike" cap="none" normalizeH="0" baseline="0">
                <a:ln>
                  <a:noFill/>
                </a:ln>
                <a:solidFill>
                  <a:srgbClr val="A9B7C6"/>
                </a:solidFill>
                <a:effectLst/>
                <a:latin typeface="Arial Unicode MS"/>
              </a:rPr>
            </a:br>
            <a:r>
              <a:rPr kumimoji="0" lang="en-DE" altLang="en-DE" sz="2000" b="0" i="0" u="none" strike="noStrike" cap="none" normalizeH="0" baseline="0">
                <a:ln>
                  <a:noFill/>
                </a:ln>
                <a:solidFill>
                  <a:srgbClr val="AFAC6B"/>
                </a:solidFill>
                <a:effectLst/>
                <a:latin typeface="Arial Unicode MS"/>
              </a:rPr>
              <a:t>##Y la puedo guardar en una nueva data frame</a:t>
            </a:r>
            <a:br>
              <a:rPr kumimoji="0" lang="en-DE" altLang="en-DE" sz="2000" b="0" i="0" u="none" strike="noStrike" cap="none" normalizeH="0" baseline="0">
                <a:ln>
                  <a:noFill/>
                </a:ln>
                <a:solidFill>
                  <a:srgbClr val="AFAC6B"/>
                </a:solidFill>
                <a:effectLst/>
                <a:latin typeface="Arial Unicode MS"/>
              </a:rPr>
            </a:br>
            <a:br>
              <a:rPr kumimoji="0" lang="en-DE" altLang="en-DE" sz="2000" b="0" i="0" u="none" strike="noStrike" cap="none" normalizeH="0" baseline="0">
                <a:ln>
                  <a:noFill/>
                </a:ln>
                <a:solidFill>
                  <a:srgbClr val="AFAC6B"/>
                </a:solidFill>
                <a:effectLst/>
                <a:latin typeface="Arial Unicode MS"/>
              </a:rPr>
            </a:br>
            <a:r>
              <a:rPr kumimoji="0" lang="en-DE" altLang="en-DE" sz="2000" b="0" i="0" u="none" strike="noStrike" cap="none" normalizeH="0" baseline="0">
                <a:ln>
                  <a:noFill/>
                </a:ln>
                <a:solidFill>
                  <a:srgbClr val="A9B7C6"/>
                </a:solidFill>
                <a:effectLst/>
                <a:latin typeface="Arial Unicode MS"/>
              </a:rPr>
              <a:t>new_table &lt;- select(murders</a:t>
            </a:r>
            <a:r>
              <a:rPr kumimoji="0" lang="en-DE" altLang="en-DE" sz="2000" b="0" i="0" u="none" strike="noStrike" cap="none" normalizeH="0" baseline="0">
                <a:ln>
                  <a:noFill/>
                </a:ln>
                <a:solidFill>
                  <a:srgbClr val="CC7832"/>
                </a:solidFill>
                <a:effectLst/>
                <a:latin typeface="Arial Unicode MS"/>
              </a:rPr>
              <a:t>, </a:t>
            </a:r>
            <a:r>
              <a:rPr kumimoji="0" lang="en-DE" altLang="en-DE" sz="2000" b="0" i="0" u="none" strike="noStrike" cap="none" normalizeH="0" baseline="0">
                <a:ln>
                  <a:noFill/>
                </a:ln>
                <a:solidFill>
                  <a:srgbClr val="A9B7C6"/>
                </a:solidFill>
                <a:effectLst/>
                <a:latin typeface="Arial Unicode MS"/>
              </a:rPr>
              <a:t>state</a:t>
            </a:r>
            <a:r>
              <a:rPr kumimoji="0" lang="en-DE" altLang="en-DE" sz="2000" b="0" i="0" u="none" strike="noStrike" cap="none" normalizeH="0" baseline="0">
                <a:ln>
                  <a:noFill/>
                </a:ln>
                <a:solidFill>
                  <a:srgbClr val="CC7832"/>
                </a:solidFill>
                <a:effectLst/>
                <a:latin typeface="Arial Unicode MS"/>
              </a:rPr>
              <a:t>, </a:t>
            </a:r>
            <a:r>
              <a:rPr kumimoji="0" lang="en-DE" altLang="en-DE" sz="2000" b="0" i="0" u="none" strike="noStrike" cap="none" normalizeH="0" baseline="0">
                <a:ln>
                  <a:noFill/>
                </a:ln>
                <a:solidFill>
                  <a:srgbClr val="A9B7C6"/>
                </a:solidFill>
                <a:effectLst/>
                <a:latin typeface="Arial Unicode MS"/>
              </a:rPr>
              <a:t>region</a:t>
            </a:r>
            <a:r>
              <a:rPr kumimoji="0" lang="en-DE" altLang="en-DE" sz="2000" b="0" i="0" u="none" strike="noStrike" cap="none" normalizeH="0" baseline="0">
                <a:ln>
                  <a:noFill/>
                </a:ln>
                <a:solidFill>
                  <a:srgbClr val="CC7832"/>
                </a:solidFill>
                <a:effectLst/>
                <a:latin typeface="Arial Unicode MS"/>
              </a:rPr>
              <a:t>, </a:t>
            </a:r>
            <a:r>
              <a:rPr kumimoji="0" lang="en-DE" altLang="en-DE" sz="2000" b="0" i="0" u="none" strike="noStrike" cap="none" normalizeH="0" baseline="0">
                <a:ln>
                  <a:noFill/>
                </a:ln>
                <a:solidFill>
                  <a:srgbClr val="A9B7C6"/>
                </a:solidFill>
                <a:effectLst/>
                <a:latin typeface="Arial Unicode MS"/>
              </a:rPr>
              <a:t>rate)</a:t>
            </a:r>
            <a:br>
              <a:rPr kumimoji="0" lang="en-DE" altLang="en-DE" sz="2000" b="0" i="0" u="none" strike="noStrike" cap="none" normalizeH="0" baseline="0">
                <a:ln>
                  <a:noFill/>
                </a:ln>
                <a:solidFill>
                  <a:srgbClr val="A9B7C6"/>
                </a:solidFill>
                <a:effectLst/>
                <a:latin typeface="Arial Unicode MS"/>
              </a:rPr>
            </a:br>
            <a:r>
              <a:rPr kumimoji="0" lang="en-DE" altLang="en-DE" sz="2000" b="0" i="0" u="none" strike="noStrike" cap="none" normalizeH="0" baseline="0">
                <a:ln>
                  <a:noFill/>
                </a:ln>
                <a:solidFill>
                  <a:srgbClr val="A9B7C6"/>
                </a:solidFill>
                <a:effectLst/>
                <a:latin typeface="Arial Unicode MS"/>
              </a:rPr>
              <a:t>filter(new_table</a:t>
            </a:r>
            <a:r>
              <a:rPr kumimoji="0" lang="en-DE" altLang="en-DE" sz="2000" b="0" i="0" u="none" strike="noStrike" cap="none" normalizeH="0" baseline="0">
                <a:ln>
                  <a:noFill/>
                </a:ln>
                <a:solidFill>
                  <a:srgbClr val="CC7832"/>
                </a:solidFill>
                <a:effectLst/>
                <a:latin typeface="Arial Unicode MS"/>
              </a:rPr>
              <a:t>, </a:t>
            </a:r>
            <a:r>
              <a:rPr kumimoji="0" lang="en-DE" altLang="en-DE" sz="2000" b="0" i="0" u="none" strike="noStrike" cap="none" normalizeH="0" baseline="0">
                <a:ln>
                  <a:noFill/>
                </a:ln>
                <a:solidFill>
                  <a:srgbClr val="A9B7C6"/>
                </a:solidFill>
                <a:effectLst/>
                <a:latin typeface="Arial Unicode MS"/>
              </a:rPr>
              <a:t>rate &lt;= </a:t>
            </a:r>
            <a:r>
              <a:rPr kumimoji="0" lang="en-DE" altLang="en-DE" sz="2000" b="0" i="0" u="none" strike="noStrike" cap="none" normalizeH="0" baseline="0">
                <a:ln>
                  <a:noFill/>
                </a:ln>
                <a:solidFill>
                  <a:srgbClr val="6897BB"/>
                </a:solidFill>
                <a:effectLst/>
                <a:latin typeface="Arial Unicode MS"/>
              </a:rPr>
              <a:t>0.71</a:t>
            </a:r>
            <a:r>
              <a:rPr kumimoji="0" lang="en-DE" altLang="en-DE" sz="2000" b="0" i="0" u="none" strike="noStrike" cap="none" normalizeH="0" baseline="0">
                <a:ln>
                  <a:noFill/>
                </a:ln>
                <a:solidFill>
                  <a:srgbClr val="A9B7C6"/>
                </a:solidFill>
                <a:effectLst/>
                <a:latin typeface="Arial Unicode MS"/>
              </a:rPr>
              <a:t>)</a:t>
            </a:r>
            <a:endParaRPr kumimoji="0" lang="en-DE" altLang="en-DE"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3615666"/>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9832" y="-9144"/>
            <a:ext cx="10515600" cy="1325563"/>
          </a:xfrm>
        </p:spPr>
        <p:txBody>
          <a:bodyPr>
            <a:normAutofit/>
          </a:bodyPr>
          <a:lstStyle/>
          <a:p>
            <a:r>
              <a:rPr lang="es-ES" sz="3600" dirty="0">
                <a:solidFill>
                  <a:schemeClr val="bg1"/>
                </a:solidFill>
                <a:latin typeface="Montserrat ExtraBold" panose="00000900000000000000" pitchFamily="2" charset="0"/>
              </a:rPr>
              <a:t>Más funciones de </a:t>
            </a:r>
            <a:r>
              <a:rPr lang="es-ES" sz="3600" dirty="0" err="1">
                <a:solidFill>
                  <a:schemeClr val="bg1"/>
                </a:solidFill>
                <a:latin typeface="Montserrat ExtraBold" panose="00000900000000000000" pitchFamily="2" charset="0"/>
              </a:rPr>
              <a:t>dplyr</a:t>
            </a:r>
            <a:endParaRPr lang="en-US" sz="3600" dirty="0">
              <a:solidFill>
                <a:schemeClr val="bg1"/>
              </a:solidFill>
              <a:latin typeface="Montserrat ExtraBold" panose="00000900000000000000" pitchFamily="2" charset="0"/>
            </a:endParaRPr>
          </a:p>
        </p:txBody>
      </p:sp>
      <p:sp>
        <p:nvSpPr>
          <p:cNvPr id="3" name="Content Placeholder 2">
            <a:extLst>
              <a:ext uri="{FF2B5EF4-FFF2-40B4-BE49-F238E27FC236}">
                <a16:creationId xmlns:a16="http://schemas.microsoft.com/office/drawing/2014/main" id="{DA61A715-FC47-1E99-9673-C685D8475FCB}"/>
              </a:ext>
            </a:extLst>
          </p:cNvPr>
          <p:cNvSpPr>
            <a:spLocks noGrp="1"/>
          </p:cNvSpPr>
          <p:nvPr>
            <p:ph idx="1"/>
          </p:nvPr>
        </p:nvSpPr>
        <p:spPr/>
        <p:txBody>
          <a:bodyPr/>
          <a:lstStyle/>
          <a:p>
            <a:endParaRPr lang="en-DE"/>
          </a:p>
        </p:txBody>
      </p:sp>
      <p:sp>
        <p:nvSpPr>
          <p:cNvPr id="5" name="Rectangle 1">
            <a:extLst>
              <a:ext uri="{FF2B5EF4-FFF2-40B4-BE49-F238E27FC236}">
                <a16:creationId xmlns:a16="http://schemas.microsoft.com/office/drawing/2014/main" id="{CF76CA97-3665-73BB-8BBD-0C20F48E2D8E}"/>
              </a:ext>
            </a:extLst>
          </p:cNvPr>
          <p:cNvSpPr>
            <a:spLocks noChangeArrowheads="1"/>
          </p:cNvSpPr>
          <p:nvPr/>
        </p:nvSpPr>
        <p:spPr bwMode="auto">
          <a:xfrm>
            <a:off x="97536" y="1185138"/>
            <a:ext cx="11832336" cy="563231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dirty="0">
                <a:ln>
                  <a:noFill/>
                </a:ln>
                <a:solidFill>
                  <a:srgbClr val="AFAC6B"/>
                </a:solidFill>
                <a:effectLst/>
                <a:latin typeface="Arial Unicode MS"/>
              </a:rPr>
              <a:t># Con </a:t>
            </a:r>
            <a:r>
              <a:rPr kumimoji="0" lang="en-DE" altLang="en-DE" sz="2000" b="0" i="0" u="none" strike="noStrike" cap="none" normalizeH="0" baseline="0" dirty="0" err="1">
                <a:ln>
                  <a:noFill/>
                </a:ln>
                <a:solidFill>
                  <a:srgbClr val="AFAC6B"/>
                </a:solidFill>
                <a:effectLst/>
                <a:latin typeface="Arial Unicode MS"/>
              </a:rPr>
              <a:t>dplyr</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podemos</a:t>
            </a:r>
            <a:r>
              <a:rPr kumimoji="0" lang="en-DE" altLang="en-DE" sz="2000" b="0" i="0" u="none" strike="noStrike" cap="none" normalizeH="0" baseline="0" dirty="0">
                <a:ln>
                  <a:noFill/>
                </a:ln>
                <a:solidFill>
                  <a:srgbClr val="AFAC6B"/>
                </a:solidFill>
                <a:effectLst/>
                <a:latin typeface="Arial Unicode MS"/>
              </a:rPr>
              <a:t> usar select para </a:t>
            </a:r>
            <a:r>
              <a:rPr kumimoji="0" lang="en-DE" altLang="en-DE" sz="2000" b="0" i="0" u="none" strike="noStrike" cap="none" normalizeH="0" baseline="0" dirty="0" err="1">
                <a:ln>
                  <a:noFill/>
                </a:ln>
                <a:solidFill>
                  <a:srgbClr val="AFAC6B"/>
                </a:solidFill>
                <a:effectLst/>
                <a:latin typeface="Arial Unicode MS"/>
              </a:rPr>
              <a:t>mostrar</a:t>
            </a:r>
            <a:r>
              <a:rPr kumimoji="0" lang="en-DE" altLang="en-DE" sz="2000" b="0" i="0" u="none" strike="noStrike" cap="none" normalizeH="0" baseline="0" dirty="0">
                <a:ln>
                  <a:noFill/>
                </a:ln>
                <a:solidFill>
                  <a:srgbClr val="AFAC6B"/>
                </a:solidFill>
                <a:effectLst/>
                <a:latin typeface="Arial Unicode MS"/>
              </a:rPr>
              <a:t> solo </a:t>
            </a:r>
            <a:r>
              <a:rPr kumimoji="0" lang="en-DE" altLang="en-DE" sz="2000" b="0" i="0" u="none" strike="noStrike" cap="none" normalizeH="0" baseline="0" dirty="0" err="1">
                <a:ln>
                  <a:noFill/>
                </a:ln>
                <a:solidFill>
                  <a:srgbClr val="AFAC6B"/>
                </a:solidFill>
                <a:effectLst/>
                <a:latin typeface="Arial Unicode MS"/>
              </a:rPr>
              <a:t>ciertas</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columnas</a:t>
            </a:r>
            <a:r>
              <a:rPr kumimoji="0" lang="en-DE" altLang="en-DE" sz="2000" b="0" i="0" u="none" strike="noStrike" cap="none" normalizeH="0" baseline="0" dirty="0">
                <a:ln>
                  <a:noFill/>
                </a:ln>
                <a:solidFill>
                  <a:srgbClr val="AFAC6B"/>
                </a:solidFill>
                <a:effectLst/>
                <a:latin typeface="Arial Unicode MS"/>
              </a:rPr>
              <a:t>.</a:t>
            </a:r>
            <a:br>
              <a:rPr kumimoji="0" lang="en-DE" altLang="en-DE" sz="2000" b="0" i="0" u="none" strike="noStrike" cap="none" normalizeH="0" baseline="0" dirty="0">
                <a:ln>
                  <a:noFill/>
                </a:ln>
                <a:solidFill>
                  <a:srgbClr val="AFAC6B"/>
                </a:solidFill>
                <a:effectLst/>
                <a:latin typeface="Arial Unicode MS"/>
              </a:rPr>
            </a:br>
            <a:r>
              <a:rPr kumimoji="0" lang="en-DE" altLang="en-DE" sz="2000" b="0" i="0" u="none" strike="noStrike" cap="none" normalizeH="0" baseline="0" dirty="0">
                <a:ln>
                  <a:noFill/>
                </a:ln>
                <a:solidFill>
                  <a:srgbClr val="AFAC6B"/>
                </a:solidFill>
                <a:effectLst/>
                <a:latin typeface="Arial Unicode MS"/>
              </a:rPr>
              <a:t># Por </a:t>
            </a:r>
            <a:r>
              <a:rPr kumimoji="0" lang="en-DE" altLang="en-DE" sz="2000" b="0" i="0" u="none" strike="noStrike" cap="none" normalizeH="0" baseline="0" dirty="0" err="1">
                <a:ln>
                  <a:noFill/>
                </a:ln>
                <a:solidFill>
                  <a:srgbClr val="AFAC6B"/>
                </a:solidFill>
                <a:effectLst/>
                <a:latin typeface="Arial Unicode MS"/>
              </a:rPr>
              <a:t>ejemplo</a:t>
            </a:r>
            <a:r>
              <a:rPr kumimoji="0" lang="en-DE" altLang="en-DE" sz="2000" b="0" i="0" u="none" strike="noStrike" cap="none" normalizeH="0" baseline="0" dirty="0">
                <a:ln>
                  <a:noFill/>
                </a:ln>
                <a:solidFill>
                  <a:srgbClr val="AFAC6B"/>
                </a:solidFill>
                <a:effectLst/>
                <a:latin typeface="Arial Unicode MS"/>
              </a:rPr>
              <a:t>, con </a:t>
            </a:r>
            <a:r>
              <a:rPr kumimoji="0" lang="en-DE" altLang="en-DE" sz="2000" b="0" i="0" u="none" strike="noStrike" cap="none" normalizeH="0" baseline="0" dirty="0" err="1">
                <a:ln>
                  <a:noFill/>
                </a:ln>
                <a:solidFill>
                  <a:srgbClr val="AFAC6B"/>
                </a:solidFill>
                <a:effectLst/>
                <a:latin typeface="Arial Unicode MS"/>
              </a:rPr>
              <a:t>este</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código</a:t>
            </a:r>
            <a:r>
              <a:rPr kumimoji="0" lang="en-DE" altLang="en-DE" sz="2000" b="0" i="0" u="none" strike="noStrike" cap="none" normalizeH="0" baseline="0" dirty="0">
                <a:ln>
                  <a:noFill/>
                </a:ln>
                <a:solidFill>
                  <a:srgbClr val="AFAC6B"/>
                </a:solidFill>
                <a:effectLst/>
                <a:latin typeface="Arial Unicode MS"/>
              </a:rPr>
              <a:t> solo </a:t>
            </a:r>
            <a:r>
              <a:rPr kumimoji="0" lang="en-DE" altLang="en-DE" sz="2000" b="0" i="0" u="none" strike="noStrike" cap="none" normalizeH="0" baseline="0" dirty="0" err="1">
                <a:ln>
                  <a:noFill/>
                </a:ln>
                <a:solidFill>
                  <a:srgbClr val="AFAC6B"/>
                </a:solidFill>
                <a:effectLst/>
                <a:latin typeface="Arial Unicode MS"/>
              </a:rPr>
              <a:t>mostraríamos</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los</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estados</a:t>
            </a:r>
            <a:r>
              <a:rPr kumimoji="0" lang="en-DE" altLang="en-DE" sz="2000" b="0" i="0" u="none" strike="noStrike" cap="none" normalizeH="0" baseline="0" dirty="0">
                <a:ln>
                  <a:noFill/>
                </a:ln>
                <a:solidFill>
                  <a:srgbClr val="AFAC6B"/>
                </a:solidFill>
                <a:effectLst/>
                <a:latin typeface="Arial Unicode MS"/>
              </a:rPr>
              <a:t> y </a:t>
            </a:r>
            <a:r>
              <a:rPr kumimoji="0" lang="en-DE" altLang="en-DE" sz="2000" b="0" i="0" u="none" strike="noStrike" cap="none" normalizeH="0" baseline="0" dirty="0" err="1">
                <a:ln>
                  <a:noFill/>
                </a:ln>
                <a:solidFill>
                  <a:srgbClr val="AFAC6B"/>
                </a:solidFill>
                <a:effectLst/>
                <a:latin typeface="Arial Unicode MS"/>
              </a:rPr>
              <a:t>los</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tamaños</a:t>
            </a:r>
            <a:r>
              <a:rPr kumimoji="0" lang="en-DE" altLang="en-DE" sz="2000" b="0" i="0" u="none" strike="noStrike" cap="none" normalizeH="0" baseline="0" dirty="0">
                <a:ln>
                  <a:noFill/>
                </a:ln>
                <a:solidFill>
                  <a:srgbClr val="AFAC6B"/>
                </a:solidFill>
                <a:effectLst/>
                <a:latin typeface="Arial Unicode MS"/>
              </a:rPr>
              <a:t> de población:</a:t>
            </a:r>
            <a:br>
              <a:rPr kumimoji="0" lang="en-DE" altLang="en-DE" sz="2000" b="0" i="0" u="none" strike="noStrike" cap="none" normalizeH="0" baseline="0" dirty="0">
                <a:ln>
                  <a:noFill/>
                </a:ln>
                <a:solidFill>
                  <a:srgbClr val="AFAC6B"/>
                </a:solidFill>
                <a:effectLst/>
                <a:latin typeface="Arial Unicode MS"/>
              </a:rPr>
            </a:br>
            <a:br>
              <a:rPr kumimoji="0" lang="en-DE" altLang="en-DE" sz="2000" b="0" i="0" u="none" strike="noStrike" cap="none" normalizeH="0" baseline="0" dirty="0">
                <a:ln>
                  <a:noFill/>
                </a:ln>
                <a:solidFill>
                  <a:srgbClr val="AFAC6B"/>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select(murders</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A9B7C6"/>
                </a:solidFill>
                <a:effectLst/>
                <a:latin typeface="Arial Unicode MS"/>
              </a:rPr>
              <a:t>state</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A9B7C6"/>
                </a:solidFill>
                <a:effectLst/>
                <a:latin typeface="Arial Unicode MS"/>
              </a:rPr>
              <a:t>population) |&gt; head()</a:t>
            </a:r>
            <a:br>
              <a:rPr kumimoji="0" lang="en-DE" altLang="en-DE" sz="2000" b="0" i="0" u="none" strike="noStrike" cap="none" normalizeH="0" baseline="0" dirty="0">
                <a:ln>
                  <a:noFill/>
                </a:ln>
                <a:solidFill>
                  <a:srgbClr val="A9B7C6"/>
                </a:solidFill>
                <a:effectLst/>
                <a:latin typeface="Arial Unicode MS"/>
              </a:rPr>
            </a:b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FAC6B"/>
                </a:solidFill>
                <a:effectLst/>
                <a:latin typeface="Arial Unicode MS"/>
              </a:rPr>
              <a:t># La </a:t>
            </a:r>
            <a:r>
              <a:rPr kumimoji="0" lang="en-DE" altLang="en-DE" sz="2000" b="0" i="0" u="none" strike="noStrike" cap="none" normalizeH="0" baseline="0" dirty="0" err="1">
                <a:ln>
                  <a:noFill/>
                </a:ln>
                <a:solidFill>
                  <a:srgbClr val="AFAC6B"/>
                </a:solidFill>
                <a:effectLst/>
                <a:latin typeface="Arial Unicode MS"/>
              </a:rPr>
              <a:t>función</a:t>
            </a:r>
            <a:r>
              <a:rPr kumimoji="0" lang="en-DE" altLang="en-DE" sz="2000" b="0" i="0" u="none" strike="noStrike" cap="none" normalizeH="0" baseline="0" dirty="0">
                <a:ln>
                  <a:noFill/>
                </a:ln>
                <a:solidFill>
                  <a:srgbClr val="AFAC6B"/>
                </a:solidFill>
                <a:effectLst/>
                <a:latin typeface="Arial Unicode MS"/>
              </a:rPr>
              <a:t> filter de </a:t>
            </a:r>
            <a:r>
              <a:rPr kumimoji="0" lang="en-DE" altLang="en-DE" sz="2000" b="0" i="0" u="none" strike="noStrike" cap="none" normalizeH="0" baseline="0" dirty="0" err="1">
                <a:ln>
                  <a:noFill/>
                </a:ln>
                <a:solidFill>
                  <a:srgbClr val="AFAC6B"/>
                </a:solidFill>
                <a:effectLst/>
                <a:latin typeface="Arial Unicode MS"/>
              </a:rPr>
              <a:t>dplyr</a:t>
            </a:r>
            <a:r>
              <a:rPr kumimoji="0" lang="en-DE" altLang="en-DE" sz="2000" b="0" i="0" u="none" strike="noStrike" cap="none" normalizeH="0" baseline="0" dirty="0">
                <a:ln>
                  <a:noFill/>
                </a:ln>
                <a:solidFill>
                  <a:srgbClr val="AFAC6B"/>
                </a:solidFill>
                <a:effectLst/>
                <a:latin typeface="Arial Unicode MS"/>
              </a:rPr>
              <a:t> se </a:t>
            </a:r>
            <a:r>
              <a:rPr kumimoji="0" lang="en-DE" altLang="en-DE" sz="2000" b="0" i="0" u="none" strike="noStrike" cap="none" normalizeH="0" baseline="0" dirty="0" err="1">
                <a:ln>
                  <a:noFill/>
                </a:ln>
                <a:solidFill>
                  <a:srgbClr val="AFAC6B"/>
                </a:solidFill>
                <a:effectLst/>
                <a:latin typeface="Arial Unicode MS"/>
              </a:rPr>
              <a:t>utiliza</a:t>
            </a:r>
            <a:r>
              <a:rPr kumimoji="0" lang="en-DE" altLang="en-DE" sz="2000" b="0" i="0" u="none" strike="noStrike" cap="none" normalizeH="0" baseline="0" dirty="0">
                <a:ln>
                  <a:noFill/>
                </a:ln>
                <a:solidFill>
                  <a:srgbClr val="AFAC6B"/>
                </a:solidFill>
                <a:effectLst/>
                <a:latin typeface="Arial Unicode MS"/>
              </a:rPr>
              <a:t> para </a:t>
            </a:r>
            <a:r>
              <a:rPr kumimoji="0" lang="en-DE" altLang="en-DE" sz="2000" b="0" i="0" u="none" strike="noStrike" cap="none" normalizeH="0" baseline="0" dirty="0" err="1">
                <a:ln>
                  <a:noFill/>
                </a:ln>
                <a:solidFill>
                  <a:srgbClr val="AFAC6B"/>
                </a:solidFill>
                <a:effectLst/>
                <a:latin typeface="Arial Unicode MS"/>
              </a:rPr>
              <a:t>elegir</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filas</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específicas</a:t>
            </a:r>
            <a:r>
              <a:rPr kumimoji="0" lang="es-CO"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a:ln>
                  <a:noFill/>
                </a:ln>
                <a:solidFill>
                  <a:srgbClr val="AFAC6B"/>
                </a:solidFill>
                <a:effectLst/>
                <a:latin typeface="Arial Unicode MS"/>
              </a:rPr>
              <a:t># del data frame para </a:t>
            </a:r>
            <a:r>
              <a:rPr kumimoji="0" lang="en-DE" altLang="en-DE" sz="2000" b="0" i="0" u="none" strike="noStrike" cap="none" normalizeH="0" baseline="0" dirty="0" err="1">
                <a:ln>
                  <a:noFill/>
                </a:ln>
                <a:solidFill>
                  <a:srgbClr val="AFAC6B"/>
                </a:solidFill>
                <a:effectLst/>
                <a:latin typeface="Arial Unicode MS"/>
              </a:rPr>
              <a:t>guardar</a:t>
            </a:r>
            <a:r>
              <a:rPr kumimoji="0" lang="en-DE" altLang="en-DE" sz="2000" b="0" i="0" u="none" strike="noStrike" cap="none" normalizeH="0" baseline="0" dirty="0">
                <a:ln>
                  <a:noFill/>
                </a:ln>
                <a:solidFill>
                  <a:srgbClr val="AFAC6B"/>
                </a:solidFill>
                <a:effectLst/>
                <a:latin typeface="Arial Unicode MS"/>
              </a:rPr>
              <a:t>. A </a:t>
            </a:r>
            <a:endParaRPr kumimoji="0" lang="es-CO" altLang="en-DE" sz="2000" b="0" i="0" u="none" strike="noStrike" cap="none" normalizeH="0" baseline="0" dirty="0">
              <a:ln>
                <a:noFill/>
              </a:ln>
              <a:solidFill>
                <a:srgbClr val="AFAC6B"/>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diferencia</a:t>
            </a:r>
            <a:r>
              <a:rPr kumimoji="0" lang="en-DE" altLang="en-DE" sz="2000" b="0" i="0" u="none" strike="noStrike" cap="none" normalizeH="0" baseline="0" dirty="0">
                <a:ln>
                  <a:noFill/>
                </a:ln>
                <a:solidFill>
                  <a:srgbClr val="AFAC6B"/>
                </a:solidFill>
                <a:effectLst/>
                <a:latin typeface="Arial Unicode MS"/>
              </a:rPr>
              <a:t> de</a:t>
            </a:r>
            <a:r>
              <a:rPr kumimoji="0" lang="es-CO"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a:ln>
                  <a:noFill/>
                </a:ln>
                <a:solidFill>
                  <a:srgbClr val="AFAC6B"/>
                </a:solidFill>
                <a:effectLst/>
                <a:latin typeface="Arial Unicode MS"/>
              </a:rPr>
              <a:t>select que es para </a:t>
            </a:r>
            <a:r>
              <a:rPr kumimoji="0" lang="en-DE" altLang="en-DE" sz="2000" b="0" i="0" u="none" strike="noStrike" cap="none" normalizeH="0" baseline="0" dirty="0" err="1">
                <a:ln>
                  <a:noFill/>
                </a:ln>
                <a:solidFill>
                  <a:srgbClr val="AFAC6B"/>
                </a:solidFill>
                <a:effectLst/>
                <a:latin typeface="Arial Unicode MS"/>
              </a:rPr>
              <a:t>columnas</a:t>
            </a:r>
            <a:r>
              <a:rPr kumimoji="0" lang="en-DE" altLang="en-DE" sz="2000" b="0" i="0" u="none" strike="noStrike" cap="none" normalizeH="0" baseline="0" dirty="0">
                <a:ln>
                  <a:noFill/>
                </a:ln>
                <a:solidFill>
                  <a:srgbClr val="AFAC6B"/>
                </a:solidFill>
                <a:effectLst/>
                <a:latin typeface="Arial Unicode MS"/>
              </a:rPr>
              <a:t>,</a:t>
            </a:r>
            <a:r>
              <a:rPr kumimoji="0" lang="es-CO"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a:ln>
                  <a:noFill/>
                </a:ln>
                <a:solidFill>
                  <a:srgbClr val="AFAC6B"/>
                </a:solidFill>
                <a:effectLst/>
                <a:latin typeface="Arial Unicode MS"/>
              </a:rPr>
              <a:t>filter es para </a:t>
            </a:r>
            <a:r>
              <a:rPr kumimoji="0" lang="en-DE" altLang="en-DE" sz="2000" b="0" i="0" u="none" strike="noStrike" cap="none" normalizeH="0" baseline="0" dirty="0" err="1">
                <a:ln>
                  <a:noFill/>
                </a:ln>
                <a:solidFill>
                  <a:srgbClr val="AFAC6B"/>
                </a:solidFill>
                <a:effectLst/>
                <a:latin typeface="Arial Unicode MS"/>
              </a:rPr>
              <a:t>filas</a:t>
            </a:r>
            <a:r>
              <a:rPr kumimoji="0" lang="en-DE" altLang="en-DE" sz="2000" b="0" i="0" u="none" strike="noStrike" cap="none" normalizeH="0" baseline="0" dirty="0">
                <a:ln>
                  <a:noFill/>
                </a:ln>
                <a:solidFill>
                  <a:srgbClr val="AFAC6B"/>
                </a:solidFill>
                <a:effectLst/>
                <a:latin typeface="Arial Unicode MS"/>
              </a:rPr>
              <a:t>. Por </a:t>
            </a:r>
            <a:r>
              <a:rPr kumimoji="0" lang="en-DE" altLang="en-DE" sz="2000" b="0" i="0" u="none" strike="noStrike" cap="none" normalizeH="0" baseline="0" dirty="0" err="1">
                <a:ln>
                  <a:noFill/>
                </a:ln>
                <a:solidFill>
                  <a:srgbClr val="AFAC6B"/>
                </a:solidFill>
                <a:effectLst/>
                <a:latin typeface="Arial Unicode MS"/>
              </a:rPr>
              <a:t>ejemplo</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puede</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mostrar</a:t>
            </a:r>
            <a:r>
              <a:rPr kumimoji="0" lang="en-DE" altLang="en-DE" sz="2000" b="0" i="0" u="none" strike="noStrike" cap="none" normalizeH="0" baseline="0" dirty="0">
                <a:ln>
                  <a:noFill/>
                </a:ln>
                <a:solidFill>
                  <a:srgbClr val="AFAC6B"/>
                </a:solidFill>
                <a:effectLst/>
                <a:latin typeface="Arial Unicode MS"/>
              </a:rPr>
              <a:t> solo la fila </a:t>
            </a:r>
            <a:r>
              <a:rPr kumimoji="0" lang="es-CO"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a:ln>
                  <a:noFill/>
                </a:ln>
                <a:solidFill>
                  <a:srgbClr val="AFAC6B"/>
                </a:solidFill>
                <a:effectLst/>
                <a:latin typeface="Arial Unicode MS"/>
              </a:rPr>
              <a:t>de</a:t>
            </a:r>
            <a:r>
              <a:rPr kumimoji="0" lang="es-CO"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a:ln>
                  <a:noFill/>
                </a:ln>
                <a:solidFill>
                  <a:srgbClr val="AFAC6B"/>
                </a:solidFill>
                <a:effectLst/>
                <a:latin typeface="Arial Unicode MS"/>
              </a:rPr>
              <a:t>Nueva York </a:t>
            </a:r>
            <a:r>
              <a:rPr kumimoji="0" lang="en-DE" altLang="en-DE" sz="2000" b="0" i="0" u="none" strike="noStrike" cap="none" normalizeH="0" baseline="0" dirty="0" err="1">
                <a:ln>
                  <a:noFill/>
                </a:ln>
                <a:solidFill>
                  <a:srgbClr val="AFAC6B"/>
                </a:solidFill>
                <a:effectLst/>
                <a:latin typeface="Arial Unicode MS"/>
              </a:rPr>
              <a:t>así</a:t>
            </a:r>
            <a:r>
              <a:rPr kumimoji="0" lang="en-DE" altLang="en-DE" sz="2000" b="0" i="0" u="none" strike="noStrike" cap="none" normalizeH="0" baseline="0" dirty="0">
                <a:ln>
                  <a:noFill/>
                </a:ln>
                <a:solidFill>
                  <a:srgbClr val="AFAC6B"/>
                </a:solidFill>
                <a:effectLst/>
                <a:latin typeface="Arial Unicode MS"/>
              </a:rPr>
              <a:t>:</a:t>
            </a:r>
            <a:br>
              <a:rPr kumimoji="0" lang="en-DE" altLang="en-DE" sz="2000" b="0" i="0" u="none" strike="noStrike" cap="none" normalizeH="0" baseline="0" dirty="0">
                <a:ln>
                  <a:noFill/>
                </a:ln>
                <a:solidFill>
                  <a:srgbClr val="AFAC6B"/>
                </a:solidFill>
                <a:effectLst/>
                <a:latin typeface="Arial Unicode MS"/>
              </a:rPr>
            </a:br>
            <a:br>
              <a:rPr kumimoji="0" lang="en-DE" altLang="en-DE" sz="2000" b="0" i="0" u="none" strike="noStrike" cap="none" normalizeH="0" baseline="0" dirty="0">
                <a:ln>
                  <a:noFill/>
                </a:ln>
                <a:solidFill>
                  <a:srgbClr val="AFAC6B"/>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filter(murders</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A9B7C6"/>
                </a:solidFill>
                <a:effectLst/>
                <a:latin typeface="Arial Unicode MS"/>
              </a:rPr>
              <a:t>state == </a:t>
            </a:r>
            <a:r>
              <a:rPr kumimoji="0" lang="en-DE" altLang="en-DE" sz="2000" b="0" i="0" u="none" strike="noStrike" cap="none" normalizeH="0" baseline="0" dirty="0">
                <a:ln>
                  <a:noFill/>
                </a:ln>
                <a:solidFill>
                  <a:srgbClr val="6A8759"/>
                </a:solidFill>
                <a:effectLst/>
                <a:latin typeface="Arial Unicode MS"/>
              </a:rPr>
              <a:t>"New York"</a:t>
            </a:r>
            <a:r>
              <a:rPr kumimoji="0" lang="en-DE" altLang="en-DE" sz="2000" b="0" i="0" u="none" strike="noStrike" cap="none" normalizeH="0" baseline="0" dirty="0">
                <a:ln>
                  <a:noFill/>
                </a:ln>
                <a:solidFill>
                  <a:srgbClr val="A9B7C6"/>
                </a:solidFill>
                <a:effectLst/>
                <a:latin typeface="Arial Unicode MS"/>
              </a:rPr>
              <a:t>)</a:t>
            </a:r>
            <a:br>
              <a:rPr kumimoji="0" lang="en-DE" altLang="en-DE" sz="2000" b="0" i="0" u="none" strike="noStrike" cap="none" normalizeH="0" baseline="0" dirty="0">
                <a:ln>
                  <a:noFill/>
                </a:ln>
                <a:solidFill>
                  <a:srgbClr val="A9B7C6"/>
                </a:solidFill>
                <a:effectLst/>
                <a:latin typeface="Arial Unicode MS"/>
              </a:rPr>
            </a:b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FAC6B"/>
                </a:solidFill>
                <a:effectLst/>
                <a:latin typeface="Arial Unicode MS"/>
              </a:rPr>
              <a:t>#Podemos </a:t>
            </a:r>
            <a:r>
              <a:rPr kumimoji="0" lang="en-DE" altLang="en-DE" sz="2000" b="0" i="0" u="none" strike="noStrike" cap="none" normalizeH="0" baseline="0" dirty="0" err="1">
                <a:ln>
                  <a:noFill/>
                </a:ln>
                <a:solidFill>
                  <a:srgbClr val="AFAC6B"/>
                </a:solidFill>
                <a:effectLst/>
                <a:latin typeface="Arial Unicode MS"/>
              </a:rPr>
              <a:t>eliminar</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filas</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usando</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el</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operador</a:t>
            </a:r>
            <a:r>
              <a:rPr kumimoji="0" lang="en-DE" altLang="en-DE" sz="2000" b="0" i="0" u="none" strike="noStrike" cap="none" normalizeH="0" baseline="0" dirty="0">
                <a:ln>
                  <a:noFill/>
                </a:ln>
                <a:solidFill>
                  <a:srgbClr val="AFAC6B"/>
                </a:solidFill>
                <a:effectLst/>
                <a:latin typeface="Arial Unicode MS"/>
              </a:rPr>
              <a:t> !=. Por </a:t>
            </a:r>
            <a:r>
              <a:rPr kumimoji="0" lang="en-DE" altLang="en-DE" sz="2000" b="0" i="0" u="none" strike="noStrike" cap="none" normalizeH="0" baseline="0" dirty="0" err="1">
                <a:ln>
                  <a:noFill/>
                </a:ln>
                <a:solidFill>
                  <a:srgbClr val="AFAC6B"/>
                </a:solidFill>
                <a:effectLst/>
                <a:latin typeface="Arial Unicode MS"/>
              </a:rPr>
              <a:t>ejemplo</a:t>
            </a:r>
            <a:r>
              <a:rPr kumimoji="0" lang="en-DE" altLang="en-DE" sz="2000" b="0" i="0" u="none" strike="noStrike" cap="none" normalizeH="0" baseline="0" dirty="0">
                <a:ln>
                  <a:noFill/>
                </a:ln>
                <a:solidFill>
                  <a:srgbClr val="AFAC6B"/>
                </a:solidFill>
                <a:effectLst/>
                <a:latin typeface="Arial Unicode MS"/>
              </a:rPr>
              <a:t>, para </a:t>
            </a:r>
            <a:r>
              <a:rPr kumimoji="0" lang="en-DE" altLang="en-DE" sz="2000" b="0" i="0" u="none" strike="noStrike" cap="none" normalizeH="0" baseline="0" dirty="0" err="1">
                <a:ln>
                  <a:noFill/>
                </a:ln>
                <a:solidFill>
                  <a:srgbClr val="AFAC6B"/>
                </a:solidFill>
                <a:effectLst/>
                <a:latin typeface="Arial Unicode MS"/>
              </a:rPr>
              <a:t>eliminar</a:t>
            </a:r>
            <a:r>
              <a:rPr kumimoji="0" lang="en-DE" altLang="en-DE" sz="2000" b="0" i="0" u="none" strike="noStrike" cap="none" normalizeH="0" baseline="0" dirty="0">
                <a:ln>
                  <a:noFill/>
                </a:ln>
                <a:solidFill>
                  <a:srgbClr val="AFAC6B"/>
                </a:solidFill>
                <a:effectLst/>
                <a:latin typeface="Arial Unicode MS"/>
              </a:rPr>
              <a:t> Florida, </a:t>
            </a:r>
            <a:r>
              <a:rPr kumimoji="0" lang="en-DE" altLang="en-DE" sz="2000" b="0" i="0" u="none" strike="noStrike" cap="none" normalizeH="0" baseline="0" dirty="0" err="1">
                <a:ln>
                  <a:noFill/>
                </a:ln>
                <a:solidFill>
                  <a:srgbClr val="AFAC6B"/>
                </a:solidFill>
                <a:effectLst/>
                <a:latin typeface="Arial Unicode MS"/>
              </a:rPr>
              <a:t>haríamos</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esto</a:t>
            </a:r>
            <a:r>
              <a:rPr kumimoji="0" lang="en-DE" altLang="en-DE" sz="2000" b="0" i="0" u="none" strike="noStrike" cap="none" normalizeH="0" baseline="0" dirty="0">
                <a:ln>
                  <a:noFill/>
                </a:ln>
                <a:solidFill>
                  <a:srgbClr val="AFAC6B"/>
                </a:solidFill>
                <a:effectLst/>
                <a:latin typeface="Arial Unicode MS"/>
              </a:rPr>
              <a:t>:</a:t>
            </a:r>
            <a:br>
              <a:rPr kumimoji="0" lang="en-DE" altLang="en-DE" sz="2000" b="0" i="0" u="none" strike="noStrike" cap="none" normalizeH="0" baseline="0" dirty="0">
                <a:ln>
                  <a:noFill/>
                </a:ln>
                <a:solidFill>
                  <a:srgbClr val="AFAC6B"/>
                </a:solidFill>
                <a:effectLst/>
                <a:latin typeface="Arial Unicode MS"/>
              </a:rPr>
            </a:br>
            <a:br>
              <a:rPr kumimoji="0" lang="en-DE" altLang="en-DE" sz="2000" b="0" i="0" u="none" strike="noStrike" cap="none" normalizeH="0" baseline="0" dirty="0">
                <a:ln>
                  <a:noFill/>
                </a:ln>
                <a:solidFill>
                  <a:srgbClr val="AFAC6B"/>
                </a:solidFill>
                <a:effectLst/>
                <a:latin typeface="Arial Unicode MS"/>
              </a:rPr>
            </a:br>
            <a:r>
              <a:rPr kumimoji="0" lang="en-DE" altLang="en-DE" sz="2000" b="0" i="0" u="none" strike="noStrike" cap="none" normalizeH="0" baseline="0" dirty="0" err="1">
                <a:ln>
                  <a:noFill/>
                </a:ln>
                <a:solidFill>
                  <a:srgbClr val="A9B7C6"/>
                </a:solidFill>
                <a:effectLst/>
                <a:latin typeface="Arial Unicode MS"/>
              </a:rPr>
              <a:t>no_florida</a:t>
            </a:r>
            <a:r>
              <a:rPr kumimoji="0" lang="en-DE" altLang="en-DE" sz="2000" b="0" i="0" u="none" strike="noStrike" cap="none" normalizeH="0" baseline="0" dirty="0">
                <a:ln>
                  <a:noFill/>
                </a:ln>
                <a:solidFill>
                  <a:srgbClr val="A9B7C6"/>
                </a:solidFill>
                <a:effectLst/>
                <a:latin typeface="Arial Unicode MS"/>
              </a:rPr>
              <a:t> &lt;- filter(murders</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A9B7C6"/>
                </a:solidFill>
                <a:effectLst/>
                <a:latin typeface="Arial Unicode MS"/>
              </a:rPr>
              <a:t>state != </a:t>
            </a:r>
            <a:r>
              <a:rPr kumimoji="0" lang="en-DE" altLang="en-DE" sz="2000" b="0" i="0" u="none" strike="noStrike" cap="none" normalizeH="0" baseline="0" dirty="0">
                <a:ln>
                  <a:noFill/>
                </a:ln>
                <a:solidFill>
                  <a:srgbClr val="6A8759"/>
                </a:solidFill>
                <a:effectLst/>
                <a:latin typeface="Arial Unicode MS"/>
              </a:rPr>
              <a:t>"Florida"</a:t>
            </a:r>
            <a:r>
              <a:rPr kumimoji="0" lang="en-DE" altLang="en-DE" sz="2000" b="0" i="0" u="none" strike="noStrike" cap="none" normalizeH="0" baseline="0" dirty="0">
                <a:ln>
                  <a:noFill/>
                </a:ln>
                <a:solidFill>
                  <a:srgbClr val="A9B7C6"/>
                </a:solidFill>
                <a:effectLst/>
                <a:latin typeface="Arial Unicode MS"/>
              </a:rPr>
              <a:t>)</a:t>
            </a:r>
            <a:br>
              <a:rPr kumimoji="0" lang="en-DE" altLang="en-DE" sz="2000" b="0" i="0" u="none" strike="noStrike" cap="none" normalizeH="0" baseline="0" dirty="0">
                <a:ln>
                  <a:noFill/>
                </a:ln>
                <a:solidFill>
                  <a:srgbClr val="A9B7C6"/>
                </a:solidFill>
                <a:effectLst/>
                <a:latin typeface="Arial Unicode MS"/>
              </a:rPr>
            </a:b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También</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podemos</a:t>
            </a:r>
            <a:r>
              <a:rPr kumimoji="0" lang="en-DE" altLang="en-DE" sz="2000" b="0" i="0" u="none" strike="noStrike" cap="none" normalizeH="0" baseline="0" dirty="0">
                <a:ln>
                  <a:noFill/>
                </a:ln>
                <a:solidFill>
                  <a:srgbClr val="AFAC6B"/>
                </a:solidFill>
                <a:effectLst/>
                <a:latin typeface="Arial Unicode MS"/>
              </a:rPr>
              <a:t> usar %in% para </a:t>
            </a:r>
            <a:r>
              <a:rPr kumimoji="0" lang="en-DE" altLang="en-DE" sz="2000" b="0" i="0" u="none" strike="noStrike" cap="none" normalizeH="0" baseline="0" dirty="0" err="1">
                <a:ln>
                  <a:noFill/>
                </a:ln>
                <a:solidFill>
                  <a:srgbClr val="AFAC6B"/>
                </a:solidFill>
                <a:effectLst/>
                <a:latin typeface="Arial Unicode MS"/>
              </a:rPr>
              <a:t>filtrar</a:t>
            </a:r>
            <a:r>
              <a:rPr kumimoji="0" lang="en-DE" altLang="en-DE" sz="2000" b="0" i="0" u="none" strike="noStrike" cap="none" normalizeH="0" baseline="0" dirty="0">
                <a:ln>
                  <a:noFill/>
                </a:ln>
                <a:solidFill>
                  <a:srgbClr val="AFAC6B"/>
                </a:solidFill>
                <a:effectLst/>
                <a:latin typeface="Arial Unicode MS"/>
              </a:rPr>
              <a:t> con </a:t>
            </a:r>
            <a:r>
              <a:rPr kumimoji="0" lang="en-DE" altLang="en-DE" sz="2000" b="0" i="0" u="none" strike="noStrike" cap="none" normalizeH="0" baseline="0" dirty="0" err="1">
                <a:ln>
                  <a:noFill/>
                </a:ln>
                <a:solidFill>
                  <a:srgbClr val="AFAC6B"/>
                </a:solidFill>
                <a:effectLst/>
                <a:latin typeface="Arial Unicode MS"/>
              </a:rPr>
              <a:t>dplyr</a:t>
            </a:r>
            <a:r>
              <a:rPr kumimoji="0" lang="en-DE" altLang="en-DE" sz="2000" b="0" i="0" u="none" strike="noStrike" cap="none" normalizeH="0" baseline="0" dirty="0">
                <a:ln>
                  <a:noFill/>
                </a:ln>
                <a:solidFill>
                  <a:srgbClr val="AFAC6B"/>
                </a:solidFill>
                <a:effectLst/>
                <a:latin typeface="Arial Unicode MS"/>
              </a:rPr>
              <a:t>. Por lo tanto, </a:t>
            </a:r>
            <a:r>
              <a:rPr kumimoji="0" lang="en-DE" altLang="en-DE" sz="2000" b="0" i="0" u="none" strike="noStrike" cap="none" normalizeH="0" baseline="0" dirty="0" err="1">
                <a:ln>
                  <a:noFill/>
                </a:ln>
                <a:solidFill>
                  <a:srgbClr val="AFAC6B"/>
                </a:solidFill>
                <a:effectLst/>
                <a:latin typeface="Arial Unicode MS"/>
              </a:rPr>
              <a:t>puede</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ver</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los</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datos</a:t>
            </a:r>
            <a:r>
              <a:rPr kumimoji="0" lang="en-DE" altLang="en-DE" sz="2000" b="0" i="0" u="none" strike="noStrike" cap="none" normalizeH="0" baseline="0" dirty="0">
                <a:ln>
                  <a:noFill/>
                </a:ln>
                <a:solidFill>
                  <a:srgbClr val="AFAC6B"/>
                </a:solidFill>
                <a:effectLst/>
                <a:latin typeface="Arial Unicode MS"/>
              </a:rPr>
              <a:t> de Nueva York y </a:t>
            </a:r>
            <a:r>
              <a:rPr kumimoji="0" lang="es-CO"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a:ln>
                  <a:noFill/>
                </a:ln>
                <a:solidFill>
                  <a:srgbClr val="AFAC6B"/>
                </a:solidFill>
                <a:effectLst/>
                <a:latin typeface="Arial Unicode MS"/>
              </a:rPr>
              <a:t>Texas de </a:t>
            </a:r>
            <a:r>
              <a:rPr kumimoji="0" lang="en-DE" altLang="en-DE" sz="2000" b="0" i="0" u="none" strike="noStrike" cap="none" normalizeH="0" baseline="0" dirty="0" err="1">
                <a:ln>
                  <a:noFill/>
                </a:ln>
                <a:solidFill>
                  <a:srgbClr val="AFAC6B"/>
                </a:solidFill>
                <a:effectLst/>
                <a:latin typeface="Arial Unicode MS"/>
              </a:rPr>
              <a:t>esta</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manera</a:t>
            </a:r>
            <a:r>
              <a:rPr kumimoji="0" lang="en-DE" altLang="en-DE" sz="2000" b="0" i="0" u="none" strike="noStrike" cap="none" normalizeH="0" baseline="0" dirty="0">
                <a:ln>
                  <a:noFill/>
                </a:ln>
                <a:solidFill>
                  <a:srgbClr val="AFAC6B"/>
                </a:solidFill>
                <a:effectLst/>
                <a:latin typeface="Arial Unicode MS"/>
              </a:rPr>
              <a:t>:</a:t>
            </a:r>
            <a:br>
              <a:rPr kumimoji="0" lang="en-DE" altLang="en-DE" sz="2000" b="0" i="0" u="none" strike="noStrike" cap="none" normalizeH="0" baseline="0" dirty="0">
                <a:ln>
                  <a:noFill/>
                </a:ln>
                <a:solidFill>
                  <a:srgbClr val="AFAC6B"/>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filter(murders</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A9B7C6"/>
                </a:solidFill>
                <a:effectLst/>
                <a:latin typeface="Arial Unicode MS"/>
              </a:rPr>
              <a:t>state %in% c(</a:t>
            </a:r>
            <a:r>
              <a:rPr kumimoji="0" lang="en-DE" altLang="en-DE" sz="2000" b="0" i="0" u="none" strike="noStrike" cap="none" normalizeH="0" baseline="0" dirty="0">
                <a:ln>
                  <a:noFill/>
                </a:ln>
                <a:solidFill>
                  <a:srgbClr val="6A8759"/>
                </a:solidFill>
                <a:effectLst/>
                <a:latin typeface="Arial Unicode MS"/>
              </a:rPr>
              <a:t>"New York"</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6A8759"/>
                </a:solidFill>
                <a:effectLst/>
                <a:latin typeface="Arial Unicode MS"/>
              </a:rPr>
              <a:t>"Texas"</a:t>
            </a:r>
            <a:r>
              <a:rPr kumimoji="0" lang="en-DE" altLang="en-DE" sz="2000" b="0" i="0" u="none" strike="noStrike" cap="none" normalizeH="0" baseline="0" dirty="0">
                <a:ln>
                  <a:noFill/>
                </a:ln>
                <a:solidFill>
                  <a:srgbClr val="A9B7C6"/>
                </a:solidFill>
                <a:effectLst/>
                <a:latin typeface="Arial Unicode MS"/>
              </a:rPr>
              <a:t>))</a:t>
            </a:r>
            <a:endParaRPr kumimoji="0" lang="en-DE" altLang="en-DE"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9048197"/>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9832" y="-9144"/>
            <a:ext cx="10515600" cy="1325563"/>
          </a:xfrm>
        </p:spPr>
        <p:txBody>
          <a:bodyPr>
            <a:normAutofit/>
          </a:bodyPr>
          <a:lstStyle/>
          <a:p>
            <a:r>
              <a:rPr lang="es-ES" sz="3600" dirty="0">
                <a:solidFill>
                  <a:schemeClr val="bg1"/>
                </a:solidFill>
                <a:latin typeface="Montserrat ExtraBold" panose="00000900000000000000" pitchFamily="2" charset="0"/>
              </a:rPr>
              <a:t> El pipe: </a:t>
            </a:r>
            <a:r>
              <a:rPr lang="es-ES" sz="3600" dirty="0">
                <a:solidFill>
                  <a:schemeClr val="accent2">
                    <a:lumMod val="60000"/>
                    <a:lumOff val="40000"/>
                  </a:schemeClr>
                </a:solidFill>
                <a:latin typeface="Montserrat ExtraBold" panose="00000900000000000000" pitchFamily="2" charset="0"/>
              </a:rPr>
              <a:t>|&gt;</a:t>
            </a:r>
            <a:r>
              <a:rPr lang="es-ES" sz="3600" dirty="0">
                <a:solidFill>
                  <a:schemeClr val="bg1"/>
                </a:solidFill>
                <a:latin typeface="Montserrat ExtraBold" panose="00000900000000000000" pitchFamily="2" charset="0"/>
              </a:rPr>
              <a:t> o </a:t>
            </a:r>
            <a:r>
              <a:rPr lang="es-ES" sz="3600" dirty="0">
                <a:solidFill>
                  <a:schemeClr val="accent2">
                    <a:lumMod val="60000"/>
                    <a:lumOff val="40000"/>
                  </a:schemeClr>
                </a:solidFill>
                <a:latin typeface="Montserrat ExtraBold" panose="00000900000000000000" pitchFamily="2" charset="0"/>
              </a:rPr>
              <a:t>%&gt;%</a:t>
            </a:r>
            <a:endParaRPr lang="en-US" sz="3600" dirty="0">
              <a:solidFill>
                <a:schemeClr val="accent2">
                  <a:lumMod val="60000"/>
                  <a:lumOff val="40000"/>
                </a:schemeClr>
              </a:solidFill>
              <a:latin typeface="Montserrat ExtraBold" panose="00000900000000000000" pitchFamily="2" charset="0"/>
            </a:endParaRPr>
          </a:p>
        </p:txBody>
      </p:sp>
      <p:sp>
        <p:nvSpPr>
          <p:cNvPr id="6" name="TextBox 5">
            <a:extLst>
              <a:ext uri="{FF2B5EF4-FFF2-40B4-BE49-F238E27FC236}">
                <a16:creationId xmlns:a16="http://schemas.microsoft.com/office/drawing/2014/main" id="{1C810F9F-75FD-5358-FE78-F1D4547474E5}"/>
              </a:ext>
            </a:extLst>
          </p:cNvPr>
          <p:cNvSpPr txBox="1"/>
          <p:nvPr/>
        </p:nvSpPr>
        <p:spPr>
          <a:xfrm>
            <a:off x="454152" y="1779401"/>
            <a:ext cx="11283696"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marR="0" lvl="0" indent="0" eaLnBrk="0" fontAlgn="base" hangingPunct="0">
              <a:lnSpc>
                <a:spcPct val="100000"/>
              </a:lnSpc>
              <a:spcBef>
                <a:spcPct val="0"/>
              </a:spcBef>
              <a:spcAft>
                <a:spcPct val="0"/>
              </a:spcAft>
              <a:buClrTx/>
              <a:buSzTx/>
              <a:buFont typeface="Arial" panose="020B0604020202020204" pitchFamily="34" charset="0"/>
              <a:buNone/>
              <a:tabLst/>
              <a:defRPr sz="2400">
                <a:solidFill>
                  <a:schemeClr val="bg1"/>
                </a:solidFill>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dirty="0"/>
              <a:t>En R podemos realizar una serie de operaciones, por ejemplo </a:t>
            </a:r>
            <a:r>
              <a:rPr lang="es-ES" dirty="0" err="1"/>
              <a:t>select</a:t>
            </a:r>
            <a:r>
              <a:rPr lang="es-ES" dirty="0"/>
              <a:t> y entonces </a:t>
            </a:r>
            <a:r>
              <a:rPr lang="es-ES" dirty="0" err="1"/>
              <a:t>filter</a:t>
            </a:r>
            <a:r>
              <a:rPr lang="es-ES" dirty="0"/>
              <a:t>, enviando los resultados de una función a otra usando lo que se llama el pipe </a:t>
            </a:r>
            <a:r>
              <a:rPr lang="es-ES" dirty="0" err="1"/>
              <a:t>operator</a:t>
            </a:r>
            <a:r>
              <a:rPr lang="es-ES" dirty="0"/>
              <a:t>: </a:t>
            </a:r>
            <a:r>
              <a:rPr lang="es-ES" dirty="0">
                <a:solidFill>
                  <a:schemeClr val="accent2">
                    <a:lumMod val="60000"/>
                    <a:lumOff val="40000"/>
                  </a:schemeClr>
                </a:solidFill>
              </a:rPr>
              <a:t>|&gt;</a:t>
            </a:r>
            <a:r>
              <a:rPr lang="es-ES" dirty="0"/>
              <a:t>. Esta función se hizo disponible a partir de la </a:t>
            </a:r>
            <a:r>
              <a:rPr lang="es-ES" dirty="0" err="1"/>
              <a:t>version</a:t>
            </a:r>
            <a:r>
              <a:rPr lang="es-ES" dirty="0"/>
              <a:t> 4.1.0 de R, pero antes de esto el </a:t>
            </a:r>
            <a:r>
              <a:rPr lang="es-ES" dirty="0" err="1"/>
              <a:t>tidyverse</a:t>
            </a:r>
            <a:r>
              <a:rPr lang="es-ES" dirty="0"/>
              <a:t> usaba el operador %&gt;% del paquete </a:t>
            </a:r>
            <a:r>
              <a:rPr lang="es-ES" dirty="0" err="1"/>
              <a:t>magrittr</a:t>
            </a:r>
            <a:r>
              <a:rPr lang="es-ES" dirty="0"/>
              <a:t>.</a:t>
            </a:r>
            <a:endParaRPr lang="en-DE" dirty="0"/>
          </a:p>
        </p:txBody>
      </p:sp>
    </p:spTree>
    <p:extLst>
      <p:ext uri="{BB962C8B-B14F-4D97-AF65-F5344CB8AC3E}">
        <p14:creationId xmlns:p14="http://schemas.microsoft.com/office/powerpoint/2010/main" val="3795825992"/>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9832" y="-9144"/>
            <a:ext cx="10515600" cy="1325563"/>
          </a:xfrm>
        </p:spPr>
        <p:txBody>
          <a:bodyPr>
            <a:normAutofit/>
          </a:bodyPr>
          <a:lstStyle/>
          <a:p>
            <a:r>
              <a:rPr lang="es-ES" sz="3600" dirty="0">
                <a:solidFill>
                  <a:schemeClr val="bg1"/>
                </a:solidFill>
                <a:latin typeface="Montserrat ExtraBold" panose="00000900000000000000" pitchFamily="2" charset="0"/>
              </a:rPr>
              <a:t> El pipe: </a:t>
            </a:r>
            <a:r>
              <a:rPr lang="es-ES" sz="3600" dirty="0">
                <a:solidFill>
                  <a:schemeClr val="accent2">
                    <a:lumMod val="60000"/>
                    <a:lumOff val="40000"/>
                  </a:schemeClr>
                </a:solidFill>
                <a:latin typeface="Montserrat ExtraBold" panose="00000900000000000000" pitchFamily="2" charset="0"/>
              </a:rPr>
              <a:t>|&gt;</a:t>
            </a:r>
            <a:r>
              <a:rPr lang="es-ES" sz="3600" dirty="0">
                <a:solidFill>
                  <a:schemeClr val="bg1"/>
                </a:solidFill>
                <a:latin typeface="Montserrat ExtraBold" panose="00000900000000000000" pitchFamily="2" charset="0"/>
              </a:rPr>
              <a:t> o </a:t>
            </a:r>
            <a:r>
              <a:rPr lang="es-ES" sz="3600" dirty="0">
                <a:solidFill>
                  <a:schemeClr val="accent2">
                    <a:lumMod val="60000"/>
                    <a:lumOff val="40000"/>
                  </a:schemeClr>
                </a:solidFill>
                <a:latin typeface="Montserrat ExtraBold" panose="00000900000000000000" pitchFamily="2" charset="0"/>
              </a:rPr>
              <a:t>%&gt;%</a:t>
            </a:r>
            <a:endParaRPr lang="en-US" sz="3600" dirty="0">
              <a:solidFill>
                <a:schemeClr val="accent2">
                  <a:lumMod val="60000"/>
                  <a:lumOff val="40000"/>
                </a:schemeClr>
              </a:solidFill>
              <a:latin typeface="Montserrat ExtraBold" panose="00000900000000000000" pitchFamily="2" charset="0"/>
            </a:endParaRPr>
          </a:p>
        </p:txBody>
      </p:sp>
      <p:sp>
        <p:nvSpPr>
          <p:cNvPr id="4" name="TextBox 3">
            <a:extLst>
              <a:ext uri="{FF2B5EF4-FFF2-40B4-BE49-F238E27FC236}">
                <a16:creationId xmlns:a16="http://schemas.microsoft.com/office/drawing/2014/main" id="{FD0CC551-B9D7-93EC-E746-714E43D304E9}"/>
              </a:ext>
            </a:extLst>
          </p:cNvPr>
          <p:cNvSpPr txBox="1"/>
          <p:nvPr/>
        </p:nvSpPr>
        <p:spPr>
          <a:xfrm>
            <a:off x="371856" y="1076889"/>
            <a:ext cx="11283696"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marR="0" lvl="0" indent="0" eaLnBrk="0" fontAlgn="base" hangingPunct="0">
              <a:lnSpc>
                <a:spcPct val="100000"/>
              </a:lnSpc>
              <a:spcBef>
                <a:spcPct val="0"/>
              </a:spcBef>
              <a:spcAft>
                <a:spcPct val="0"/>
              </a:spcAft>
              <a:buClrTx/>
              <a:buSzTx/>
              <a:buFont typeface="Arial" panose="020B0604020202020204" pitchFamily="34" charset="0"/>
              <a:buNone/>
              <a:tabLst/>
              <a:defRPr sz="2400">
                <a:solidFill>
                  <a:schemeClr val="bg1"/>
                </a:solidFill>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Arial" panose="020B0604020202020204" pitchFamily="34" charset="0"/>
              <a:buChar char="•"/>
            </a:pPr>
            <a:r>
              <a:rPr lang="es-ES" dirty="0"/>
              <a:t>Escribimos el código anterior para mostrar tres variables (estado, región, tasa) para los estados que tienen tasas de asesinatos por debajo de 0.71. Para hacer esto, definimos el objeto intermedio </a:t>
            </a:r>
            <a:r>
              <a:rPr lang="es-ES" dirty="0" err="1"/>
              <a:t>new_table</a:t>
            </a:r>
            <a:r>
              <a:rPr lang="es-ES" dirty="0"/>
              <a:t>. </a:t>
            </a:r>
          </a:p>
          <a:p>
            <a:endParaRPr lang="es-ES" dirty="0"/>
          </a:p>
          <a:p>
            <a:pPr marL="342900" indent="-342900">
              <a:buFont typeface="Arial" panose="020B0604020202020204" pitchFamily="34" charset="0"/>
              <a:buChar char="•"/>
            </a:pPr>
            <a:r>
              <a:rPr lang="es-ES" dirty="0"/>
              <a:t>En </a:t>
            </a:r>
            <a:r>
              <a:rPr lang="es-ES" dirty="0" err="1"/>
              <a:t>dplyr</a:t>
            </a:r>
            <a:r>
              <a:rPr lang="es-ES" dirty="0"/>
              <a:t>, podemos escribir código que se parece más a una descripción de lo que queremos hacer sin objetos intermedios:</a:t>
            </a:r>
            <a:endParaRPr lang="en-DE" dirty="0"/>
          </a:p>
        </p:txBody>
      </p:sp>
      <p:sp>
        <p:nvSpPr>
          <p:cNvPr id="6" name="Rectangle 2">
            <a:extLst>
              <a:ext uri="{FF2B5EF4-FFF2-40B4-BE49-F238E27FC236}">
                <a16:creationId xmlns:a16="http://schemas.microsoft.com/office/drawing/2014/main" id="{19B5D2D6-BB57-9EF6-EDBD-A4DDD3B12EAF}"/>
              </a:ext>
            </a:extLst>
          </p:cNvPr>
          <p:cNvSpPr>
            <a:spLocks noChangeArrowheads="1"/>
          </p:cNvSpPr>
          <p:nvPr/>
        </p:nvSpPr>
        <p:spPr bwMode="auto">
          <a:xfrm>
            <a:off x="406908" y="3380455"/>
            <a:ext cx="11378184" cy="101566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a:ln>
                  <a:noFill/>
                </a:ln>
                <a:solidFill>
                  <a:srgbClr val="AFAC6B"/>
                </a:solidFill>
                <a:effectLst/>
                <a:latin typeface="Arial Unicode MS"/>
              </a:rPr>
              <a:t>#Para tal operación, podemos usar el pipe |&gt;. El código se ve así:</a:t>
            </a:r>
            <a:br>
              <a:rPr kumimoji="0" lang="en-DE" altLang="en-DE" sz="2000" b="0" i="0" u="none" strike="noStrike" cap="none" normalizeH="0" baseline="0">
                <a:ln>
                  <a:noFill/>
                </a:ln>
                <a:solidFill>
                  <a:srgbClr val="AFAC6B"/>
                </a:solidFill>
                <a:effectLst/>
                <a:latin typeface="Arial Unicode MS"/>
              </a:rPr>
            </a:br>
            <a:br>
              <a:rPr kumimoji="0" lang="en-DE" altLang="en-DE" sz="2000" b="0" i="0" u="none" strike="noStrike" cap="none" normalizeH="0" baseline="0">
                <a:ln>
                  <a:noFill/>
                </a:ln>
                <a:solidFill>
                  <a:srgbClr val="AFAC6B"/>
                </a:solidFill>
                <a:effectLst/>
                <a:latin typeface="Arial Unicode MS"/>
              </a:rPr>
            </a:br>
            <a:r>
              <a:rPr kumimoji="0" lang="en-DE" altLang="en-DE" sz="2000" b="0" i="0" u="none" strike="noStrike" cap="none" normalizeH="0" baseline="0">
                <a:ln>
                  <a:noFill/>
                </a:ln>
                <a:solidFill>
                  <a:srgbClr val="A9B7C6"/>
                </a:solidFill>
                <a:effectLst/>
                <a:latin typeface="Arial Unicode MS"/>
              </a:rPr>
              <a:t>murders |&gt; select(state</a:t>
            </a:r>
            <a:r>
              <a:rPr kumimoji="0" lang="en-DE" altLang="en-DE" sz="2000" b="0" i="0" u="none" strike="noStrike" cap="none" normalizeH="0" baseline="0">
                <a:ln>
                  <a:noFill/>
                </a:ln>
                <a:solidFill>
                  <a:srgbClr val="CC7832"/>
                </a:solidFill>
                <a:effectLst/>
                <a:latin typeface="Arial Unicode MS"/>
              </a:rPr>
              <a:t>, </a:t>
            </a:r>
            <a:r>
              <a:rPr kumimoji="0" lang="en-DE" altLang="en-DE" sz="2000" b="0" i="0" u="none" strike="noStrike" cap="none" normalizeH="0" baseline="0">
                <a:ln>
                  <a:noFill/>
                </a:ln>
                <a:solidFill>
                  <a:srgbClr val="A9B7C6"/>
                </a:solidFill>
                <a:effectLst/>
                <a:latin typeface="Arial Unicode MS"/>
              </a:rPr>
              <a:t>region</a:t>
            </a:r>
            <a:r>
              <a:rPr kumimoji="0" lang="en-DE" altLang="en-DE" sz="2000" b="0" i="0" u="none" strike="noStrike" cap="none" normalizeH="0" baseline="0">
                <a:ln>
                  <a:noFill/>
                </a:ln>
                <a:solidFill>
                  <a:srgbClr val="CC7832"/>
                </a:solidFill>
                <a:effectLst/>
                <a:latin typeface="Arial Unicode MS"/>
              </a:rPr>
              <a:t>, </a:t>
            </a:r>
            <a:r>
              <a:rPr kumimoji="0" lang="en-DE" altLang="en-DE" sz="2000" b="0" i="0" u="none" strike="noStrike" cap="none" normalizeH="0" baseline="0">
                <a:ln>
                  <a:noFill/>
                </a:ln>
                <a:solidFill>
                  <a:srgbClr val="A9B7C6"/>
                </a:solidFill>
                <a:effectLst/>
                <a:latin typeface="Arial Unicode MS"/>
              </a:rPr>
              <a:t>rate) |&gt; filter(rate &lt;= </a:t>
            </a:r>
            <a:r>
              <a:rPr kumimoji="0" lang="en-DE" altLang="en-DE" sz="2000" b="0" i="0" u="none" strike="noStrike" cap="none" normalizeH="0" baseline="0">
                <a:ln>
                  <a:noFill/>
                </a:ln>
                <a:solidFill>
                  <a:srgbClr val="6897BB"/>
                </a:solidFill>
                <a:effectLst/>
                <a:latin typeface="Arial Unicode MS"/>
              </a:rPr>
              <a:t>0.71</a:t>
            </a:r>
            <a:r>
              <a:rPr kumimoji="0" lang="en-DE" altLang="en-DE" sz="2000" b="0" i="0" u="none" strike="noStrike" cap="none" normalizeH="0" baseline="0">
                <a:ln>
                  <a:noFill/>
                </a:ln>
                <a:solidFill>
                  <a:srgbClr val="A9B7C6"/>
                </a:solidFill>
                <a:effectLst/>
                <a:latin typeface="Arial Unicode MS"/>
              </a:rPr>
              <a:t>)</a:t>
            </a:r>
            <a:endParaRPr kumimoji="0" lang="en-DE" altLang="en-DE" sz="2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8DEFE9C9-465E-FA17-9D36-0861AA00D444}"/>
              </a:ext>
            </a:extLst>
          </p:cNvPr>
          <p:cNvSpPr txBox="1"/>
          <p:nvPr/>
        </p:nvSpPr>
        <p:spPr>
          <a:xfrm>
            <a:off x="260604" y="4648664"/>
            <a:ext cx="11248644" cy="1200329"/>
          </a:xfrm>
          <a:prstGeom prst="rect">
            <a:avLst/>
          </a:prstGeom>
          <a:noFill/>
        </p:spPr>
        <p:txBody>
          <a:bodyPr wrap="square">
            <a:spAutoFit/>
          </a:bodyPr>
          <a:lstStyle/>
          <a:p>
            <a:pPr marL="342900" indent="-342900" eaLnBrk="0" fontAlgn="base" hangingPunct="0">
              <a:spcBef>
                <a:spcPct val="0"/>
              </a:spcBef>
              <a:spcAft>
                <a:spcPct val="0"/>
              </a:spcAft>
              <a:buFont typeface="Arial" panose="020B0604020202020204" pitchFamily="34" charset="0"/>
              <a:buChar char="•"/>
            </a:pPr>
            <a:r>
              <a:rPr lang="es-ES" sz="2400" dirty="0">
                <a:solidFill>
                  <a:schemeClr val="bg1"/>
                </a:solidFill>
                <a:latin typeface="Montserrat" panose="00000500000000000000" pitchFamily="2" charset="0"/>
              </a:rPr>
              <a:t>En general, el pipe envía el resultado que se encuentra en el lado izquierdo del pipe para ser el primer argumento de la función en el lado derecho del pipe. Aquí vemos un ejemplo sencillo:</a:t>
            </a:r>
            <a:endParaRPr lang="en-DE" sz="2400" dirty="0">
              <a:solidFill>
                <a:schemeClr val="bg1"/>
              </a:solidFill>
              <a:latin typeface="Montserrat" panose="00000500000000000000" pitchFamily="2" charset="0"/>
            </a:endParaRPr>
          </a:p>
        </p:txBody>
      </p:sp>
      <p:sp>
        <p:nvSpPr>
          <p:cNvPr id="9" name="Rectangle 3">
            <a:extLst>
              <a:ext uri="{FF2B5EF4-FFF2-40B4-BE49-F238E27FC236}">
                <a16:creationId xmlns:a16="http://schemas.microsoft.com/office/drawing/2014/main" id="{F9440FAA-4788-C389-B112-CAD02D5A896F}"/>
              </a:ext>
            </a:extLst>
          </p:cNvPr>
          <p:cNvSpPr>
            <a:spLocks noChangeArrowheads="1"/>
          </p:cNvSpPr>
          <p:nvPr/>
        </p:nvSpPr>
        <p:spPr bwMode="auto">
          <a:xfrm>
            <a:off x="406908" y="6090456"/>
            <a:ext cx="11378184"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dirty="0">
                <a:ln>
                  <a:noFill/>
                </a:ln>
                <a:solidFill>
                  <a:srgbClr val="6897BB"/>
                </a:solidFill>
                <a:effectLst/>
                <a:latin typeface="Arial Unicode MS"/>
              </a:rPr>
              <a:t>16 </a:t>
            </a:r>
            <a:r>
              <a:rPr kumimoji="0" lang="en-DE" altLang="en-DE" sz="2000" b="0" i="0" u="none" strike="noStrike" cap="none" normalizeH="0" baseline="0" dirty="0">
                <a:ln>
                  <a:noFill/>
                </a:ln>
                <a:solidFill>
                  <a:srgbClr val="A9B7C6"/>
                </a:solidFill>
                <a:effectLst/>
                <a:latin typeface="Arial Unicode MS"/>
              </a:rPr>
              <a:t>|&gt; sqrt()</a:t>
            </a:r>
            <a:endParaRPr kumimoji="0" lang="en-DE" altLang="en-DE"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42902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9832" y="-9144"/>
            <a:ext cx="10515600" cy="1325563"/>
          </a:xfrm>
        </p:spPr>
        <p:txBody>
          <a:bodyPr>
            <a:normAutofit/>
          </a:bodyPr>
          <a:lstStyle/>
          <a:p>
            <a:r>
              <a:rPr lang="es-ES" sz="3600" dirty="0">
                <a:solidFill>
                  <a:schemeClr val="bg1"/>
                </a:solidFill>
                <a:latin typeface="Montserrat ExtraBold" panose="00000900000000000000" pitchFamily="2" charset="0"/>
              </a:rPr>
              <a:t>Cómo resumir datos </a:t>
            </a:r>
            <a:r>
              <a:rPr lang="es-ES" sz="3600" dirty="0" err="1">
                <a:solidFill>
                  <a:schemeClr val="accent2">
                    <a:lumMod val="60000"/>
                    <a:lumOff val="40000"/>
                  </a:schemeClr>
                </a:solidFill>
                <a:latin typeface="Montserrat ExtraBold" panose="00000900000000000000" pitchFamily="2" charset="0"/>
              </a:rPr>
              <a:t>summarize</a:t>
            </a:r>
            <a:endParaRPr lang="en-US" sz="3600" dirty="0">
              <a:solidFill>
                <a:schemeClr val="accent2">
                  <a:lumMod val="60000"/>
                  <a:lumOff val="40000"/>
                </a:schemeClr>
              </a:solidFill>
              <a:latin typeface="Montserrat ExtraBold" panose="00000900000000000000" pitchFamily="2" charset="0"/>
            </a:endParaRPr>
          </a:p>
        </p:txBody>
      </p:sp>
      <p:sp>
        <p:nvSpPr>
          <p:cNvPr id="4" name="TextBox 3">
            <a:extLst>
              <a:ext uri="{FF2B5EF4-FFF2-40B4-BE49-F238E27FC236}">
                <a16:creationId xmlns:a16="http://schemas.microsoft.com/office/drawing/2014/main" id="{FD0CC551-B9D7-93EC-E746-714E43D304E9}"/>
              </a:ext>
            </a:extLst>
          </p:cNvPr>
          <p:cNvSpPr txBox="1"/>
          <p:nvPr/>
        </p:nvSpPr>
        <p:spPr>
          <a:xfrm>
            <a:off x="179832" y="1188550"/>
            <a:ext cx="1128369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marR="0" lvl="0" indent="0" eaLnBrk="0" fontAlgn="base" hangingPunct="0">
              <a:lnSpc>
                <a:spcPct val="100000"/>
              </a:lnSpc>
              <a:spcBef>
                <a:spcPct val="0"/>
              </a:spcBef>
              <a:spcAft>
                <a:spcPct val="0"/>
              </a:spcAft>
              <a:buClrTx/>
              <a:buSzTx/>
              <a:buFont typeface="Arial" panose="020B0604020202020204" pitchFamily="34" charset="0"/>
              <a:buNone/>
              <a:tabLst/>
              <a:defRPr sz="2400">
                <a:solidFill>
                  <a:schemeClr val="bg1"/>
                </a:solidFill>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Arial" panose="020B0604020202020204" pitchFamily="34" charset="0"/>
              <a:buChar char="•"/>
            </a:pPr>
            <a:r>
              <a:rPr lang="es-ES" dirty="0"/>
              <a:t>La función </a:t>
            </a:r>
            <a:r>
              <a:rPr lang="es-ES" dirty="0" err="1">
                <a:solidFill>
                  <a:schemeClr val="accent2">
                    <a:lumMod val="60000"/>
                    <a:lumOff val="40000"/>
                  </a:schemeClr>
                </a:solidFill>
              </a:rPr>
              <a:t>summarize</a:t>
            </a:r>
            <a:r>
              <a:rPr lang="es-ES" dirty="0"/>
              <a:t> de </a:t>
            </a:r>
            <a:r>
              <a:rPr lang="es-ES" b="1" dirty="0" err="1"/>
              <a:t>dplyr</a:t>
            </a:r>
            <a:r>
              <a:rPr lang="es-ES" dirty="0"/>
              <a:t> ofrece una forma de calcular estadísticas de resumen con código intuitivo y legible. </a:t>
            </a:r>
            <a:endParaRPr lang="en-DE" dirty="0"/>
          </a:p>
        </p:txBody>
      </p:sp>
      <p:sp>
        <p:nvSpPr>
          <p:cNvPr id="10" name="Rectangle 4">
            <a:extLst>
              <a:ext uri="{FF2B5EF4-FFF2-40B4-BE49-F238E27FC236}">
                <a16:creationId xmlns:a16="http://schemas.microsoft.com/office/drawing/2014/main" id="{790BEEC5-A71E-5B0E-9F0B-F3181B185611}"/>
              </a:ext>
            </a:extLst>
          </p:cNvPr>
          <p:cNvSpPr>
            <a:spLocks noChangeArrowheads="1"/>
          </p:cNvSpPr>
          <p:nvPr/>
        </p:nvSpPr>
        <p:spPr bwMode="auto">
          <a:xfrm>
            <a:off x="179832" y="2157966"/>
            <a:ext cx="11512296"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dirty="0">
                <a:ln>
                  <a:noFill/>
                </a:ln>
                <a:solidFill>
                  <a:srgbClr val="A9B7C6"/>
                </a:solidFill>
                <a:effectLst/>
                <a:latin typeface="Arial Unicode MS"/>
              </a:rPr>
              <a:t>library(</a:t>
            </a:r>
            <a:r>
              <a:rPr kumimoji="0" lang="en-DE" altLang="en-DE" sz="2000" b="0" i="0" u="none" strike="noStrike" cap="none" normalizeH="0" baseline="0" dirty="0" err="1">
                <a:ln>
                  <a:noFill/>
                </a:ln>
                <a:solidFill>
                  <a:srgbClr val="A9B7C6"/>
                </a:solidFill>
                <a:effectLst/>
                <a:latin typeface="Arial Unicode MS"/>
              </a:rPr>
              <a:t>dplyr</a:t>
            </a:r>
            <a:r>
              <a:rPr kumimoji="0" lang="en-DE" altLang="en-DE" sz="2000" b="0" i="0" u="none" strike="noStrike" cap="none" normalizeH="0" baseline="0" dirty="0">
                <a:ln>
                  <a:noFill/>
                </a:ln>
                <a:solidFill>
                  <a:srgbClr val="A9B7C6"/>
                </a:solidFill>
                <a:effectLst/>
                <a:latin typeface="Arial Unicode MS"/>
              </a:rPr>
              <a:t>)</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library(</a:t>
            </a:r>
            <a:r>
              <a:rPr kumimoji="0" lang="en-DE" altLang="en-DE" sz="2000" b="0" i="0" u="none" strike="noStrike" cap="none" normalizeH="0" baseline="0" dirty="0" err="1">
                <a:ln>
                  <a:noFill/>
                </a:ln>
                <a:solidFill>
                  <a:srgbClr val="A9B7C6"/>
                </a:solidFill>
                <a:effectLst/>
                <a:latin typeface="Arial Unicode MS"/>
              </a:rPr>
              <a:t>dslabs</a:t>
            </a:r>
            <a:r>
              <a:rPr kumimoji="0" lang="en-DE" altLang="en-DE" sz="2000" b="0" i="0" u="none" strike="noStrike" cap="none" normalizeH="0" baseline="0" dirty="0">
                <a:ln>
                  <a:noFill/>
                </a:ln>
                <a:solidFill>
                  <a:srgbClr val="A9B7C6"/>
                </a:solidFill>
                <a:effectLst/>
                <a:latin typeface="Arial Unicode MS"/>
              </a:rPr>
              <a:t>)</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data(heights)</a:t>
            </a:r>
            <a:br>
              <a:rPr kumimoji="0" lang="en-DE" altLang="en-DE" sz="2000" b="0" i="0" u="none" strike="noStrike" cap="none" normalizeH="0" baseline="0" dirty="0">
                <a:ln>
                  <a:noFill/>
                </a:ln>
                <a:solidFill>
                  <a:srgbClr val="A9B7C6"/>
                </a:solidFill>
                <a:effectLst/>
                <a:latin typeface="Arial Unicode MS"/>
              </a:rPr>
            </a:b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FAC6B"/>
                </a:solidFill>
                <a:effectLst/>
                <a:latin typeface="Arial Unicode MS"/>
              </a:rPr>
              <a:t># El </a:t>
            </a:r>
            <a:r>
              <a:rPr kumimoji="0" lang="en-DE" altLang="en-DE" sz="2000" b="0" i="0" u="none" strike="noStrike" cap="none" normalizeH="0" baseline="0" dirty="0" err="1">
                <a:ln>
                  <a:noFill/>
                </a:ln>
                <a:solidFill>
                  <a:srgbClr val="AFAC6B"/>
                </a:solidFill>
                <a:effectLst/>
                <a:latin typeface="Arial Unicode MS"/>
              </a:rPr>
              <a:t>siguiente</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código</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calcula</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el</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promedio</a:t>
            </a:r>
            <a:r>
              <a:rPr kumimoji="0" lang="en-DE" altLang="en-DE" sz="2000" b="0" i="0" u="none" strike="noStrike" cap="none" normalizeH="0" baseline="0" dirty="0">
                <a:ln>
                  <a:noFill/>
                </a:ln>
                <a:solidFill>
                  <a:srgbClr val="AFAC6B"/>
                </a:solidFill>
                <a:effectLst/>
                <a:latin typeface="Arial Unicode MS"/>
              </a:rPr>
              <a:t> y la </a:t>
            </a:r>
            <a:r>
              <a:rPr kumimoji="0" lang="en-DE" altLang="en-DE" sz="2000" b="0" i="0" u="none" strike="noStrike" cap="none" normalizeH="0" baseline="0" dirty="0" err="1">
                <a:ln>
                  <a:noFill/>
                </a:ln>
                <a:solidFill>
                  <a:srgbClr val="AFAC6B"/>
                </a:solidFill>
                <a:effectLst/>
                <a:latin typeface="Arial Unicode MS"/>
              </a:rPr>
              <a:t>desviación</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estándar</a:t>
            </a:r>
            <a:r>
              <a:rPr kumimoji="0" lang="en-DE" altLang="en-DE" sz="2000" b="0" i="0" u="none" strike="noStrike" cap="none" normalizeH="0" baseline="0" dirty="0">
                <a:ln>
                  <a:noFill/>
                </a:ln>
                <a:solidFill>
                  <a:srgbClr val="AFAC6B"/>
                </a:solidFill>
                <a:effectLst/>
                <a:latin typeface="Arial Unicode MS"/>
              </a:rPr>
              <a:t> para las </a:t>
            </a:r>
            <a:r>
              <a:rPr kumimoji="0" lang="en-DE" altLang="en-DE" sz="2000" b="0" i="0" u="none" strike="noStrike" cap="none" normalizeH="0" baseline="0" dirty="0" err="1">
                <a:ln>
                  <a:noFill/>
                </a:ln>
                <a:solidFill>
                  <a:srgbClr val="AFAC6B"/>
                </a:solidFill>
                <a:effectLst/>
                <a:latin typeface="Arial Unicode MS"/>
              </a:rPr>
              <a:t>mujeres</a:t>
            </a:r>
            <a:r>
              <a:rPr kumimoji="0" lang="en-DE" altLang="en-DE" sz="2000" b="0" i="0" u="none" strike="noStrike" cap="none" normalizeH="0" baseline="0" dirty="0">
                <a:ln>
                  <a:noFill/>
                </a:ln>
                <a:solidFill>
                  <a:srgbClr val="AFAC6B"/>
                </a:solidFill>
                <a:effectLst/>
                <a:latin typeface="Arial Unicode MS"/>
              </a:rPr>
              <a:t>:</a:t>
            </a:r>
            <a:br>
              <a:rPr kumimoji="0" lang="en-DE" altLang="en-DE" sz="2000" b="0" i="0" u="none" strike="noStrike" cap="none" normalizeH="0" baseline="0" dirty="0">
                <a:ln>
                  <a:noFill/>
                </a:ln>
                <a:solidFill>
                  <a:srgbClr val="AFAC6B"/>
                </a:solidFill>
                <a:effectLst/>
                <a:latin typeface="Arial Unicode MS"/>
              </a:rPr>
            </a:br>
            <a:br>
              <a:rPr kumimoji="0" lang="en-DE" altLang="en-DE" sz="2000" b="0" i="0" u="none" strike="noStrike" cap="none" normalizeH="0" baseline="0" dirty="0">
                <a:ln>
                  <a:noFill/>
                </a:ln>
                <a:solidFill>
                  <a:srgbClr val="AFAC6B"/>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s &lt;- heights |&gt;</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filter(sex == </a:t>
            </a:r>
            <a:r>
              <a:rPr kumimoji="0" lang="en-DE" altLang="en-DE" sz="2000" b="0" i="0" u="none" strike="noStrike" cap="none" normalizeH="0" baseline="0" dirty="0">
                <a:ln>
                  <a:noFill/>
                </a:ln>
                <a:solidFill>
                  <a:srgbClr val="6A8759"/>
                </a:solidFill>
                <a:effectLst/>
                <a:latin typeface="Arial Unicode MS"/>
              </a:rPr>
              <a:t>"Female"</a:t>
            </a:r>
            <a:r>
              <a:rPr kumimoji="0" lang="en-DE" altLang="en-DE" sz="2000" b="0" i="0" u="none" strike="noStrike" cap="none" normalizeH="0" baseline="0" dirty="0">
                <a:ln>
                  <a:noFill/>
                </a:ln>
                <a:solidFill>
                  <a:srgbClr val="A9B7C6"/>
                </a:solidFill>
                <a:effectLst/>
                <a:latin typeface="Arial Unicode MS"/>
              </a:rPr>
              <a:t>) |&gt;</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summarize(average = mean(height)</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err="1">
                <a:ln>
                  <a:noFill/>
                </a:ln>
                <a:solidFill>
                  <a:srgbClr val="A9B7C6"/>
                </a:solidFill>
                <a:effectLst/>
                <a:latin typeface="Arial Unicode MS"/>
              </a:rPr>
              <a:t>standard_deviation</a:t>
            </a:r>
            <a:r>
              <a:rPr kumimoji="0" lang="en-DE" altLang="en-DE" sz="2000" b="0" i="0" u="none" strike="noStrike" cap="none" normalizeH="0" baseline="0" dirty="0">
                <a:ln>
                  <a:noFill/>
                </a:ln>
                <a:solidFill>
                  <a:srgbClr val="A9B7C6"/>
                </a:solidFill>
                <a:effectLst/>
                <a:latin typeface="Arial Unicode MS"/>
              </a:rPr>
              <a:t> = </a:t>
            </a:r>
            <a:r>
              <a:rPr kumimoji="0" lang="en-DE" altLang="en-DE" sz="2000" b="0" i="0" u="none" strike="noStrike" cap="none" normalizeH="0" baseline="0" dirty="0" err="1">
                <a:ln>
                  <a:noFill/>
                </a:ln>
                <a:solidFill>
                  <a:srgbClr val="A9B7C6"/>
                </a:solidFill>
                <a:effectLst/>
                <a:latin typeface="Arial Unicode MS"/>
              </a:rPr>
              <a:t>sd</a:t>
            </a:r>
            <a:r>
              <a:rPr kumimoji="0" lang="en-DE" altLang="en-DE" sz="2000" b="0" i="0" u="none" strike="noStrike" cap="none" normalizeH="0" baseline="0" dirty="0">
                <a:ln>
                  <a:noFill/>
                </a:ln>
                <a:solidFill>
                  <a:srgbClr val="A9B7C6"/>
                </a:solidFill>
                <a:effectLst/>
                <a:latin typeface="Arial Unicode MS"/>
              </a:rPr>
              <a:t>(height))</a:t>
            </a:r>
            <a:br>
              <a:rPr kumimoji="0" lang="en-DE" altLang="en-DE" sz="2000" b="0" i="0" u="none" strike="noStrike" cap="none" normalizeH="0" baseline="0" dirty="0">
                <a:ln>
                  <a:noFill/>
                </a:ln>
                <a:solidFill>
                  <a:srgbClr val="A9B7C6"/>
                </a:solidFill>
                <a:effectLst/>
                <a:latin typeface="Arial Unicode MS"/>
              </a:rPr>
            </a:b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FAC6B"/>
                </a:solidFill>
                <a:effectLst/>
                <a:latin typeface="Arial Unicode MS"/>
              </a:rPr>
              <a:t>## Print s</a:t>
            </a:r>
            <a:br>
              <a:rPr kumimoji="0" lang="en-DE" altLang="en-DE" sz="2000" b="0" i="0" u="none" strike="noStrike" cap="none" normalizeH="0" baseline="0" dirty="0">
                <a:ln>
                  <a:noFill/>
                </a:ln>
                <a:solidFill>
                  <a:srgbClr val="AFAC6B"/>
                </a:solidFill>
                <a:effectLst/>
                <a:latin typeface="Arial Unicode MS"/>
              </a:rPr>
            </a:br>
            <a:r>
              <a:rPr kumimoji="0" lang="en-DE" altLang="en-DE" sz="2000" b="0" i="0" u="none" strike="noStrike" cap="none" normalizeH="0" baseline="0" dirty="0" err="1">
                <a:ln>
                  <a:noFill/>
                </a:ln>
                <a:solidFill>
                  <a:srgbClr val="A9B7C6"/>
                </a:solidFill>
                <a:effectLst/>
                <a:latin typeface="Arial Unicode MS"/>
              </a:rPr>
              <a:t>s</a:t>
            </a:r>
            <a:endParaRPr kumimoji="0" lang="en-DE" altLang="en-DE"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1143159"/>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9832" y="-9144"/>
            <a:ext cx="10515600" cy="1325563"/>
          </a:xfrm>
        </p:spPr>
        <p:txBody>
          <a:bodyPr>
            <a:normAutofit/>
          </a:bodyPr>
          <a:lstStyle/>
          <a:p>
            <a:r>
              <a:rPr lang="es-ES" sz="3600" dirty="0">
                <a:solidFill>
                  <a:schemeClr val="bg1"/>
                </a:solidFill>
                <a:latin typeface="Montserrat ExtraBold" panose="00000900000000000000" pitchFamily="2" charset="0"/>
              </a:rPr>
              <a:t>Cómo resumir datos </a:t>
            </a:r>
            <a:r>
              <a:rPr lang="es-ES" sz="3600" dirty="0" err="1">
                <a:solidFill>
                  <a:schemeClr val="accent2">
                    <a:lumMod val="60000"/>
                    <a:lumOff val="40000"/>
                  </a:schemeClr>
                </a:solidFill>
                <a:latin typeface="Montserrat ExtraBold" panose="00000900000000000000" pitchFamily="2" charset="0"/>
              </a:rPr>
              <a:t>summarize</a:t>
            </a:r>
            <a:endParaRPr lang="en-US" sz="3600" dirty="0">
              <a:solidFill>
                <a:schemeClr val="accent2">
                  <a:lumMod val="60000"/>
                  <a:lumOff val="40000"/>
                </a:schemeClr>
              </a:solidFill>
              <a:latin typeface="Montserrat ExtraBold" panose="00000900000000000000" pitchFamily="2" charset="0"/>
            </a:endParaRPr>
          </a:p>
        </p:txBody>
      </p:sp>
      <p:sp>
        <p:nvSpPr>
          <p:cNvPr id="4" name="TextBox 3">
            <a:extLst>
              <a:ext uri="{FF2B5EF4-FFF2-40B4-BE49-F238E27FC236}">
                <a16:creationId xmlns:a16="http://schemas.microsoft.com/office/drawing/2014/main" id="{FD0CC551-B9D7-93EC-E746-714E43D304E9}"/>
              </a:ext>
            </a:extLst>
          </p:cNvPr>
          <p:cNvSpPr txBox="1"/>
          <p:nvPr/>
        </p:nvSpPr>
        <p:spPr>
          <a:xfrm>
            <a:off x="179832" y="1188550"/>
            <a:ext cx="1128369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marR="0" lvl="0" indent="0" eaLnBrk="0" fontAlgn="base" hangingPunct="0">
              <a:lnSpc>
                <a:spcPct val="100000"/>
              </a:lnSpc>
              <a:spcBef>
                <a:spcPct val="0"/>
              </a:spcBef>
              <a:spcAft>
                <a:spcPct val="0"/>
              </a:spcAft>
              <a:buClrTx/>
              <a:buSzTx/>
              <a:buFont typeface="Arial" panose="020B0604020202020204" pitchFamily="34" charset="0"/>
              <a:buNone/>
              <a:tabLst/>
              <a:defRPr sz="2400">
                <a:solidFill>
                  <a:schemeClr val="bg1"/>
                </a:solidFill>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Arial" panose="020B0604020202020204" pitchFamily="34" charset="0"/>
              <a:buChar char="•"/>
            </a:pPr>
            <a:r>
              <a:rPr lang="es-ES" dirty="0"/>
              <a:t>Como la tabla resultante almacenada en s es un data </a:t>
            </a:r>
            <a:r>
              <a:rPr lang="es-ES" dirty="0" err="1"/>
              <a:t>frame</a:t>
            </a:r>
            <a:r>
              <a:rPr lang="es-ES" dirty="0"/>
              <a:t>, podemos acceder a los componentes con el operador de acceso </a:t>
            </a:r>
            <a:r>
              <a:rPr lang="es-ES" i="1" dirty="0">
                <a:solidFill>
                  <a:schemeClr val="accent2">
                    <a:lumMod val="60000"/>
                    <a:lumOff val="40000"/>
                  </a:schemeClr>
                </a:solidFill>
              </a:rPr>
              <a:t>$</a:t>
            </a:r>
            <a:r>
              <a:rPr lang="es-ES" dirty="0"/>
              <a:t>:</a:t>
            </a:r>
            <a:endParaRPr lang="en-DE" dirty="0"/>
          </a:p>
        </p:txBody>
      </p:sp>
      <p:sp>
        <p:nvSpPr>
          <p:cNvPr id="3" name="Rectangle 1">
            <a:extLst>
              <a:ext uri="{FF2B5EF4-FFF2-40B4-BE49-F238E27FC236}">
                <a16:creationId xmlns:a16="http://schemas.microsoft.com/office/drawing/2014/main" id="{1E5E16AC-7CCA-355C-91C0-F3687E6C9721}"/>
              </a:ext>
            </a:extLst>
          </p:cNvPr>
          <p:cNvSpPr>
            <a:spLocks noChangeArrowheads="1"/>
          </p:cNvSpPr>
          <p:nvPr/>
        </p:nvSpPr>
        <p:spPr bwMode="auto">
          <a:xfrm>
            <a:off x="243840" y="2105561"/>
            <a:ext cx="11378184"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a:ln>
                  <a:noFill/>
                </a:ln>
                <a:solidFill>
                  <a:srgbClr val="A9B7C6"/>
                </a:solidFill>
                <a:effectLst/>
                <a:latin typeface="Arial Unicode MS"/>
              </a:rPr>
              <a:t>s$average</a:t>
            </a:r>
            <a:br>
              <a:rPr kumimoji="0" lang="en-DE" altLang="en-DE" sz="2000" b="0" i="0" u="none" strike="noStrike" cap="none" normalizeH="0" baseline="0">
                <a:ln>
                  <a:noFill/>
                </a:ln>
                <a:solidFill>
                  <a:srgbClr val="A9B7C6"/>
                </a:solidFill>
                <a:effectLst/>
                <a:latin typeface="Arial Unicode MS"/>
              </a:rPr>
            </a:br>
            <a:r>
              <a:rPr kumimoji="0" lang="en-DE" altLang="en-DE" sz="2000" b="0" i="0" u="none" strike="noStrike" cap="none" normalizeH="0" baseline="0">
                <a:ln>
                  <a:noFill/>
                </a:ln>
                <a:solidFill>
                  <a:srgbClr val="AFAC6B"/>
                </a:solidFill>
                <a:effectLst/>
                <a:latin typeface="Arial Unicode MS"/>
              </a:rPr>
              <a:t>#&gt; [1] 64.9</a:t>
            </a:r>
            <a:br>
              <a:rPr kumimoji="0" lang="en-DE" altLang="en-DE" sz="2000" b="0" i="0" u="none" strike="noStrike" cap="none" normalizeH="0" baseline="0">
                <a:ln>
                  <a:noFill/>
                </a:ln>
                <a:solidFill>
                  <a:srgbClr val="AFAC6B"/>
                </a:solidFill>
                <a:effectLst/>
                <a:latin typeface="Arial Unicode MS"/>
              </a:rPr>
            </a:br>
            <a:r>
              <a:rPr kumimoji="0" lang="en-DE" altLang="en-DE" sz="2000" b="0" i="0" u="none" strike="noStrike" cap="none" normalizeH="0" baseline="0">
                <a:ln>
                  <a:noFill/>
                </a:ln>
                <a:solidFill>
                  <a:srgbClr val="A9B7C6"/>
                </a:solidFill>
                <a:effectLst/>
                <a:latin typeface="Arial Unicode MS"/>
              </a:rPr>
              <a:t>s$standard_deviation</a:t>
            </a:r>
            <a:br>
              <a:rPr kumimoji="0" lang="en-DE" altLang="en-DE" sz="2000" b="0" i="0" u="none" strike="noStrike" cap="none" normalizeH="0" baseline="0">
                <a:ln>
                  <a:noFill/>
                </a:ln>
                <a:solidFill>
                  <a:srgbClr val="A9B7C6"/>
                </a:solidFill>
                <a:effectLst/>
                <a:latin typeface="Arial Unicode MS"/>
              </a:rPr>
            </a:br>
            <a:r>
              <a:rPr kumimoji="0" lang="en-DE" altLang="en-DE" sz="2000" b="0" i="0" u="none" strike="noStrike" cap="none" normalizeH="0" baseline="0">
                <a:ln>
                  <a:noFill/>
                </a:ln>
                <a:solidFill>
                  <a:srgbClr val="AFAC6B"/>
                </a:solidFill>
                <a:effectLst/>
                <a:latin typeface="Arial Unicode MS"/>
              </a:rPr>
              <a:t>#&gt; [1] 3.76</a:t>
            </a:r>
            <a:endParaRPr kumimoji="0" lang="en-DE" altLang="en-DE" sz="20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ACCFA1BD-9594-F102-E619-8B7FE2DF149D}"/>
              </a:ext>
            </a:extLst>
          </p:cNvPr>
          <p:cNvSpPr>
            <a:spLocks noChangeArrowheads="1"/>
          </p:cNvSpPr>
          <p:nvPr/>
        </p:nvSpPr>
        <p:spPr bwMode="auto">
          <a:xfrm>
            <a:off x="243840" y="3707767"/>
            <a:ext cx="11378184" cy="28623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Supongamos</a:t>
            </a:r>
            <a:r>
              <a:rPr kumimoji="0" lang="en-DE" altLang="en-DE" sz="2000" b="0" i="0" u="none" strike="noStrike" cap="none" normalizeH="0" baseline="0" dirty="0">
                <a:ln>
                  <a:noFill/>
                </a:ln>
                <a:solidFill>
                  <a:srgbClr val="AFAC6B"/>
                </a:solidFill>
                <a:effectLst/>
                <a:latin typeface="Arial Unicode MS"/>
              </a:rPr>
              <a:t> que </a:t>
            </a:r>
            <a:r>
              <a:rPr kumimoji="0" lang="en-DE" altLang="en-DE" sz="2000" b="0" i="0" u="none" strike="noStrike" cap="none" normalizeH="0" baseline="0" dirty="0" err="1">
                <a:ln>
                  <a:noFill/>
                </a:ln>
                <a:solidFill>
                  <a:srgbClr val="AFAC6B"/>
                </a:solidFill>
                <a:effectLst/>
                <a:latin typeface="Arial Unicode MS"/>
              </a:rPr>
              <a:t>queremos</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tres</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resúmenes</a:t>
            </a:r>
            <a:r>
              <a:rPr kumimoji="0" lang="en-DE" altLang="en-DE" sz="2000" b="0" i="0" u="none" strike="noStrike" cap="none" normalizeH="0" baseline="0" dirty="0">
                <a:ln>
                  <a:noFill/>
                </a:ln>
                <a:solidFill>
                  <a:srgbClr val="AFAC6B"/>
                </a:solidFill>
                <a:effectLst/>
                <a:latin typeface="Arial Unicode MS"/>
              </a:rPr>
              <a:t> de la </a:t>
            </a:r>
            <a:r>
              <a:rPr kumimoji="0" lang="en-DE" altLang="en-DE" sz="2000" b="0" i="0" u="none" strike="noStrike" cap="none" normalizeH="0" baseline="0" dirty="0" err="1">
                <a:ln>
                  <a:noFill/>
                </a:ln>
                <a:solidFill>
                  <a:srgbClr val="AFAC6B"/>
                </a:solidFill>
                <a:effectLst/>
                <a:latin typeface="Arial Unicode MS"/>
              </a:rPr>
              <a:t>misma</a:t>
            </a:r>
            <a:r>
              <a:rPr kumimoji="0" lang="en-DE" altLang="en-DE" sz="2000" b="0" i="0" u="none" strike="noStrike" cap="none" normalizeH="0" baseline="0" dirty="0">
                <a:ln>
                  <a:noFill/>
                </a:ln>
                <a:solidFill>
                  <a:srgbClr val="AFAC6B"/>
                </a:solidFill>
                <a:effectLst/>
                <a:latin typeface="Arial Unicode MS"/>
              </a:rPr>
              <a:t> variable, </a:t>
            </a:r>
            <a:r>
              <a:rPr kumimoji="0" lang="en-DE" altLang="en-DE" sz="2000" b="0" i="0" u="none" strike="noStrike" cap="none" normalizeH="0" baseline="0" dirty="0" err="1">
                <a:ln>
                  <a:noFill/>
                </a:ln>
                <a:solidFill>
                  <a:srgbClr val="AFAC6B"/>
                </a:solidFill>
                <a:effectLst/>
                <a:latin typeface="Arial Unicode MS"/>
              </a:rPr>
              <a:t>como</a:t>
            </a:r>
            <a:r>
              <a:rPr kumimoji="0" lang="en-DE" altLang="en-DE" sz="2000" b="0" i="0" u="none" strike="noStrike" cap="none" normalizeH="0" baseline="0" dirty="0">
                <a:ln>
                  <a:noFill/>
                </a:ln>
                <a:solidFill>
                  <a:srgbClr val="AFAC6B"/>
                </a:solidFill>
                <a:effectLst/>
                <a:latin typeface="Arial Unicode MS"/>
              </a:rPr>
              <a:t> las </a:t>
            </a:r>
            <a:br>
              <a:rPr kumimoji="0" lang="en-DE" altLang="en-DE" sz="2000" b="0" i="0" u="none" strike="noStrike" cap="none" normalizeH="0" baseline="0" dirty="0">
                <a:ln>
                  <a:noFill/>
                </a:ln>
                <a:solidFill>
                  <a:srgbClr val="AFAC6B"/>
                </a:solidFill>
                <a:effectLst/>
                <a:latin typeface="Arial Unicode MS"/>
              </a:rPr>
            </a:b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alturas</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mediana</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mínima</a:t>
            </a:r>
            <a:r>
              <a:rPr kumimoji="0" lang="en-DE" altLang="en-DE" sz="2000" b="0" i="0" u="none" strike="noStrike" cap="none" normalizeH="0" baseline="0" dirty="0">
                <a:ln>
                  <a:noFill/>
                </a:ln>
                <a:solidFill>
                  <a:srgbClr val="AFAC6B"/>
                </a:solidFill>
                <a:effectLst/>
                <a:latin typeface="Arial Unicode MS"/>
              </a:rPr>
              <a:t> y </a:t>
            </a:r>
            <a:r>
              <a:rPr kumimoji="0" lang="en-DE" altLang="en-DE" sz="2000" b="0" i="0" u="none" strike="noStrike" cap="none" normalizeH="0" baseline="0" dirty="0" err="1">
                <a:ln>
                  <a:noFill/>
                </a:ln>
                <a:solidFill>
                  <a:srgbClr val="AFAC6B"/>
                </a:solidFill>
                <a:effectLst/>
                <a:latin typeface="Arial Unicode MS"/>
              </a:rPr>
              <a:t>máxima</a:t>
            </a:r>
            <a:r>
              <a:rPr kumimoji="0" lang="en-DE" altLang="en-DE" sz="2000" b="0" i="0" u="none" strike="noStrike" cap="none" normalizeH="0" baseline="0" dirty="0">
                <a:ln>
                  <a:noFill/>
                </a:ln>
                <a:solidFill>
                  <a:srgbClr val="AFAC6B"/>
                </a:solidFill>
                <a:effectLst/>
                <a:latin typeface="Arial Unicode MS"/>
              </a:rPr>
              <a:t>. La </a:t>
            </a:r>
            <a:r>
              <a:rPr kumimoji="0" lang="en-DE" altLang="en-DE" sz="2000" b="0" i="0" u="none" strike="noStrike" cap="none" normalizeH="0" baseline="0" dirty="0" err="1">
                <a:ln>
                  <a:noFill/>
                </a:ln>
                <a:solidFill>
                  <a:srgbClr val="AFAC6B"/>
                </a:solidFill>
                <a:effectLst/>
                <a:latin typeface="Arial Unicode MS"/>
              </a:rPr>
              <a:t>función</a:t>
            </a:r>
            <a:r>
              <a:rPr kumimoji="0" lang="en-DE" altLang="en-DE" sz="2000" b="0" i="0" u="none" strike="noStrike" cap="none" normalizeH="0" baseline="0" dirty="0">
                <a:ln>
                  <a:noFill/>
                </a:ln>
                <a:solidFill>
                  <a:srgbClr val="AFAC6B"/>
                </a:solidFill>
                <a:effectLst/>
                <a:latin typeface="Arial Unicode MS"/>
              </a:rPr>
              <a:t> quantile: </a:t>
            </a:r>
            <a:br>
              <a:rPr kumimoji="0" lang="en-DE" altLang="en-DE" sz="2000" b="0" i="0" u="none" strike="noStrike" cap="none" normalizeH="0" baseline="0" dirty="0">
                <a:ln>
                  <a:noFill/>
                </a:ln>
                <a:solidFill>
                  <a:srgbClr val="AFAC6B"/>
                </a:solidFill>
                <a:effectLst/>
                <a:latin typeface="Arial Unicode MS"/>
              </a:rPr>
            </a:br>
            <a:r>
              <a:rPr kumimoji="0" lang="en-DE" altLang="en-DE" sz="2000" b="0" i="0" u="none" strike="noStrike" cap="none" normalizeH="0" baseline="0" dirty="0">
                <a:ln>
                  <a:noFill/>
                </a:ln>
                <a:solidFill>
                  <a:srgbClr val="AFAC6B"/>
                </a:solidFill>
                <a:effectLst/>
                <a:latin typeface="Arial Unicode MS"/>
              </a:rPr>
              <a:t># quantile(x, c(0.5, 0, 1)) </a:t>
            </a:r>
            <a:r>
              <a:rPr kumimoji="0" lang="en-DE" altLang="en-DE" sz="2000" b="0" i="0" u="none" strike="noStrike" cap="none" normalizeH="0" baseline="0" dirty="0" err="1">
                <a:ln>
                  <a:noFill/>
                </a:ln>
                <a:solidFill>
                  <a:srgbClr val="AFAC6B"/>
                </a:solidFill>
                <a:effectLst/>
                <a:latin typeface="Arial Unicode MS"/>
              </a:rPr>
              <a:t>devuelve</a:t>
            </a:r>
            <a:r>
              <a:rPr kumimoji="0" lang="en-DE" altLang="en-DE" sz="2000" b="0" i="0" u="none" strike="noStrike" cap="none" normalizeH="0" baseline="0" dirty="0">
                <a:ln>
                  <a:noFill/>
                </a:ln>
                <a:solidFill>
                  <a:srgbClr val="AFAC6B"/>
                </a:solidFill>
                <a:effectLst/>
                <a:latin typeface="Arial Unicode MS"/>
              </a:rPr>
              <a:t> la </a:t>
            </a:r>
            <a:r>
              <a:rPr kumimoji="0" lang="en-DE" altLang="en-DE" sz="2000" b="0" i="0" u="none" strike="noStrike" cap="none" normalizeH="0" baseline="0" dirty="0" err="1">
                <a:ln>
                  <a:noFill/>
                </a:ln>
                <a:solidFill>
                  <a:srgbClr val="AFAC6B"/>
                </a:solidFill>
                <a:effectLst/>
                <a:latin typeface="Arial Unicode MS"/>
              </a:rPr>
              <a:t>mediana</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percentil</a:t>
            </a:r>
            <a:r>
              <a:rPr kumimoji="0" lang="en-DE" altLang="en-DE" sz="2000" b="0" i="0" u="none" strike="noStrike" cap="none" normalizeH="0" baseline="0" dirty="0">
                <a:ln>
                  <a:noFill/>
                </a:ln>
                <a:solidFill>
                  <a:srgbClr val="AFAC6B"/>
                </a:solidFill>
                <a:effectLst/>
                <a:latin typeface="Arial Unicode MS"/>
              </a:rPr>
              <a:t> 50), </a:t>
            </a:r>
            <a:br>
              <a:rPr kumimoji="0" lang="en-DE" altLang="en-DE" sz="2000" b="0" i="0" u="none" strike="noStrike" cap="none" normalizeH="0" baseline="0" dirty="0">
                <a:ln>
                  <a:noFill/>
                </a:ln>
                <a:solidFill>
                  <a:srgbClr val="AFAC6B"/>
                </a:solidFill>
                <a:effectLst/>
                <a:latin typeface="Arial Unicode MS"/>
              </a:rPr>
            </a:b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el</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mínimo</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percentil</a:t>
            </a:r>
            <a:r>
              <a:rPr kumimoji="0" lang="en-DE" altLang="en-DE" sz="2000" b="0" i="0" u="none" strike="noStrike" cap="none" normalizeH="0" baseline="0" dirty="0">
                <a:ln>
                  <a:noFill/>
                </a:ln>
                <a:solidFill>
                  <a:srgbClr val="AFAC6B"/>
                </a:solidFill>
                <a:effectLst/>
                <a:latin typeface="Arial Unicode MS"/>
              </a:rPr>
              <a:t> 0) y # </a:t>
            </a:r>
            <a:r>
              <a:rPr kumimoji="0" lang="en-DE" altLang="en-DE" sz="2000" b="0" i="0" u="none" strike="noStrike" cap="none" normalizeH="0" baseline="0" dirty="0" err="1">
                <a:ln>
                  <a:noFill/>
                </a:ln>
                <a:solidFill>
                  <a:srgbClr val="AFAC6B"/>
                </a:solidFill>
                <a:effectLst/>
                <a:latin typeface="Arial Unicode MS"/>
              </a:rPr>
              <a:t>el</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máximo</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percentil</a:t>
            </a:r>
            <a:r>
              <a:rPr kumimoji="0" lang="en-DE" altLang="en-DE" sz="2000" b="0" i="0" u="none" strike="noStrike" cap="none" normalizeH="0" baseline="0" dirty="0">
                <a:ln>
                  <a:noFill/>
                </a:ln>
                <a:solidFill>
                  <a:srgbClr val="AFAC6B"/>
                </a:solidFill>
                <a:effectLst/>
                <a:latin typeface="Arial Unicode MS"/>
              </a:rPr>
              <a:t> 100) del vector x. </a:t>
            </a:r>
            <a:br>
              <a:rPr kumimoji="0" lang="en-DE" altLang="en-DE" sz="2000" b="0" i="0" u="none" strike="noStrike" cap="none" normalizeH="0" baseline="0" dirty="0">
                <a:ln>
                  <a:noFill/>
                </a:ln>
                <a:solidFill>
                  <a:srgbClr val="AFAC6B"/>
                </a:solidFill>
                <a:effectLst/>
                <a:latin typeface="Arial Unicode MS"/>
              </a:rPr>
            </a:br>
            <a:r>
              <a:rPr kumimoji="0" lang="en-DE" altLang="en-DE" sz="2000" b="0" i="0" u="none" strike="noStrike" cap="none" normalizeH="0" baseline="0" dirty="0">
                <a:ln>
                  <a:noFill/>
                </a:ln>
                <a:solidFill>
                  <a:srgbClr val="AFAC6B"/>
                </a:solidFill>
                <a:effectLst/>
                <a:latin typeface="Arial Unicode MS"/>
              </a:rPr>
              <a:t># Podemos </a:t>
            </a:r>
            <a:r>
              <a:rPr kumimoji="0" lang="en-DE" altLang="en-DE" sz="2000" b="0" i="0" u="none" strike="noStrike" cap="none" normalizeH="0" baseline="0" dirty="0" err="1">
                <a:ln>
                  <a:noFill/>
                </a:ln>
                <a:solidFill>
                  <a:srgbClr val="AFAC6B"/>
                </a:solidFill>
                <a:effectLst/>
                <a:latin typeface="Arial Unicode MS"/>
              </a:rPr>
              <a:t>usarlo</a:t>
            </a:r>
            <a:r>
              <a:rPr kumimoji="0" lang="en-DE" altLang="en-DE" sz="2000" b="0" i="0" u="none" strike="noStrike" cap="none" normalizeH="0" baseline="0" dirty="0">
                <a:ln>
                  <a:noFill/>
                </a:ln>
                <a:solidFill>
                  <a:srgbClr val="AFAC6B"/>
                </a:solidFill>
                <a:effectLst/>
                <a:latin typeface="Arial Unicode MS"/>
              </a:rPr>
              <a:t> con summarize </a:t>
            </a:r>
            <a:r>
              <a:rPr kumimoji="0" lang="en-DE" altLang="en-DE" sz="2000" b="0" i="0" u="none" strike="noStrike" cap="none" normalizeH="0" baseline="0" dirty="0" err="1">
                <a:ln>
                  <a:noFill/>
                </a:ln>
                <a:solidFill>
                  <a:srgbClr val="AFAC6B"/>
                </a:solidFill>
                <a:effectLst/>
                <a:latin typeface="Arial Unicode MS"/>
              </a:rPr>
              <a:t>así</a:t>
            </a:r>
            <a:r>
              <a:rPr kumimoji="0" lang="en-DE" altLang="en-DE" sz="2000" b="0" i="0" u="none" strike="noStrike" cap="none" normalizeH="0" baseline="0" dirty="0">
                <a:ln>
                  <a:noFill/>
                </a:ln>
                <a:solidFill>
                  <a:srgbClr val="AFAC6B"/>
                </a:solidFill>
                <a:effectLst/>
                <a:latin typeface="Arial Unicode MS"/>
              </a:rPr>
              <a:t>:</a:t>
            </a:r>
            <a:br>
              <a:rPr kumimoji="0" lang="en-DE" altLang="en-DE" sz="2000" b="0" i="0" u="none" strike="noStrike" cap="none" normalizeH="0" baseline="0" dirty="0">
                <a:ln>
                  <a:noFill/>
                </a:ln>
                <a:solidFill>
                  <a:srgbClr val="AFAC6B"/>
                </a:solidFill>
                <a:effectLst/>
                <a:latin typeface="Arial Unicode MS"/>
              </a:rPr>
            </a:br>
            <a:br>
              <a:rPr kumimoji="0" lang="en-DE" altLang="en-DE" sz="2000" b="0" i="0" u="none" strike="noStrike" cap="none" normalizeH="0" baseline="0" dirty="0">
                <a:ln>
                  <a:noFill/>
                </a:ln>
                <a:solidFill>
                  <a:srgbClr val="AFAC6B"/>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heights |&gt;</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filter(sex == </a:t>
            </a:r>
            <a:r>
              <a:rPr kumimoji="0" lang="en-DE" altLang="en-DE" sz="2000" b="0" i="0" u="none" strike="noStrike" cap="none" normalizeH="0" baseline="0" dirty="0">
                <a:ln>
                  <a:noFill/>
                </a:ln>
                <a:solidFill>
                  <a:srgbClr val="6A8759"/>
                </a:solidFill>
                <a:effectLst/>
                <a:latin typeface="Arial Unicode MS"/>
              </a:rPr>
              <a:t>"Female"</a:t>
            </a:r>
            <a:r>
              <a:rPr kumimoji="0" lang="en-DE" altLang="en-DE" sz="2000" b="0" i="0" u="none" strike="noStrike" cap="none" normalizeH="0" baseline="0" dirty="0">
                <a:ln>
                  <a:noFill/>
                </a:ln>
                <a:solidFill>
                  <a:srgbClr val="A9B7C6"/>
                </a:solidFill>
                <a:effectLst/>
                <a:latin typeface="Arial Unicode MS"/>
              </a:rPr>
              <a:t>) |&gt;</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summarize(</a:t>
            </a:r>
            <a:r>
              <a:rPr kumimoji="0" lang="en-DE" altLang="en-DE" sz="2000" b="0" i="0" u="none" strike="noStrike" cap="none" normalizeH="0" baseline="0" dirty="0" err="1">
                <a:ln>
                  <a:noFill/>
                </a:ln>
                <a:solidFill>
                  <a:srgbClr val="A9B7C6"/>
                </a:solidFill>
                <a:effectLst/>
                <a:latin typeface="Arial Unicode MS"/>
              </a:rPr>
              <a:t>median_min_max</a:t>
            </a:r>
            <a:r>
              <a:rPr kumimoji="0" lang="en-DE" altLang="en-DE" sz="2000" b="0" i="0" u="none" strike="noStrike" cap="none" normalizeH="0" baseline="0" dirty="0">
                <a:ln>
                  <a:noFill/>
                </a:ln>
                <a:solidFill>
                  <a:srgbClr val="A9B7C6"/>
                </a:solidFill>
                <a:effectLst/>
                <a:latin typeface="Arial Unicode MS"/>
              </a:rPr>
              <a:t> = quantile(height</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A9B7C6"/>
                </a:solidFill>
                <a:effectLst/>
                <a:latin typeface="Arial Unicode MS"/>
              </a:rPr>
              <a:t>c(</a:t>
            </a:r>
            <a:r>
              <a:rPr kumimoji="0" lang="en-DE" altLang="en-DE" sz="2000" b="0" i="0" u="none" strike="noStrike" cap="none" normalizeH="0" baseline="0" dirty="0">
                <a:ln>
                  <a:noFill/>
                </a:ln>
                <a:solidFill>
                  <a:srgbClr val="6897BB"/>
                </a:solidFill>
                <a:effectLst/>
                <a:latin typeface="Arial Unicode MS"/>
              </a:rPr>
              <a:t>0.5</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6897BB"/>
                </a:solidFill>
                <a:effectLst/>
                <a:latin typeface="Arial Unicode MS"/>
              </a:rPr>
              <a:t>0</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6897BB"/>
                </a:solidFill>
                <a:effectLst/>
                <a:latin typeface="Arial Unicode MS"/>
              </a:rPr>
              <a:t>1</a:t>
            </a:r>
            <a:r>
              <a:rPr kumimoji="0" lang="en-DE" altLang="en-DE" sz="2000" b="0" i="0" u="none" strike="noStrike" cap="none" normalizeH="0" baseline="0" dirty="0">
                <a:ln>
                  <a:noFill/>
                </a:ln>
                <a:solidFill>
                  <a:srgbClr val="A9B7C6"/>
                </a:solidFill>
                <a:effectLst/>
                <a:latin typeface="Arial Unicode MS"/>
              </a:rPr>
              <a:t>)))</a:t>
            </a:r>
            <a:endParaRPr kumimoji="0" lang="en-DE" altLang="en-DE"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74407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9832" y="-9144"/>
            <a:ext cx="10515600" cy="1325563"/>
          </a:xfrm>
        </p:spPr>
        <p:txBody>
          <a:bodyPr>
            <a:normAutofit/>
          </a:bodyPr>
          <a:lstStyle/>
          <a:p>
            <a:r>
              <a:rPr lang="es-ES" sz="3600" dirty="0">
                <a:solidFill>
                  <a:schemeClr val="bg1"/>
                </a:solidFill>
                <a:latin typeface="Montserrat ExtraBold" panose="00000900000000000000" pitchFamily="2" charset="0"/>
              </a:rPr>
              <a:t>Cómo resumir datos </a:t>
            </a:r>
            <a:r>
              <a:rPr lang="es-ES" sz="3600" dirty="0" err="1">
                <a:solidFill>
                  <a:schemeClr val="accent2">
                    <a:lumMod val="60000"/>
                    <a:lumOff val="40000"/>
                  </a:schemeClr>
                </a:solidFill>
                <a:latin typeface="Montserrat ExtraBold" panose="00000900000000000000" pitchFamily="2" charset="0"/>
              </a:rPr>
              <a:t>summarize</a:t>
            </a:r>
            <a:endParaRPr lang="en-US" sz="3600" dirty="0">
              <a:solidFill>
                <a:schemeClr val="accent2">
                  <a:lumMod val="60000"/>
                  <a:lumOff val="40000"/>
                </a:schemeClr>
              </a:solidFill>
              <a:latin typeface="Montserrat ExtraBold" panose="00000900000000000000" pitchFamily="2" charset="0"/>
            </a:endParaRPr>
          </a:p>
        </p:txBody>
      </p:sp>
      <p:sp>
        <p:nvSpPr>
          <p:cNvPr id="4" name="TextBox 3">
            <a:extLst>
              <a:ext uri="{FF2B5EF4-FFF2-40B4-BE49-F238E27FC236}">
                <a16:creationId xmlns:a16="http://schemas.microsoft.com/office/drawing/2014/main" id="{FD0CC551-B9D7-93EC-E746-714E43D304E9}"/>
              </a:ext>
            </a:extLst>
          </p:cNvPr>
          <p:cNvSpPr txBox="1"/>
          <p:nvPr/>
        </p:nvSpPr>
        <p:spPr>
          <a:xfrm>
            <a:off x="179832" y="1003884"/>
            <a:ext cx="11283696"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marR="0" lvl="0" indent="0" eaLnBrk="0" fontAlgn="base" hangingPunct="0">
              <a:lnSpc>
                <a:spcPct val="100000"/>
              </a:lnSpc>
              <a:spcBef>
                <a:spcPct val="0"/>
              </a:spcBef>
              <a:spcAft>
                <a:spcPct val="0"/>
              </a:spcAft>
              <a:buClrTx/>
              <a:buSzTx/>
              <a:buFont typeface="Arial" panose="020B0604020202020204" pitchFamily="34" charset="0"/>
              <a:buNone/>
              <a:tabLst/>
              <a:defRPr sz="2400">
                <a:solidFill>
                  <a:schemeClr val="bg1"/>
                </a:solidFill>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Arial" panose="020B0604020202020204" pitchFamily="34" charset="0"/>
              <a:buChar char="•"/>
            </a:pPr>
            <a:r>
              <a:rPr lang="es-ES" dirty="0"/>
              <a:t>Sin embargo, observe que los resúmenes se devuelven en una fila cada uno. Para obtener los resultados en diferentes columnas, tenemos que definir una función que devuelva un marco de datos como este:</a:t>
            </a:r>
            <a:endParaRPr lang="en-DE" dirty="0"/>
          </a:p>
        </p:txBody>
      </p:sp>
      <p:sp>
        <p:nvSpPr>
          <p:cNvPr id="5" name="Rectangle 1">
            <a:extLst>
              <a:ext uri="{FF2B5EF4-FFF2-40B4-BE49-F238E27FC236}">
                <a16:creationId xmlns:a16="http://schemas.microsoft.com/office/drawing/2014/main" id="{7CA71FE1-C8D6-0F16-ECF1-32A02EB30180}"/>
              </a:ext>
            </a:extLst>
          </p:cNvPr>
          <p:cNvSpPr>
            <a:spLocks noChangeArrowheads="1"/>
          </p:cNvSpPr>
          <p:nvPr/>
        </p:nvSpPr>
        <p:spPr bwMode="auto">
          <a:xfrm>
            <a:off x="179832" y="2388126"/>
            <a:ext cx="11615928" cy="40934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dirty="0">
                <a:ln>
                  <a:noFill/>
                </a:ln>
                <a:solidFill>
                  <a:srgbClr val="A9B7C6"/>
                </a:solidFill>
                <a:effectLst/>
                <a:latin typeface="Arial Unicode MS"/>
              </a:rPr>
              <a:t>heights |&gt;</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filter(sex == </a:t>
            </a:r>
            <a:r>
              <a:rPr kumimoji="0" lang="en-DE" altLang="en-DE" sz="2000" b="0" i="0" u="none" strike="noStrike" cap="none" normalizeH="0" baseline="0" dirty="0">
                <a:ln>
                  <a:noFill/>
                </a:ln>
                <a:solidFill>
                  <a:srgbClr val="6A8759"/>
                </a:solidFill>
                <a:effectLst/>
                <a:latin typeface="Arial Unicode MS"/>
              </a:rPr>
              <a:t>"Female"</a:t>
            </a:r>
            <a:r>
              <a:rPr kumimoji="0" lang="en-DE" altLang="en-DE" sz="2000" b="0" i="0" u="none" strike="noStrike" cap="none" normalizeH="0" baseline="0" dirty="0">
                <a:ln>
                  <a:noFill/>
                </a:ln>
                <a:solidFill>
                  <a:srgbClr val="A9B7C6"/>
                </a:solidFill>
                <a:effectLst/>
                <a:latin typeface="Arial Unicode MS"/>
              </a:rPr>
              <a:t>) |&gt;</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summarize(</a:t>
            </a:r>
            <a:r>
              <a:rPr kumimoji="0" lang="en-DE" altLang="en-DE" sz="2000" b="0" i="0" u="none" strike="noStrike" cap="none" normalizeH="0" baseline="0" dirty="0" err="1">
                <a:ln>
                  <a:noFill/>
                </a:ln>
                <a:solidFill>
                  <a:srgbClr val="A9B7C6"/>
                </a:solidFill>
                <a:effectLst/>
                <a:latin typeface="Arial Unicode MS"/>
              </a:rPr>
              <a:t>median_min_max</a:t>
            </a:r>
            <a:r>
              <a:rPr kumimoji="0" lang="en-DE" altLang="en-DE" sz="2000" b="0" i="0" u="none" strike="noStrike" cap="none" normalizeH="0" baseline="0" dirty="0">
                <a:ln>
                  <a:noFill/>
                </a:ln>
                <a:solidFill>
                  <a:srgbClr val="A9B7C6"/>
                </a:solidFill>
                <a:effectLst/>
                <a:latin typeface="Arial Unicode MS"/>
              </a:rPr>
              <a:t> = quantile(height</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A9B7C6"/>
                </a:solidFill>
                <a:effectLst/>
                <a:latin typeface="Arial Unicode MS"/>
              </a:rPr>
              <a:t>c(</a:t>
            </a:r>
            <a:r>
              <a:rPr kumimoji="0" lang="en-DE" altLang="en-DE" sz="2000" b="0" i="0" u="none" strike="noStrike" cap="none" normalizeH="0" baseline="0" dirty="0">
                <a:ln>
                  <a:noFill/>
                </a:ln>
                <a:solidFill>
                  <a:srgbClr val="6897BB"/>
                </a:solidFill>
                <a:effectLst/>
                <a:latin typeface="Arial Unicode MS"/>
              </a:rPr>
              <a:t>0.5</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6897BB"/>
                </a:solidFill>
                <a:effectLst/>
                <a:latin typeface="Arial Unicode MS"/>
              </a:rPr>
              <a:t>0</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6897BB"/>
                </a:solidFill>
                <a:effectLst/>
                <a:latin typeface="Arial Unicode MS"/>
              </a:rPr>
              <a:t>1</a:t>
            </a:r>
            <a:r>
              <a:rPr kumimoji="0" lang="en-DE" altLang="en-DE" sz="2000" b="0" i="0" u="none" strike="noStrike" cap="none" normalizeH="0" baseline="0" dirty="0">
                <a:ln>
                  <a:noFill/>
                </a:ln>
                <a:solidFill>
                  <a:srgbClr val="A9B7C6"/>
                </a:solidFill>
                <a:effectLst/>
                <a:latin typeface="Arial Unicode MS"/>
              </a:rPr>
              <a:t>)))</a:t>
            </a:r>
            <a:br>
              <a:rPr kumimoji="0" lang="en-DE" altLang="en-DE" sz="2000" b="0" i="0" u="none" strike="noStrike" cap="none" normalizeH="0" baseline="0" dirty="0">
                <a:ln>
                  <a:noFill/>
                </a:ln>
                <a:solidFill>
                  <a:srgbClr val="A9B7C6"/>
                </a:solidFill>
                <a:effectLst/>
                <a:latin typeface="Arial Unicode MS"/>
              </a:rPr>
            </a:b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err="1">
                <a:ln>
                  <a:noFill/>
                </a:ln>
                <a:solidFill>
                  <a:srgbClr val="A9B7C6"/>
                </a:solidFill>
                <a:effectLst/>
                <a:latin typeface="Arial Unicode MS"/>
              </a:rPr>
              <a:t>median_min_max</a:t>
            </a:r>
            <a:r>
              <a:rPr kumimoji="0" lang="en-DE" altLang="en-DE" sz="2000" b="0" i="0" u="none" strike="noStrike" cap="none" normalizeH="0" baseline="0" dirty="0">
                <a:ln>
                  <a:noFill/>
                </a:ln>
                <a:solidFill>
                  <a:srgbClr val="A9B7C6"/>
                </a:solidFill>
                <a:effectLst/>
                <a:latin typeface="Arial Unicode MS"/>
              </a:rPr>
              <a:t> &lt;- </a:t>
            </a:r>
            <a:r>
              <a:rPr kumimoji="0" lang="en-DE" altLang="en-DE" sz="2000" b="0" i="0" u="none" strike="noStrike" cap="none" normalizeH="0" baseline="0" dirty="0">
                <a:ln>
                  <a:noFill/>
                </a:ln>
                <a:solidFill>
                  <a:srgbClr val="CC7832"/>
                </a:solidFill>
                <a:effectLst/>
                <a:latin typeface="Arial Unicode MS"/>
              </a:rPr>
              <a:t>function</a:t>
            </a:r>
            <a:r>
              <a:rPr kumimoji="0" lang="en-DE" altLang="en-DE" sz="2000" b="0" i="0" u="none" strike="noStrike" cap="none" normalizeH="0" baseline="0" dirty="0">
                <a:ln>
                  <a:noFill/>
                </a:ln>
                <a:solidFill>
                  <a:srgbClr val="A9B7C6"/>
                </a:solidFill>
                <a:effectLst/>
                <a:latin typeface="Arial Unicode MS"/>
              </a:rPr>
              <a:t>(x){</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err="1">
                <a:ln>
                  <a:noFill/>
                </a:ln>
                <a:solidFill>
                  <a:srgbClr val="A9B7C6"/>
                </a:solidFill>
                <a:effectLst/>
                <a:latin typeface="Arial Unicode MS"/>
              </a:rPr>
              <a:t>qs</a:t>
            </a:r>
            <a:r>
              <a:rPr kumimoji="0" lang="en-DE" altLang="en-DE" sz="2000" b="0" i="0" u="none" strike="noStrike" cap="none" normalizeH="0" baseline="0" dirty="0">
                <a:ln>
                  <a:noFill/>
                </a:ln>
                <a:solidFill>
                  <a:srgbClr val="A9B7C6"/>
                </a:solidFill>
                <a:effectLst/>
                <a:latin typeface="Arial Unicode MS"/>
              </a:rPr>
              <a:t> &lt;- quantile(x</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A9B7C6"/>
                </a:solidFill>
                <a:effectLst/>
                <a:latin typeface="Arial Unicode MS"/>
              </a:rPr>
              <a:t>c(</a:t>
            </a:r>
            <a:r>
              <a:rPr kumimoji="0" lang="en-DE" altLang="en-DE" sz="2000" b="0" i="0" u="none" strike="noStrike" cap="none" normalizeH="0" baseline="0" dirty="0">
                <a:ln>
                  <a:noFill/>
                </a:ln>
                <a:solidFill>
                  <a:srgbClr val="6897BB"/>
                </a:solidFill>
                <a:effectLst/>
                <a:latin typeface="Arial Unicode MS"/>
              </a:rPr>
              <a:t>0.5</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6897BB"/>
                </a:solidFill>
                <a:effectLst/>
                <a:latin typeface="Arial Unicode MS"/>
              </a:rPr>
              <a:t>0</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6897BB"/>
                </a:solidFill>
                <a:effectLst/>
                <a:latin typeface="Arial Unicode MS"/>
              </a:rPr>
              <a:t>1</a:t>
            </a:r>
            <a:r>
              <a:rPr kumimoji="0" lang="en-DE" altLang="en-DE" sz="2000" b="0" i="0" u="none" strike="noStrike" cap="none" normalizeH="0" baseline="0" dirty="0">
                <a:ln>
                  <a:noFill/>
                </a:ln>
                <a:solidFill>
                  <a:srgbClr val="A9B7C6"/>
                </a:solidFill>
                <a:effectLst/>
                <a:latin typeface="Arial Unicode MS"/>
              </a:rPr>
              <a:t>))</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err="1">
                <a:ln>
                  <a:noFill/>
                </a:ln>
                <a:solidFill>
                  <a:srgbClr val="A9B7C6"/>
                </a:solidFill>
                <a:effectLst/>
                <a:latin typeface="Arial Unicode MS"/>
              </a:rPr>
              <a:t>data.frame</a:t>
            </a:r>
            <a:r>
              <a:rPr kumimoji="0" lang="en-DE" altLang="en-DE" sz="2000" b="0" i="0" u="none" strike="noStrike" cap="none" normalizeH="0" baseline="0" dirty="0">
                <a:ln>
                  <a:noFill/>
                </a:ln>
                <a:solidFill>
                  <a:srgbClr val="A9B7C6"/>
                </a:solidFill>
                <a:effectLst/>
                <a:latin typeface="Arial Unicode MS"/>
              </a:rPr>
              <a:t>(median = </a:t>
            </a:r>
            <a:r>
              <a:rPr kumimoji="0" lang="en-DE" altLang="en-DE" sz="2000" b="0" i="0" u="none" strike="noStrike" cap="none" normalizeH="0" baseline="0" dirty="0" err="1">
                <a:ln>
                  <a:noFill/>
                </a:ln>
                <a:solidFill>
                  <a:srgbClr val="A9B7C6"/>
                </a:solidFill>
                <a:effectLst/>
                <a:latin typeface="Arial Unicode MS"/>
              </a:rPr>
              <a:t>qs</a:t>
            </a:r>
            <a:r>
              <a:rPr kumimoji="0" lang="en-DE" altLang="en-DE" sz="2000" b="0" i="0" u="none" strike="noStrike" cap="none" normalizeH="0" baseline="0" dirty="0">
                <a:ln>
                  <a:noFill/>
                </a:ln>
                <a:solidFill>
                  <a:srgbClr val="A9B7C6"/>
                </a:solidFill>
                <a:effectLst/>
                <a:latin typeface="Arial Unicode MS"/>
              </a:rPr>
              <a:t>[</a:t>
            </a:r>
            <a:r>
              <a:rPr kumimoji="0" lang="en-DE" altLang="en-DE" sz="2000" b="0" i="0" u="none" strike="noStrike" cap="none" normalizeH="0" baseline="0" dirty="0">
                <a:ln>
                  <a:noFill/>
                </a:ln>
                <a:solidFill>
                  <a:srgbClr val="6897BB"/>
                </a:solidFill>
                <a:effectLst/>
                <a:latin typeface="Arial Unicode MS"/>
              </a:rPr>
              <a:t>1</a:t>
            </a:r>
            <a:r>
              <a:rPr kumimoji="0" lang="en-DE" altLang="en-DE" sz="2000" b="0" i="0" u="none" strike="noStrike" cap="none" normalizeH="0" baseline="0" dirty="0">
                <a:ln>
                  <a:noFill/>
                </a:ln>
                <a:solidFill>
                  <a:srgbClr val="A9B7C6"/>
                </a:solidFill>
                <a:effectLst/>
                <a:latin typeface="Arial Unicode MS"/>
              </a:rPr>
              <a:t>]</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A9B7C6"/>
                </a:solidFill>
                <a:effectLst/>
                <a:latin typeface="Arial Unicode MS"/>
              </a:rPr>
              <a:t>minimum = </a:t>
            </a:r>
            <a:r>
              <a:rPr kumimoji="0" lang="en-DE" altLang="en-DE" sz="2000" b="0" i="0" u="none" strike="noStrike" cap="none" normalizeH="0" baseline="0" dirty="0" err="1">
                <a:ln>
                  <a:noFill/>
                </a:ln>
                <a:solidFill>
                  <a:srgbClr val="A9B7C6"/>
                </a:solidFill>
                <a:effectLst/>
                <a:latin typeface="Arial Unicode MS"/>
              </a:rPr>
              <a:t>qs</a:t>
            </a:r>
            <a:r>
              <a:rPr kumimoji="0" lang="en-DE" altLang="en-DE" sz="2000" b="0" i="0" u="none" strike="noStrike" cap="none" normalizeH="0" baseline="0" dirty="0">
                <a:ln>
                  <a:noFill/>
                </a:ln>
                <a:solidFill>
                  <a:srgbClr val="A9B7C6"/>
                </a:solidFill>
                <a:effectLst/>
                <a:latin typeface="Arial Unicode MS"/>
              </a:rPr>
              <a:t>[</a:t>
            </a:r>
            <a:r>
              <a:rPr kumimoji="0" lang="en-DE" altLang="en-DE" sz="2000" b="0" i="0" u="none" strike="noStrike" cap="none" normalizeH="0" baseline="0" dirty="0">
                <a:ln>
                  <a:noFill/>
                </a:ln>
                <a:solidFill>
                  <a:srgbClr val="6897BB"/>
                </a:solidFill>
                <a:effectLst/>
                <a:latin typeface="Arial Unicode MS"/>
              </a:rPr>
              <a:t>2</a:t>
            </a:r>
            <a:r>
              <a:rPr kumimoji="0" lang="en-DE" altLang="en-DE" sz="2000" b="0" i="0" u="none" strike="noStrike" cap="none" normalizeH="0" baseline="0" dirty="0">
                <a:ln>
                  <a:noFill/>
                </a:ln>
                <a:solidFill>
                  <a:srgbClr val="A9B7C6"/>
                </a:solidFill>
                <a:effectLst/>
                <a:latin typeface="Arial Unicode MS"/>
              </a:rPr>
              <a:t>]</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A9B7C6"/>
                </a:solidFill>
                <a:effectLst/>
                <a:latin typeface="Arial Unicode MS"/>
              </a:rPr>
              <a:t>maximum = </a:t>
            </a:r>
            <a:r>
              <a:rPr kumimoji="0" lang="en-DE" altLang="en-DE" sz="2000" b="0" i="0" u="none" strike="noStrike" cap="none" normalizeH="0" baseline="0" dirty="0" err="1">
                <a:ln>
                  <a:noFill/>
                </a:ln>
                <a:solidFill>
                  <a:srgbClr val="A9B7C6"/>
                </a:solidFill>
                <a:effectLst/>
                <a:latin typeface="Arial Unicode MS"/>
              </a:rPr>
              <a:t>qs</a:t>
            </a:r>
            <a:r>
              <a:rPr kumimoji="0" lang="en-DE" altLang="en-DE" sz="2000" b="0" i="0" u="none" strike="noStrike" cap="none" normalizeH="0" baseline="0" dirty="0">
                <a:ln>
                  <a:noFill/>
                </a:ln>
                <a:solidFill>
                  <a:srgbClr val="A9B7C6"/>
                </a:solidFill>
                <a:effectLst/>
                <a:latin typeface="Arial Unicode MS"/>
              </a:rPr>
              <a:t>[</a:t>
            </a:r>
            <a:r>
              <a:rPr kumimoji="0" lang="en-DE" altLang="en-DE" sz="2000" b="0" i="0" u="none" strike="noStrike" cap="none" normalizeH="0" baseline="0" dirty="0">
                <a:ln>
                  <a:noFill/>
                </a:ln>
                <a:solidFill>
                  <a:srgbClr val="6897BB"/>
                </a:solidFill>
                <a:effectLst/>
                <a:latin typeface="Arial Unicode MS"/>
              </a:rPr>
              <a:t>3</a:t>
            </a:r>
            <a:r>
              <a:rPr kumimoji="0" lang="en-DE" altLang="en-DE" sz="2000" b="0" i="0" u="none" strike="noStrike" cap="none" normalizeH="0" baseline="0" dirty="0">
                <a:ln>
                  <a:noFill/>
                </a:ln>
                <a:solidFill>
                  <a:srgbClr val="A9B7C6"/>
                </a:solidFill>
                <a:effectLst/>
                <a:latin typeface="Arial Unicode MS"/>
              </a:rPr>
              <a:t>])</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heights |&gt;</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filter(sex == </a:t>
            </a:r>
            <a:r>
              <a:rPr kumimoji="0" lang="en-DE" altLang="en-DE" sz="2000" b="0" i="0" u="none" strike="noStrike" cap="none" normalizeH="0" baseline="0" dirty="0">
                <a:ln>
                  <a:noFill/>
                </a:ln>
                <a:solidFill>
                  <a:srgbClr val="6A8759"/>
                </a:solidFill>
                <a:effectLst/>
                <a:latin typeface="Arial Unicode MS"/>
              </a:rPr>
              <a:t>"Female"</a:t>
            </a:r>
            <a:r>
              <a:rPr kumimoji="0" lang="en-DE" altLang="en-DE" sz="2000" b="0" i="0" u="none" strike="noStrike" cap="none" normalizeH="0" baseline="0" dirty="0">
                <a:ln>
                  <a:noFill/>
                </a:ln>
                <a:solidFill>
                  <a:srgbClr val="A9B7C6"/>
                </a:solidFill>
                <a:effectLst/>
                <a:latin typeface="Arial Unicode MS"/>
              </a:rPr>
              <a:t>) |&gt;</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summarize(</a:t>
            </a:r>
            <a:r>
              <a:rPr kumimoji="0" lang="en-DE" altLang="en-DE" sz="2000" b="0" i="0" u="none" strike="noStrike" cap="none" normalizeH="0" baseline="0" dirty="0" err="1">
                <a:ln>
                  <a:noFill/>
                </a:ln>
                <a:solidFill>
                  <a:srgbClr val="A9B7C6"/>
                </a:solidFill>
                <a:effectLst/>
                <a:latin typeface="Arial Unicode MS"/>
              </a:rPr>
              <a:t>median_min_max</a:t>
            </a:r>
            <a:r>
              <a:rPr kumimoji="0" lang="en-DE" altLang="en-DE" sz="2000" b="0" i="0" u="none" strike="noStrike" cap="none" normalizeH="0" baseline="0" dirty="0">
                <a:ln>
                  <a:noFill/>
                </a:ln>
                <a:solidFill>
                  <a:srgbClr val="A9B7C6"/>
                </a:solidFill>
                <a:effectLst/>
                <a:latin typeface="Arial Unicode MS"/>
              </a:rPr>
              <a:t>(height))</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FAC6B"/>
                </a:solidFill>
                <a:effectLst/>
                <a:latin typeface="Arial Unicode MS"/>
              </a:rPr>
              <a:t>#&gt;   median minimum maximum</a:t>
            </a:r>
            <a:br>
              <a:rPr kumimoji="0" lang="en-DE" altLang="en-DE" sz="2000" b="0" i="0" u="none" strike="noStrike" cap="none" normalizeH="0" baseline="0" dirty="0">
                <a:ln>
                  <a:noFill/>
                </a:ln>
                <a:solidFill>
                  <a:srgbClr val="AFAC6B"/>
                </a:solidFill>
                <a:effectLst/>
                <a:latin typeface="Arial Unicode MS"/>
              </a:rPr>
            </a:br>
            <a:r>
              <a:rPr kumimoji="0" lang="en-DE" altLang="en-DE" sz="2000" b="0" i="0" u="none" strike="noStrike" cap="none" normalizeH="0" baseline="0" dirty="0">
                <a:ln>
                  <a:noFill/>
                </a:ln>
                <a:solidFill>
                  <a:srgbClr val="AFAC6B"/>
                </a:solidFill>
                <a:effectLst/>
                <a:latin typeface="Arial Unicode MS"/>
              </a:rPr>
              <a:t>#&gt; 1     65      51      79</a:t>
            </a:r>
            <a:endParaRPr kumimoji="0" lang="en-DE" altLang="en-DE"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193134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8434" name="Title 5"/>
          <p:cNvSpPr>
            <a:spLocks noGrp="1"/>
          </p:cNvSpPr>
          <p:nvPr>
            <p:ph type="title" idx="4294967295"/>
          </p:nvPr>
        </p:nvSpPr>
        <p:spPr>
          <a:xfrm>
            <a:off x="0" y="392113"/>
            <a:ext cx="10317192" cy="990600"/>
          </a:xfrm>
        </p:spPr>
        <p:txBody>
          <a:bodyPr>
            <a:normAutofit/>
          </a:bodyPr>
          <a:lstStyle/>
          <a:p>
            <a:pPr eaLnBrk="1" hangingPunct="1"/>
            <a:r>
              <a:rPr lang="es-CO" altLang="en-US" sz="3600" b="1" dirty="0">
                <a:solidFill>
                  <a:schemeClr val="bg1"/>
                </a:solidFill>
                <a:latin typeface="Montserrat" panose="00000500000000000000" pitchFamily="2" charset="0"/>
              </a:rPr>
              <a:t>Organización de datos categóricos: </a:t>
            </a:r>
            <a:r>
              <a:rPr lang="es-CO" altLang="en-US" sz="3600" b="1" u="sng" dirty="0">
                <a:solidFill>
                  <a:schemeClr val="accent2">
                    <a:lumMod val="60000"/>
                    <a:lumOff val="40000"/>
                  </a:schemeClr>
                </a:solidFill>
                <a:latin typeface="Montserrat" panose="00000500000000000000" pitchFamily="2" charset="0"/>
              </a:rPr>
              <a:t>Tablas</a:t>
            </a:r>
          </a:p>
        </p:txBody>
      </p:sp>
      <p:sp>
        <p:nvSpPr>
          <p:cNvPr id="47108" name="Rectangle 6"/>
          <p:cNvSpPr>
            <a:spLocks noChangeArrowheads="1"/>
          </p:cNvSpPr>
          <p:nvPr/>
        </p:nvSpPr>
        <p:spPr bwMode="auto">
          <a:xfrm>
            <a:off x="4411664" y="2487613"/>
            <a:ext cx="2968625" cy="1166812"/>
          </a:xfrm>
          <a:prstGeom prst="rect">
            <a:avLst/>
          </a:prstGeom>
          <a:noFill/>
          <a:ln w="19050">
            <a:solidFill>
              <a:schemeClr val="bg1"/>
            </a:solidFill>
            <a:miter lim="800000"/>
            <a:headEnd/>
            <a:tailEnd/>
          </a:ln>
        </p:spPr>
        <p:txBody>
          <a:bodyPr lIns="90488" tIns="44450" rIns="90488" bIns="44450">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28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Datos</a:t>
            </a:r>
          </a:p>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28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Categóricos</a:t>
            </a:r>
          </a:p>
        </p:txBody>
      </p:sp>
      <p:sp>
        <p:nvSpPr>
          <p:cNvPr id="18436" name="Line 19"/>
          <p:cNvSpPr>
            <a:spLocks noChangeShapeType="1"/>
          </p:cNvSpPr>
          <p:nvPr/>
        </p:nvSpPr>
        <p:spPr bwMode="auto">
          <a:xfrm>
            <a:off x="3276600" y="4800600"/>
            <a:ext cx="0" cy="38100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8437" name="Rectangle 18"/>
          <p:cNvSpPr>
            <a:spLocks noChangeArrowheads="1"/>
          </p:cNvSpPr>
          <p:nvPr/>
        </p:nvSpPr>
        <p:spPr bwMode="auto">
          <a:xfrm>
            <a:off x="2362200" y="5181600"/>
            <a:ext cx="1828800" cy="838200"/>
          </a:xfrm>
          <a:prstGeom prst="rect">
            <a:avLst/>
          </a:prstGeom>
          <a:noFill/>
          <a:ln w="19050">
            <a:solidFill>
              <a:schemeClr val="bg1"/>
            </a:solidFill>
            <a:miter lim="800000"/>
            <a:headEnd/>
            <a:tailEnd/>
          </a:ln>
        </p:spPr>
        <p:txBody>
          <a:bodyPr lIns="90488" tIns="44450" rIns="90488" bIns="44450"/>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90000"/>
              </a:lnSpc>
              <a:spcBef>
                <a:spcPct val="50000"/>
              </a:spcBef>
              <a:spcAft>
                <a:spcPts val="0"/>
              </a:spcAft>
              <a:buClrTx/>
              <a:buSzTx/>
              <a:buFontTx/>
              <a:buNone/>
              <a:tabLst/>
              <a:defRPr/>
            </a:pPr>
            <a:r>
              <a:rPr kumimoji="0" lang="en-US" altLang="en-US" sz="2800" b="1" i="0" u="none" strike="noStrike" kern="1200" cap="none" spc="0" normalizeH="0" baseline="0" noProof="0">
                <a:ln>
                  <a:noFill/>
                </a:ln>
                <a:solidFill>
                  <a:prstClr val="white"/>
                </a:solidFill>
                <a:effectLst/>
                <a:uLnTx/>
                <a:uFillTx/>
                <a:latin typeface="Montserrat" panose="00000500000000000000" pitchFamily="2" charset="0"/>
                <a:ea typeface="+mn-ea"/>
                <a:cs typeface="Arial" panose="020B0604020202020204" pitchFamily="34" charset="0"/>
              </a:rPr>
              <a:t> </a:t>
            </a:r>
            <a:r>
              <a:rPr kumimoji="0" lang="en-US" altLang="en-US" sz="2400" b="1" i="0" u="none" strike="noStrike" kern="1200" cap="none" spc="0" normalizeH="0" baseline="0" noProof="0">
                <a:ln>
                  <a:noFill/>
                </a:ln>
                <a:solidFill>
                  <a:prstClr val="white"/>
                </a:solidFill>
                <a:effectLst/>
                <a:uLnTx/>
                <a:uFillTx/>
                <a:latin typeface="Montserrat" panose="00000500000000000000" pitchFamily="2" charset="0"/>
                <a:ea typeface="+mn-ea"/>
                <a:cs typeface="Arial" panose="020B0604020202020204" pitchFamily="34" charset="0"/>
              </a:rPr>
              <a:t>Tabla Resúmen</a:t>
            </a:r>
          </a:p>
        </p:txBody>
      </p:sp>
      <p:sp>
        <p:nvSpPr>
          <p:cNvPr id="18439" name="Rectangle 18"/>
          <p:cNvSpPr>
            <a:spLocks noChangeArrowheads="1"/>
          </p:cNvSpPr>
          <p:nvPr/>
        </p:nvSpPr>
        <p:spPr bwMode="auto">
          <a:xfrm>
            <a:off x="2286000" y="3733800"/>
            <a:ext cx="1981200" cy="1066800"/>
          </a:xfrm>
          <a:prstGeom prst="rect">
            <a:avLst/>
          </a:prstGeom>
          <a:noFill/>
          <a:ln w="19050">
            <a:solidFill>
              <a:schemeClr val="bg1"/>
            </a:solidFill>
            <a:miter lim="800000"/>
            <a:headEnd/>
            <a:tailEnd/>
          </a:ln>
        </p:spPr>
        <p:txBody>
          <a:bodyPr lIns="90488" tIns="44450" rIns="90488" bIns="44450"/>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90000"/>
              </a:lnSpc>
              <a:spcBef>
                <a:spcPct val="50000"/>
              </a:spcBef>
              <a:spcAft>
                <a:spcPts val="0"/>
              </a:spcAft>
              <a:buClrTx/>
              <a:buSzTx/>
              <a:buFontTx/>
              <a:buNone/>
              <a:tabLst/>
              <a:defRPr/>
            </a:pPr>
            <a:r>
              <a:rPr kumimoji="0" lang="en-US" altLang="en-US" sz="2800" b="1" i="0" u="none" strike="noStrike" kern="1200" cap="none" spc="0" normalizeH="0" baseline="0" noProof="0">
                <a:ln>
                  <a:noFill/>
                </a:ln>
                <a:solidFill>
                  <a:prstClr val="white"/>
                </a:solidFill>
                <a:effectLst/>
                <a:uLnTx/>
                <a:uFillTx/>
                <a:latin typeface="Montserrat" panose="00000500000000000000" pitchFamily="2" charset="0"/>
                <a:ea typeface="+mn-ea"/>
                <a:cs typeface="Arial" panose="020B0604020202020204" pitchFamily="34" charset="0"/>
              </a:rPr>
              <a:t>Una variable </a:t>
            </a:r>
            <a:endParaRPr kumimoji="0" lang="en-US" altLang="en-US" sz="2400" b="1" i="0" u="none" strike="noStrike" kern="1200" cap="none" spc="0" normalizeH="0" baseline="0" noProof="0">
              <a:ln>
                <a:noFill/>
              </a:ln>
              <a:solidFill>
                <a:prstClr val="white"/>
              </a:solidFill>
              <a:effectLst/>
              <a:uLnTx/>
              <a:uFillTx/>
              <a:latin typeface="Montserrat" panose="00000500000000000000" pitchFamily="2" charset="0"/>
              <a:ea typeface="+mn-ea"/>
              <a:cs typeface="Arial" panose="020B0604020202020204" pitchFamily="34" charset="0"/>
            </a:endParaRPr>
          </a:p>
        </p:txBody>
      </p:sp>
      <p:cxnSp>
        <p:nvCxnSpPr>
          <p:cNvPr id="18440" name="Shape 18"/>
          <p:cNvCxnSpPr>
            <a:cxnSpLocks noChangeShapeType="1"/>
            <a:stCxn id="18439" idx="0"/>
          </p:cNvCxnSpPr>
          <p:nvPr/>
        </p:nvCxnSpPr>
        <p:spPr bwMode="auto">
          <a:xfrm rot="5400000" flipH="1" flipV="1">
            <a:off x="3603625" y="2917825"/>
            <a:ext cx="488950" cy="1143000"/>
          </a:xfrm>
          <a:prstGeom prst="bentConnector2">
            <a:avLst/>
          </a:prstGeom>
          <a:noFill/>
          <a:ln w="15875" algn="ctr">
            <a:solidFill>
              <a:schemeClr val="bg1"/>
            </a:solidFill>
            <a:miter lim="800000"/>
            <a:headEnd/>
            <a:tailEnd/>
          </a:ln>
          <a:extLst>
            <a:ext uri="{909E8E84-426E-40DD-AFC4-6F175D3DCCD1}">
              <a14:hiddenFill xmlns:a14="http://schemas.microsoft.com/office/drawing/2010/main">
                <a:noFill/>
              </a14:hiddenFill>
            </a:ext>
          </a:extLst>
        </p:spPr>
      </p:cxnSp>
      <p:sp>
        <p:nvSpPr>
          <p:cNvPr id="18441" name="Line 19"/>
          <p:cNvSpPr>
            <a:spLocks noChangeShapeType="1"/>
          </p:cNvSpPr>
          <p:nvPr/>
        </p:nvSpPr>
        <p:spPr bwMode="auto">
          <a:xfrm>
            <a:off x="8305799" y="4800600"/>
            <a:ext cx="1" cy="38100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Montserrat" panose="00000500000000000000" pitchFamily="2" charset="0"/>
              <a:ea typeface="+mn-ea"/>
              <a:cs typeface="+mn-cs"/>
            </a:endParaRPr>
          </a:p>
        </p:txBody>
      </p:sp>
      <p:sp>
        <p:nvSpPr>
          <p:cNvPr id="18442" name="Rectangle 18"/>
          <p:cNvSpPr>
            <a:spLocks noChangeArrowheads="1"/>
          </p:cNvSpPr>
          <p:nvPr/>
        </p:nvSpPr>
        <p:spPr bwMode="auto">
          <a:xfrm>
            <a:off x="7315200" y="3733800"/>
            <a:ext cx="1981200" cy="1066800"/>
          </a:xfrm>
          <a:prstGeom prst="rect">
            <a:avLst/>
          </a:prstGeom>
          <a:noFill/>
          <a:ln w="19050">
            <a:solidFill>
              <a:schemeClr val="bg1"/>
            </a:solidFill>
            <a:miter lim="800000"/>
            <a:headEnd/>
            <a:tailEnd/>
          </a:ln>
        </p:spPr>
        <p:txBody>
          <a:bodyPr lIns="90488" tIns="44450" rIns="90488" bIns="44450"/>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90000"/>
              </a:lnSpc>
              <a:spcBef>
                <a:spcPct val="50000"/>
              </a:spcBef>
              <a:spcAft>
                <a:spcPts val="0"/>
              </a:spcAft>
              <a:buClrTx/>
              <a:buSzTx/>
              <a:buFontTx/>
              <a:buNone/>
              <a:tabLst/>
              <a:defRPr/>
            </a:pPr>
            <a:r>
              <a:rPr kumimoji="0" lang="en-US" altLang="en-US" sz="28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Dos + variables</a:t>
            </a:r>
            <a:endParaRPr kumimoji="0" lang="en-US" altLang="en-US" sz="2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p:txBody>
      </p:sp>
      <p:cxnSp>
        <p:nvCxnSpPr>
          <p:cNvPr id="18443" name="Shape 20"/>
          <p:cNvCxnSpPr>
            <a:cxnSpLocks noChangeShapeType="1"/>
            <a:stCxn id="18442" idx="0"/>
          </p:cNvCxnSpPr>
          <p:nvPr/>
        </p:nvCxnSpPr>
        <p:spPr bwMode="auto">
          <a:xfrm rot="16200000" flipV="1">
            <a:off x="7603332" y="3031332"/>
            <a:ext cx="488950" cy="915987"/>
          </a:xfrm>
          <a:prstGeom prst="bentConnector2">
            <a:avLst/>
          </a:prstGeom>
          <a:noFill/>
          <a:ln w="15875" algn="ctr">
            <a:solidFill>
              <a:schemeClr val="bg1"/>
            </a:solidFill>
            <a:miter lim="800000"/>
            <a:headEnd/>
            <a:tailEnd/>
          </a:ln>
          <a:extLst>
            <a:ext uri="{909E8E84-426E-40DD-AFC4-6F175D3DCCD1}">
              <a14:hiddenFill xmlns:a14="http://schemas.microsoft.com/office/drawing/2010/main">
                <a:noFill/>
              </a14:hiddenFill>
            </a:ext>
          </a:extLst>
        </p:spPr>
      </p:cxnSp>
      <p:sp>
        <p:nvSpPr>
          <p:cNvPr id="18444" name="Rectangle 18"/>
          <p:cNvSpPr>
            <a:spLocks noChangeArrowheads="1"/>
          </p:cNvSpPr>
          <p:nvPr/>
        </p:nvSpPr>
        <p:spPr bwMode="auto">
          <a:xfrm>
            <a:off x="7083976" y="5181600"/>
            <a:ext cx="2438400" cy="838200"/>
          </a:xfrm>
          <a:prstGeom prst="rect">
            <a:avLst/>
          </a:prstGeom>
          <a:noFill/>
          <a:ln w="19050">
            <a:solidFill>
              <a:schemeClr val="bg1"/>
            </a:solidFill>
            <a:miter lim="800000"/>
            <a:headEnd/>
            <a:tailEnd/>
          </a:ln>
        </p:spPr>
        <p:txBody>
          <a:bodyPr lIns="90488" tIns="44450" rIns="90488" bIns="44450"/>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90000"/>
              </a:lnSpc>
              <a:spcBef>
                <a:spcPct val="50000"/>
              </a:spcBef>
              <a:spcAft>
                <a:spcPts val="0"/>
              </a:spcAft>
              <a:buClrTx/>
              <a:buSzTx/>
              <a:buFontTx/>
              <a:buNone/>
              <a:tabLst/>
              <a:defRPr/>
            </a:pPr>
            <a:r>
              <a:rPr kumimoji="0" lang="en-US" altLang="en-US" sz="24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Tabla</a:t>
            </a:r>
            <a:r>
              <a:rPr kumimoji="0" lang="en-US" altLang="en-US" sz="2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de </a:t>
            </a:r>
            <a:r>
              <a:rPr kumimoji="0" lang="en-US" altLang="en-US" sz="24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Contingencia</a:t>
            </a:r>
            <a:endParaRPr kumimoji="0" lang="en-US" altLang="en-US" sz="24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p:txBody>
      </p:sp>
      <p:cxnSp>
        <p:nvCxnSpPr>
          <p:cNvPr id="2" name="Straight Connector 1">
            <a:extLst>
              <a:ext uri="{FF2B5EF4-FFF2-40B4-BE49-F238E27FC236}">
                <a16:creationId xmlns:a16="http://schemas.microsoft.com/office/drawing/2014/main" id="{ADF18B36-D1C1-BADB-F0D2-F4E8183A6BB8}"/>
              </a:ext>
            </a:extLst>
          </p:cNvPr>
          <p:cNvCxnSpPr>
            <a:cxnSpLocks/>
          </p:cNvCxnSpPr>
          <p:nvPr/>
        </p:nvCxnSpPr>
        <p:spPr>
          <a:xfrm>
            <a:off x="0" y="1257538"/>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25420"/>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9832" y="-9144"/>
            <a:ext cx="11350752" cy="1325563"/>
          </a:xfrm>
        </p:spPr>
        <p:txBody>
          <a:bodyPr>
            <a:normAutofit/>
          </a:bodyPr>
          <a:lstStyle/>
          <a:p>
            <a:r>
              <a:rPr lang="es-ES" sz="3600" dirty="0">
                <a:solidFill>
                  <a:schemeClr val="bg1"/>
                </a:solidFill>
                <a:latin typeface="Montserrat ExtraBold" panose="00000900000000000000" pitchFamily="2" charset="0"/>
              </a:rPr>
              <a:t>Cómo agrupar y luego resumir con </a:t>
            </a:r>
            <a:r>
              <a:rPr lang="es-ES" sz="3600" dirty="0" err="1">
                <a:solidFill>
                  <a:schemeClr val="accent2">
                    <a:lumMod val="60000"/>
                    <a:lumOff val="40000"/>
                  </a:schemeClr>
                </a:solidFill>
                <a:latin typeface="Montserrat ExtraBold" panose="00000900000000000000" pitchFamily="2" charset="0"/>
              </a:rPr>
              <a:t>group_by</a:t>
            </a:r>
            <a:endParaRPr lang="en-US" sz="3600" dirty="0">
              <a:solidFill>
                <a:schemeClr val="accent2">
                  <a:lumMod val="60000"/>
                  <a:lumOff val="40000"/>
                </a:schemeClr>
              </a:solidFill>
              <a:latin typeface="Montserrat ExtraBold" panose="00000900000000000000" pitchFamily="2" charset="0"/>
            </a:endParaRPr>
          </a:p>
        </p:txBody>
      </p:sp>
      <p:sp>
        <p:nvSpPr>
          <p:cNvPr id="4" name="TextBox 3">
            <a:extLst>
              <a:ext uri="{FF2B5EF4-FFF2-40B4-BE49-F238E27FC236}">
                <a16:creationId xmlns:a16="http://schemas.microsoft.com/office/drawing/2014/main" id="{FD0CC551-B9D7-93EC-E746-714E43D304E9}"/>
              </a:ext>
            </a:extLst>
          </p:cNvPr>
          <p:cNvSpPr txBox="1"/>
          <p:nvPr/>
        </p:nvSpPr>
        <p:spPr>
          <a:xfrm>
            <a:off x="155448" y="1316419"/>
            <a:ext cx="11283696"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marR="0" lvl="0" indent="0" eaLnBrk="0" fontAlgn="base" hangingPunct="0">
              <a:lnSpc>
                <a:spcPct val="100000"/>
              </a:lnSpc>
              <a:spcBef>
                <a:spcPct val="0"/>
              </a:spcBef>
              <a:spcAft>
                <a:spcPct val="0"/>
              </a:spcAft>
              <a:buClrTx/>
              <a:buSzTx/>
              <a:buFont typeface="Arial" panose="020B0604020202020204" pitchFamily="34" charset="0"/>
              <a:buNone/>
              <a:tabLst/>
              <a:defRPr sz="2400">
                <a:solidFill>
                  <a:schemeClr val="bg1"/>
                </a:solidFill>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Arial" panose="020B0604020202020204" pitchFamily="34" charset="0"/>
              <a:buChar char="•"/>
            </a:pPr>
            <a:r>
              <a:rPr lang="es-ES" dirty="0"/>
              <a:t>Una operación común en la exploración de datos es dividir primero los datos en grupos y luego calcular resúmenes para cada grupo. </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t>Por ejemplo, podemos querer calcular el promedio y la desviación estándar para las alturas de hombres y mujeres por separado.</a:t>
            </a:r>
            <a:endParaRPr lang="en-DE" dirty="0"/>
          </a:p>
        </p:txBody>
      </p:sp>
      <p:sp>
        <p:nvSpPr>
          <p:cNvPr id="8" name="TextBox 7">
            <a:extLst>
              <a:ext uri="{FF2B5EF4-FFF2-40B4-BE49-F238E27FC236}">
                <a16:creationId xmlns:a16="http://schemas.microsoft.com/office/drawing/2014/main" id="{8A465AFE-FEB4-BA9D-9FDC-93F915BC50D6}"/>
              </a:ext>
            </a:extLst>
          </p:cNvPr>
          <p:cNvSpPr txBox="1"/>
          <p:nvPr/>
        </p:nvSpPr>
        <p:spPr>
          <a:xfrm>
            <a:off x="105537" y="3982997"/>
            <a:ext cx="1168222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defPPr>
              <a:defRPr lang="en-DE"/>
            </a:defPPr>
            <a:lvl1pPr marL="342900" marR="0" lvl="0" indent="-342900" eaLnBrk="0" fontAlgn="base" hangingPunct="0">
              <a:lnSpc>
                <a:spcPct val="100000"/>
              </a:lnSpc>
              <a:spcBef>
                <a:spcPct val="0"/>
              </a:spcBef>
              <a:spcAft>
                <a:spcPct val="0"/>
              </a:spcAft>
              <a:buClrTx/>
              <a:buSzTx/>
              <a:buFont typeface="Arial" panose="020B0604020202020204" pitchFamily="34" charset="0"/>
              <a:buChar char="•"/>
              <a:tabLst/>
              <a:defRPr sz="2400">
                <a:solidFill>
                  <a:schemeClr val="bg1"/>
                </a:solidFill>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dirty="0"/>
              <a:t>El resultado no se ve muy diferente de </a:t>
            </a:r>
            <a:r>
              <a:rPr lang="es-ES" dirty="0" err="1"/>
              <a:t>heights</a:t>
            </a:r>
            <a:r>
              <a:rPr lang="es-ES" dirty="0"/>
              <a:t>, excepto que vemos </a:t>
            </a:r>
            <a:r>
              <a:rPr lang="es-ES" dirty="0" err="1"/>
              <a:t>Groups</a:t>
            </a:r>
            <a:r>
              <a:rPr lang="es-ES" dirty="0"/>
              <a:t>: sex [2] cuando imprimimos el objeto.</a:t>
            </a:r>
          </a:p>
          <a:p>
            <a:endParaRPr lang="es-ES" dirty="0"/>
          </a:p>
          <a:p>
            <a:r>
              <a:rPr lang="es-ES" dirty="0"/>
              <a:t>Aunque no es inmediatamente obvio por su apariencia, esto ahora es un data </a:t>
            </a:r>
            <a:r>
              <a:rPr lang="es-ES" dirty="0" err="1"/>
              <a:t>frame</a:t>
            </a:r>
            <a:r>
              <a:rPr lang="es-ES" dirty="0"/>
              <a:t> especial llamado un </a:t>
            </a:r>
            <a:r>
              <a:rPr lang="es-ES" dirty="0" err="1"/>
              <a:t>grouped</a:t>
            </a:r>
            <a:r>
              <a:rPr lang="es-ES" dirty="0"/>
              <a:t> data </a:t>
            </a:r>
            <a:r>
              <a:rPr lang="es-ES" dirty="0" err="1"/>
              <a:t>frame</a:t>
            </a:r>
            <a:r>
              <a:rPr lang="es-ES" dirty="0"/>
              <a:t> y las funciones de </a:t>
            </a:r>
            <a:r>
              <a:rPr lang="es-ES" dirty="0" err="1"/>
              <a:t>dplyr</a:t>
            </a:r>
            <a:r>
              <a:rPr lang="es-ES" dirty="0"/>
              <a:t>, en particular </a:t>
            </a:r>
            <a:r>
              <a:rPr lang="es-ES" dirty="0" err="1"/>
              <a:t>summarize</a:t>
            </a:r>
            <a:r>
              <a:rPr lang="es-ES" dirty="0"/>
              <a:t>, se comportarán de manera diferente cuando actúan sobre este objeto.</a:t>
            </a:r>
            <a:endParaRPr lang="en-DE" dirty="0"/>
          </a:p>
        </p:txBody>
      </p:sp>
      <p:sp>
        <p:nvSpPr>
          <p:cNvPr id="9" name="Rectangle 3">
            <a:extLst>
              <a:ext uri="{FF2B5EF4-FFF2-40B4-BE49-F238E27FC236}">
                <a16:creationId xmlns:a16="http://schemas.microsoft.com/office/drawing/2014/main" id="{8744ACE9-D75A-38C1-3228-CE39BC6FE809}"/>
              </a:ext>
            </a:extLst>
          </p:cNvPr>
          <p:cNvSpPr>
            <a:spLocks noChangeArrowheads="1"/>
          </p:cNvSpPr>
          <p:nvPr/>
        </p:nvSpPr>
        <p:spPr bwMode="auto">
          <a:xfrm>
            <a:off x="179832" y="3429000"/>
            <a:ext cx="11533632"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dirty="0">
                <a:ln>
                  <a:noFill/>
                </a:ln>
                <a:solidFill>
                  <a:srgbClr val="A9B7C6"/>
                </a:solidFill>
                <a:effectLst/>
                <a:latin typeface="Arial Unicode MS"/>
              </a:rPr>
              <a:t>heights |&gt; </a:t>
            </a:r>
            <a:r>
              <a:rPr kumimoji="0" lang="en-DE" altLang="en-DE" sz="2000" b="0" i="0" u="none" strike="noStrike" cap="none" normalizeH="0" baseline="0" dirty="0" err="1">
                <a:ln>
                  <a:noFill/>
                </a:ln>
                <a:solidFill>
                  <a:srgbClr val="A9B7C6"/>
                </a:solidFill>
                <a:effectLst/>
                <a:latin typeface="Arial Unicode MS"/>
              </a:rPr>
              <a:t>group_by</a:t>
            </a:r>
            <a:r>
              <a:rPr kumimoji="0" lang="en-DE" altLang="en-DE" sz="2000" b="0" i="0" u="none" strike="noStrike" cap="none" normalizeH="0" baseline="0" dirty="0">
                <a:ln>
                  <a:noFill/>
                </a:ln>
                <a:solidFill>
                  <a:srgbClr val="A9B7C6"/>
                </a:solidFill>
                <a:effectLst/>
                <a:latin typeface="Arial Unicode MS"/>
              </a:rPr>
              <a:t>(sex)</a:t>
            </a:r>
            <a:endParaRPr kumimoji="0" lang="en-DE" altLang="en-DE"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564934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9832" y="-9144"/>
            <a:ext cx="11350752" cy="1325563"/>
          </a:xfrm>
        </p:spPr>
        <p:txBody>
          <a:bodyPr>
            <a:normAutofit/>
          </a:bodyPr>
          <a:lstStyle/>
          <a:p>
            <a:r>
              <a:rPr lang="es-ES" sz="3600" dirty="0">
                <a:solidFill>
                  <a:schemeClr val="bg1"/>
                </a:solidFill>
                <a:latin typeface="Montserrat ExtraBold" panose="00000900000000000000" pitchFamily="2" charset="0"/>
              </a:rPr>
              <a:t>Cómo agrupar y luego resumir con </a:t>
            </a:r>
            <a:r>
              <a:rPr lang="es-ES" sz="3600" dirty="0" err="1">
                <a:solidFill>
                  <a:schemeClr val="accent2">
                    <a:lumMod val="60000"/>
                    <a:lumOff val="40000"/>
                  </a:schemeClr>
                </a:solidFill>
                <a:latin typeface="Montserrat ExtraBold" panose="00000900000000000000" pitchFamily="2" charset="0"/>
              </a:rPr>
              <a:t>group_by</a:t>
            </a:r>
            <a:endParaRPr lang="en-US" sz="3600" dirty="0">
              <a:solidFill>
                <a:schemeClr val="accent2">
                  <a:lumMod val="60000"/>
                  <a:lumOff val="40000"/>
                </a:schemeClr>
              </a:solidFill>
              <a:latin typeface="Montserrat ExtraBold" panose="00000900000000000000" pitchFamily="2" charset="0"/>
            </a:endParaRPr>
          </a:p>
        </p:txBody>
      </p:sp>
      <p:sp>
        <p:nvSpPr>
          <p:cNvPr id="4" name="TextBox 3">
            <a:extLst>
              <a:ext uri="{FF2B5EF4-FFF2-40B4-BE49-F238E27FC236}">
                <a16:creationId xmlns:a16="http://schemas.microsoft.com/office/drawing/2014/main" id="{FD0CC551-B9D7-93EC-E746-714E43D304E9}"/>
              </a:ext>
            </a:extLst>
          </p:cNvPr>
          <p:cNvSpPr txBox="1"/>
          <p:nvPr/>
        </p:nvSpPr>
        <p:spPr>
          <a:xfrm>
            <a:off x="213360" y="1357047"/>
            <a:ext cx="1128369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marR="0" lvl="0" indent="0" eaLnBrk="0" fontAlgn="base" hangingPunct="0">
              <a:lnSpc>
                <a:spcPct val="100000"/>
              </a:lnSpc>
              <a:spcBef>
                <a:spcPct val="0"/>
              </a:spcBef>
              <a:spcAft>
                <a:spcPct val="0"/>
              </a:spcAft>
              <a:buClrTx/>
              <a:buSzTx/>
              <a:buFont typeface="Arial" panose="020B0604020202020204" pitchFamily="34" charset="0"/>
              <a:buNone/>
              <a:tabLst/>
              <a:defRPr sz="2400">
                <a:solidFill>
                  <a:schemeClr val="bg1"/>
                </a:solidFill>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Arial" panose="020B0604020202020204" pitchFamily="34" charset="0"/>
              <a:buChar char="•"/>
            </a:pPr>
            <a:r>
              <a:rPr lang="es-ES" dirty="0"/>
              <a:t>Cuando resumimos los datos después de la agrupación, esto es lo que sucede:</a:t>
            </a:r>
            <a:endParaRPr lang="en-DE" dirty="0"/>
          </a:p>
        </p:txBody>
      </p:sp>
      <p:sp>
        <p:nvSpPr>
          <p:cNvPr id="3" name="Rectangle 1">
            <a:extLst>
              <a:ext uri="{FF2B5EF4-FFF2-40B4-BE49-F238E27FC236}">
                <a16:creationId xmlns:a16="http://schemas.microsoft.com/office/drawing/2014/main" id="{015B4D15-F8AE-D277-72AB-D00C87D2FE81}"/>
              </a:ext>
            </a:extLst>
          </p:cNvPr>
          <p:cNvSpPr>
            <a:spLocks noChangeArrowheads="1"/>
          </p:cNvSpPr>
          <p:nvPr/>
        </p:nvSpPr>
        <p:spPr bwMode="auto">
          <a:xfrm>
            <a:off x="353568" y="2367171"/>
            <a:ext cx="10875264" cy="101566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dirty="0">
                <a:ln>
                  <a:noFill/>
                </a:ln>
                <a:solidFill>
                  <a:srgbClr val="A9B7C6"/>
                </a:solidFill>
                <a:effectLst/>
                <a:latin typeface="Arial Unicode MS"/>
              </a:rPr>
              <a:t>heights |&gt;</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err="1">
                <a:ln>
                  <a:noFill/>
                </a:ln>
                <a:solidFill>
                  <a:srgbClr val="A9B7C6"/>
                </a:solidFill>
                <a:effectLst/>
                <a:latin typeface="Arial Unicode MS"/>
              </a:rPr>
              <a:t>group_by</a:t>
            </a:r>
            <a:r>
              <a:rPr kumimoji="0" lang="en-DE" altLang="en-DE" sz="2000" b="0" i="0" u="none" strike="noStrike" cap="none" normalizeH="0" baseline="0" dirty="0">
                <a:ln>
                  <a:noFill/>
                </a:ln>
                <a:solidFill>
                  <a:srgbClr val="A9B7C6"/>
                </a:solidFill>
                <a:effectLst/>
                <a:latin typeface="Arial Unicode MS"/>
              </a:rPr>
              <a:t>(sex) |&gt;</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summarize(</a:t>
            </a:r>
            <a:r>
              <a:rPr kumimoji="0" lang="en-DE" altLang="en-DE" sz="2000" b="0" i="0" u="none" strike="noStrike" cap="none" normalizeH="0" baseline="0" dirty="0">
                <a:ln>
                  <a:noFill/>
                </a:ln>
                <a:solidFill>
                  <a:schemeClr val="accent6">
                    <a:lumMod val="60000"/>
                    <a:lumOff val="40000"/>
                  </a:schemeClr>
                </a:solidFill>
                <a:effectLst/>
                <a:latin typeface="Arial Unicode MS"/>
              </a:rPr>
              <a:t>average</a:t>
            </a:r>
            <a:r>
              <a:rPr kumimoji="0" lang="en-DE" altLang="en-DE" sz="2000" b="0" i="0" u="none" strike="noStrike" cap="none" normalizeH="0" baseline="0" dirty="0">
                <a:ln>
                  <a:noFill/>
                </a:ln>
                <a:solidFill>
                  <a:srgbClr val="A9B7C6"/>
                </a:solidFill>
                <a:effectLst/>
                <a:latin typeface="Arial Unicode MS"/>
              </a:rPr>
              <a:t> = mean(height)</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err="1">
                <a:ln>
                  <a:noFill/>
                </a:ln>
                <a:solidFill>
                  <a:schemeClr val="accent6">
                    <a:lumMod val="60000"/>
                    <a:lumOff val="40000"/>
                  </a:schemeClr>
                </a:solidFill>
                <a:effectLst/>
                <a:latin typeface="Arial Unicode MS"/>
              </a:rPr>
              <a:t>standard_deviation</a:t>
            </a:r>
            <a:r>
              <a:rPr kumimoji="0" lang="en-DE" altLang="en-DE" sz="2000" b="0" i="0" u="none" strike="noStrike" cap="none" normalizeH="0" baseline="0" dirty="0">
                <a:ln>
                  <a:noFill/>
                </a:ln>
                <a:solidFill>
                  <a:schemeClr val="accent6">
                    <a:lumMod val="60000"/>
                    <a:lumOff val="40000"/>
                  </a:schemeClr>
                </a:solidFill>
                <a:effectLst/>
                <a:latin typeface="Arial Unicode MS"/>
              </a:rPr>
              <a:t> </a:t>
            </a:r>
            <a:r>
              <a:rPr kumimoji="0" lang="en-DE" altLang="en-DE" sz="2000" b="0" i="0" u="none" strike="noStrike" cap="none" normalizeH="0" baseline="0" dirty="0">
                <a:ln>
                  <a:noFill/>
                </a:ln>
                <a:solidFill>
                  <a:srgbClr val="A9B7C6"/>
                </a:solidFill>
                <a:effectLst/>
                <a:latin typeface="Arial Unicode MS"/>
              </a:rPr>
              <a:t>= </a:t>
            </a:r>
            <a:r>
              <a:rPr kumimoji="0" lang="en-DE" altLang="en-DE" sz="2000" b="0" i="0" u="none" strike="noStrike" cap="none" normalizeH="0" baseline="0" dirty="0" err="1">
                <a:ln>
                  <a:noFill/>
                </a:ln>
                <a:solidFill>
                  <a:srgbClr val="A9B7C6"/>
                </a:solidFill>
                <a:effectLst/>
                <a:latin typeface="Arial Unicode MS"/>
              </a:rPr>
              <a:t>sd</a:t>
            </a:r>
            <a:r>
              <a:rPr kumimoji="0" lang="en-DE" altLang="en-DE" sz="2000" b="0" i="0" u="none" strike="noStrike" cap="none" normalizeH="0" baseline="0" dirty="0">
                <a:ln>
                  <a:noFill/>
                </a:ln>
                <a:solidFill>
                  <a:srgbClr val="A9B7C6"/>
                </a:solidFill>
                <a:effectLst/>
                <a:latin typeface="Arial Unicode MS"/>
              </a:rPr>
              <a:t>(height))</a:t>
            </a:r>
            <a:endParaRPr kumimoji="0" lang="en-DE" altLang="en-DE" sz="20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6C013FFA-7493-EFEE-BA95-49D7D69358BA}"/>
              </a:ext>
            </a:extLst>
          </p:cNvPr>
          <p:cNvSpPr txBox="1"/>
          <p:nvPr/>
        </p:nvSpPr>
        <p:spPr>
          <a:xfrm>
            <a:off x="179832" y="3469362"/>
            <a:ext cx="11049000"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defPPr>
              <a:defRPr lang="en-DE"/>
            </a:defPPr>
            <a:lvl1pPr marL="342900" marR="0" lvl="0" indent="-342900" eaLnBrk="0" fontAlgn="base" hangingPunct="0">
              <a:lnSpc>
                <a:spcPct val="100000"/>
              </a:lnSpc>
              <a:spcBef>
                <a:spcPct val="0"/>
              </a:spcBef>
              <a:spcAft>
                <a:spcPct val="0"/>
              </a:spcAft>
              <a:buClrTx/>
              <a:buSzTx/>
              <a:buFont typeface="Arial" panose="020B0604020202020204" pitchFamily="34" charset="0"/>
              <a:buChar char="•"/>
              <a:tabLst/>
              <a:defRPr sz="2400">
                <a:solidFill>
                  <a:schemeClr val="bg1"/>
                </a:solidFill>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dirty="0"/>
              <a:t>La función </a:t>
            </a:r>
            <a:r>
              <a:rPr lang="es-ES" dirty="0" err="1"/>
              <a:t>summarize</a:t>
            </a:r>
            <a:r>
              <a:rPr lang="es-ES" dirty="0"/>
              <a:t> aplica el resumen a cada grupo por separado.</a:t>
            </a:r>
          </a:p>
          <a:p>
            <a:endParaRPr lang="es-ES" dirty="0"/>
          </a:p>
          <a:p>
            <a:r>
              <a:rPr lang="es-ES" dirty="0"/>
              <a:t>Para ver otro ejemplo, calculemos la mediana, el mínimo y máximo de la tasa de asesinatos en las cuatro regiones del país usando la función </a:t>
            </a:r>
            <a:r>
              <a:rPr lang="es-ES" dirty="0" err="1"/>
              <a:t>median_min_max</a:t>
            </a:r>
            <a:r>
              <a:rPr lang="es-ES" dirty="0"/>
              <a:t> definida anteriormente:</a:t>
            </a:r>
            <a:endParaRPr lang="en-DE" dirty="0"/>
          </a:p>
        </p:txBody>
      </p:sp>
      <p:sp>
        <p:nvSpPr>
          <p:cNvPr id="11" name="Rectangle 4">
            <a:extLst>
              <a:ext uri="{FF2B5EF4-FFF2-40B4-BE49-F238E27FC236}">
                <a16:creationId xmlns:a16="http://schemas.microsoft.com/office/drawing/2014/main" id="{2D75516A-BCE9-E9D8-1B70-C4B611F0A725}"/>
              </a:ext>
            </a:extLst>
          </p:cNvPr>
          <p:cNvSpPr>
            <a:spLocks noChangeArrowheads="1"/>
          </p:cNvSpPr>
          <p:nvPr/>
        </p:nvSpPr>
        <p:spPr bwMode="auto">
          <a:xfrm>
            <a:off x="353568" y="5535777"/>
            <a:ext cx="10875264" cy="101566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dirty="0">
                <a:ln>
                  <a:noFill/>
                </a:ln>
                <a:solidFill>
                  <a:srgbClr val="A9B7C6"/>
                </a:solidFill>
                <a:effectLst/>
                <a:latin typeface="Arial Unicode MS"/>
              </a:rPr>
              <a:t>murders |&gt;</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err="1">
                <a:ln>
                  <a:noFill/>
                </a:ln>
                <a:solidFill>
                  <a:srgbClr val="A9B7C6"/>
                </a:solidFill>
                <a:effectLst/>
                <a:latin typeface="Arial Unicode MS"/>
              </a:rPr>
              <a:t>group_by</a:t>
            </a:r>
            <a:r>
              <a:rPr kumimoji="0" lang="en-DE" altLang="en-DE" sz="2000" b="0" i="0" u="none" strike="noStrike" cap="none" normalizeH="0" baseline="0" dirty="0">
                <a:ln>
                  <a:noFill/>
                </a:ln>
                <a:solidFill>
                  <a:srgbClr val="A9B7C6"/>
                </a:solidFill>
                <a:effectLst/>
                <a:latin typeface="Arial Unicode MS"/>
              </a:rPr>
              <a:t>(region) |&gt;</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summarize(</a:t>
            </a:r>
            <a:r>
              <a:rPr kumimoji="0" lang="en-DE" altLang="en-DE" sz="2000" b="0" i="0" u="none" strike="noStrike" cap="none" normalizeH="0" baseline="0" dirty="0" err="1">
                <a:ln>
                  <a:noFill/>
                </a:ln>
                <a:solidFill>
                  <a:srgbClr val="A9B7C6"/>
                </a:solidFill>
                <a:effectLst/>
                <a:latin typeface="Arial Unicode MS"/>
              </a:rPr>
              <a:t>median_min_max</a:t>
            </a:r>
            <a:r>
              <a:rPr kumimoji="0" lang="en-DE" altLang="en-DE" sz="2000" b="0" i="0" u="none" strike="noStrike" cap="none" normalizeH="0" baseline="0" dirty="0">
                <a:ln>
                  <a:noFill/>
                </a:ln>
                <a:solidFill>
                  <a:srgbClr val="A9B7C6"/>
                </a:solidFill>
                <a:effectLst/>
                <a:latin typeface="Arial Unicode MS"/>
              </a:rPr>
              <a:t>(rate))</a:t>
            </a:r>
            <a:endParaRPr kumimoji="0" lang="en-DE" altLang="en-DE"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140520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24968" y="151815"/>
            <a:ext cx="10515600" cy="1325563"/>
          </a:xfrm>
        </p:spPr>
        <p:txBody>
          <a:bodyPr>
            <a:normAutofit/>
          </a:bodyPr>
          <a:lstStyle/>
          <a:p>
            <a:r>
              <a:rPr lang="es-ES" sz="3600" dirty="0">
                <a:solidFill>
                  <a:schemeClr val="bg1"/>
                </a:solidFill>
                <a:latin typeface="Montserrat ExtraBold" panose="00000900000000000000" pitchFamily="2" charset="0"/>
              </a:rPr>
              <a:t>Resumen pipe </a:t>
            </a:r>
            <a:r>
              <a:rPr lang="es-ES" sz="3600" dirty="0" err="1">
                <a:solidFill>
                  <a:schemeClr val="bg1"/>
                </a:solidFill>
                <a:latin typeface="Montserrat ExtraBold" panose="00000900000000000000" pitchFamily="2" charset="0"/>
              </a:rPr>
              <a:t>operator</a:t>
            </a:r>
            <a:endParaRPr lang="en-US" sz="3600" dirty="0">
              <a:solidFill>
                <a:schemeClr val="accent2">
                  <a:lumMod val="60000"/>
                  <a:lumOff val="40000"/>
                </a:schemeClr>
              </a:solidFill>
              <a:latin typeface="Montserrat ExtraBold" panose="00000900000000000000" pitchFamily="2" charset="0"/>
            </a:endParaRPr>
          </a:p>
        </p:txBody>
      </p:sp>
      <p:pic>
        <p:nvPicPr>
          <p:cNvPr id="3" name="Picture 3">
            <a:extLst>
              <a:ext uri="{FF2B5EF4-FFF2-40B4-BE49-F238E27FC236}">
                <a16:creationId xmlns:a16="http://schemas.microsoft.com/office/drawing/2014/main" id="{0128F01E-2172-00C3-187E-690AE9B99C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376"/>
          <a:stretch/>
        </p:blipFill>
        <p:spPr bwMode="auto">
          <a:xfrm>
            <a:off x="2011679" y="1568818"/>
            <a:ext cx="8021457" cy="4731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042302"/>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9832" y="-9144"/>
            <a:ext cx="11350752" cy="1325563"/>
          </a:xfrm>
        </p:spPr>
        <p:txBody>
          <a:bodyPr>
            <a:normAutofit/>
          </a:bodyPr>
          <a:lstStyle/>
          <a:p>
            <a:r>
              <a:rPr lang="es-ES" sz="3600" dirty="0">
                <a:solidFill>
                  <a:schemeClr val="bg1"/>
                </a:solidFill>
                <a:latin typeface="Montserrat ExtraBold" panose="00000900000000000000" pitchFamily="2" charset="0"/>
              </a:rPr>
              <a:t>¿Qué hacer si mis datos no son </a:t>
            </a:r>
            <a:r>
              <a:rPr lang="es-ES" sz="3600" dirty="0" err="1">
                <a:solidFill>
                  <a:schemeClr val="accent2">
                    <a:lumMod val="60000"/>
                    <a:lumOff val="40000"/>
                  </a:schemeClr>
                </a:solidFill>
                <a:latin typeface="Montserrat ExtraBold" panose="00000900000000000000" pitchFamily="2" charset="0"/>
              </a:rPr>
              <a:t>tidy</a:t>
            </a:r>
            <a:r>
              <a:rPr lang="es-ES" sz="3600" dirty="0">
                <a:solidFill>
                  <a:schemeClr val="bg1"/>
                </a:solidFill>
                <a:latin typeface="Montserrat ExtraBold" panose="00000900000000000000" pitchFamily="2" charset="0"/>
              </a:rPr>
              <a:t>?</a:t>
            </a:r>
            <a:endParaRPr lang="en-US" sz="3600" dirty="0">
              <a:solidFill>
                <a:schemeClr val="accent2">
                  <a:lumMod val="60000"/>
                  <a:lumOff val="40000"/>
                </a:schemeClr>
              </a:solidFill>
              <a:latin typeface="Montserrat ExtraBold" panose="00000900000000000000" pitchFamily="2" charset="0"/>
            </a:endParaRPr>
          </a:p>
        </p:txBody>
      </p:sp>
      <p:sp>
        <p:nvSpPr>
          <p:cNvPr id="4" name="TextBox 3">
            <a:extLst>
              <a:ext uri="{FF2B5EF4-FFF2-40B4-BE49-F238E27FC236}">
                <a16:creationId xmlns:a16="http://schemas.microsoft.com/office/drawing/2014/main" id="{FD0CC551-B9D7-93EC-E746-714E43D304E9}"/>
              </a:ext>
            </a:extLst>
          </p:cNvPr>
          <p:cNvSpPr txBox="1"/>
          <p:nvPr/>
        </p:nvSpPr>
        <p:spPr>
          <a:xfrm>
            <a:off x="213360" y="1541713"/>
            <a:ext cx="112836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marR="0" lvl="0" indent="0" eaLnBrk="0" fontAlgn="base" hangingPunct="0">
              <a:lnSpc>
                <a:spcPct val="100000"/>
              </a:lnSpc>
              <a:spcBef>
                <a:spcPct val="0"/>
              </a:spcBef>
              <a:spcAft>
                <a:spcPct val="0"/>
              </a:spcAft>
              <a:buClrTx/>
              <a:buSzTx/>
              <a:buFont typeface="Arial" panose="020B0604020202020204" pitchFamily="34" charset="0"/>
              <a:buNone/>
              <a:tabLst/>
              <a:defRPr sz="2400">
                <a:solidFill>
                  <a:schemeClr val="bg1"/>
                </a:solidFill>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Arial" panose="020B0604020202020204" pitchFamily="34" charset="0"/>
              <a:buChar char="•"/>
            </a:pPr>
            <a:r>
              <a:rPr lang="es-ES" dirty="0"/>
              <a:t>Carguemos estos datos:</a:t>
            </a:r>
            <a:endParaRPr lang="en-DE" dirty="0"/>
          </a:p>
        </p:txBody>
      </p:sp>
      <p:sp>
        <p:nvSpPr>
          <p:cNvPr id="5" name="Rectangle 1">
            <a:extLst>
              <a:ext uri="{FF2B5EF4-FFF2-40B4-BE49-F238E27FC236}">
                <a16:creationId xmlns:a16="http://schemas.microsoft.com/office/drawing/2014/main" id="{9C7E40E9-BB50-4157-E703-A200CEC636A3}"/>
              </a:ext>
            </a:extLst>
          </p:cNvPr>
          <p:cNvSpPr>
            <a:spLocks noChangeArrowheads="1"/>
          </p:cNvSpPr>
          <p:nvPr/>
        </p:nvSpPr>
        <p:spPr bwMode="auto">
          <a:xfrm>
            <a:off x="332232" y="2136339"/>
            <a:ext cx="11350752" cy="163121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a:ln>
                  <a:noFill/>
                </a:ln>
                <a:solidFill>
                  <a:srgbClr val="A9B7C6"/>
                </a:solidFill>
                <a:effectLst/>
                <a:latin typeface="Arial Unicode MS"/>
              </a:rPr>
              <a:t>library(tidyverse)</a:t>
            </a:r>
            <a:br>
              <a:rPr kumimoji="0" lang="en-DE" altLang="en-DE" sz="2000" b="0" i="0" u="none" strike="noStrike" cap="none" normalizeH="0" baseline="0">
                <a:ln>
                  <a:noFill/>
                </a:ln>
                <a:solidFill>
                  <a:srgbClr val="A9B7C6"/>
                </a:solidFill>
                <a:effectLst/>
                <a:latin typeface="Arial Unicode MS"/>
              </a:rPr>
            </a:br>
            <a:r>
              <a:rPr kumimoji="0" lang="en-DE" altLang="en-DE" sz="2000" b="0" i="0" u="none" strike="noStrike" cap="none" normalizeH="0" baseline="0">
                <a:ln>
                  <a:noFill/>
                </a:ln>
                <a:solidFill>
                  <a:srgbClr val="A9B7C6"/>
                </a:solidFill>
                <a:effectLst/>
                <a:latin typeface="Arial Unicode MS"/>
              </a:rPr>
              <a:t>library(dslabs)</a:t>
            </a:r>
            <a:br>
              <a:rPr kumimoji="0" lang="en-DE" altLang="en-DE" sz="2000" b="0" i="0" u="none" strike="noStrike" cap="none" normalizeH="0" baseline="0">
                <a:ln>
                  <a:noFill/>
                </a:ln>
                <a:solidFill>
                  <a:srgbClr val="A9B7C6"/>
                </a:solidFill>
                <a:effectLst/>
                <a:latin typeface="Arial Unicode MS"/>
              </a:rPr>
            </a:br>
            <a:r>
              <a:rPr kumimoji="0" lang="en-DE" altLang="en-DE" sz="2000" b="0" i="0" u="none" strike="noStrike" cap="none" normalizeH="0" baseline="0">
                <a:ln>
                  <a:noFill/>
                </a:ln>
                <a:solidFill>
                  <a:srgbClr val="A9B7C6"/>
                </a:solidFill>
                <a:effectLst/>
                <a:latin typeface="Arial Unicode MS"/>
              </a:rPr>
              <a:t>path &lt;- system.file(</a:t>
            </a:r>
            <a:r>
              <a:rPr kumimoji="0" lang="en-DE" altLang="en-DE" sz="2000" b="0" i="0" u="none" strike="noStrike" cap="none" normalizeH="0" baseline="0">
                <a:ln>
                  <a:noFill/>
                </a:ln>
                <a:solidFill>
                  <a:srgbClr val="6A8759"/>
                </a:solidFill>
                <a:effectLst/>
                <a:latin typeface="Arial Unicode MS"/>
              </a:rPr>
              <a:t>"extdata"</a:t>
            </a:r>
            <a:r>
              <a:rPr kumimoji="0" lang="en-DE" altLang="en-DE" sz="2000" b="0" i="0" u="none" strike="noStrike" cap="none" normalizeH="0" baseline="0">
                <a:ln>
                  <a:noFill/>
                </a:ln>
                <a:solidFill>
                  <a:srgbClr val="CC7832"/>
                </a:solidFill>
                <a:effectLst/>
                <a:latin typeface="Arial Unicode MS"/>
              </a:rPr>
              <a:t>, </a:t>
            </a:r>
            <a:r>
              <a:rPr kumimoji="0" lang="en-DE" altLang="en-DE" sz="2000" b="0" i="0" u="none" strike="noStrike" cap="none" normalizeH="0" baseline="0">
                <a:ln>
                  <a:noFill/>
                </a:ln>
                <a:solidFill>
                  <a:srgbClr val="A9B7C6"/>
                </a:solidFill>
                <a:effectLst/>
                <a:latin typeface="Arial Unicode MS"/>
              </a:rPr>
              <a:t>package=</a:t>
            </a:r>
            <a:r>
              <a:rPr kumimoji="0" lang="en-DE" altLang="en-DE" sz="2000" b="0" i="0" u="none" strike="noStrike" cap="none" normalizeH="0" baseline="0">
                <a:ln>
                  <a:noFill/>
                </a:ln>
                <a:solidFill>
                  <a:srgbClr val="6A8759"/>
                </a:solidFill>
                <a:effectLst/>
                <a:latin typeface="Arial Unicode MS"/>
              </a:rPr>
              <a:t>"dslabs"</a:t>
            </a:r>
            <a:r>
              <a:rPr kumimoji="0" lang="en-DE" altLang="en-DE" sz="2000" b="0" i="0" u="none" strike="noStrike" cap="none" normalizeH="0" baseline="0">
                <a:ln>
                  <a:noFill/>
                </a:ln>
                <a:solidFill>
                  <a:srgbClr val="A9B7C6"/>
                </a:solidFill>
                <a:effectLst/>
                <a:latin typeface="Arial Unicode MS"/>
              </a:rPr>
              <a:t>)</a:t>
            </a:r>
            <a:br>
              <a:rPr kumimoji="0" lang="en-DE" altLang="en-DE" sz="2000" b="0" i="0" u="none" strike="noStrike" cap="none" normalizeH="0" baseline="0">
                <a:ln>
                  <a:noFill/>
                </a:ln>
                <a:solidFill>
                  <a:srgbClr val="A9B7C6"/>
                </a:solidFill>
                <a:effectLst/>
                <a:latin typeface="Arial Unicode MS"/>
              </a:rPr>
            </a:br>
            <a:r>
              <a:rPr kumimoji="0" lang="en-DE" altLang="en-DE" sz="2000" b="0" i="0" u="none" strike="noStrike" cap="none" normalizeH="0" baseline="0">
                <a:ln>
                  <a:noFill/>
                </a:ln>
                <a:solidFill>
                  <a:srgbClr val="A9B7C6"/>
                </a:solidFill>
                <a:effectLst/>
                <a:latin typeface="Arial Unicode MS"/>
              </a:rPr>
              <a:t>filename &lt;- file.path(path</a:t>
            </a:r>
            <a:r>
              <a:rPr kumimoji="0" lang="en-DE" altLang="en-DE" sz="2000" b="0" i="0" u="none" strike="noStrike" cap="none" normalizeH="0" baseline="0">
                <a:ln>
                  <a:noFill/>
                </a:ln>
                <a:solidFill>
                  <a:srgbClr val="CC7832"/>
                </a:solidFill>
                <a:effectLst/>
                <a:latin typeface="Arial Unicode MS"/>
              </a:rPr>
              <a:t>, </a:t>
            </a:r>
            <a:r>
              <a:rPr kumimoji="0" lang="en-DE" altLang="en-DE" sz="2000" b="0" i="0" u="none" strike="noStrike" cap="none" normalizeH="0" baseline="0">
                <a:ln>
                  <a:noFill/>
                </a:ln>
                <a:solidFill>
                  <a:srgbClr val="6A8759"/>
                </a:solidFill>
                <a:effectLst/>
                <a:latin typeface="Arial Unicode MS"/>
              </a:rPr>
              <a:t>"fertility-two-countries-example.csv"</a:t>
            </a:r>
            <a:r>
              <a:rPr kumimoji="0" lang="en-DE" altLang="en-DE" sz="2000" b="0" i="0" u="none" strike="noStrike" cap="none" normalizeH="0" baseline="0">
                <a:ln>
                  <a:noFill/>
                </a:ln>
                <a:solidFill>
                  <a:srgbClr val="A9B7C6"/>
                </a:solidFill>
                <a:effectLst/>
                <a:latin typeface="Arial Unicode MS"/>
              </a:rPr>
              <a:t>)</a:t>
            </a:r>
            <a:br>
              <a:rPr kumimoji="0" lang="en-DE" altLang="en-DE" sz="2000" b="0" i="0" u="none" strike="noStrike" cap="none" normalizeH="0" baseline="0">
                <a:ln>
                  <a:noFill/>
                </a:ln>
                <a:solidFill>
                  <a:srgbClr val="A9B7C6"/>
                </a:solidFill>
                <a:effectLst/>
                <a:latin typeface="Arial Unicode MS"/>
              </a:rPr>
            </a:br>
            <a:r>
              <a:rPr kumimoji="0" lang="en-DE" altLang="en-DE" sz="2000" b="0" i="0" u="none" strike="noStrike" cap="none" normalizeH="0" baseline="0">
                <a:ln>
                  <a:noFill/>
                </a:ln>
                <a:solidFill>
                  <a:srgbClr val="A9B7C6"/>
                </a:solidFill>
                <a:effectLst/>
                <a:latin typeface="Arial Unicode MS"/>
              </a:rPr>
              <a:t>wide_data &lt;- read_csv(filename)</a:t>
            </a:r>
            <a:endParaRPr kumimoji="0" lang="en-DE" altLang="en-DE" sz="20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ACC05BFD-E39E-70E9-8BDA-C0126C279148}"/>
              </a:ext>
            </a:extLst>
          </p:cNvPr>
          <p:cNvSpPr txBox="1"/>
          <p:nvPr/>
        </p:nvSpPr>
        <p:spPr>
          <a:xfrm>
            <a:off x="67056" y="4347900"/>
            <a:ext cx="11615928" cy="1569660"/>
          </a:xfrm>
          <a:prstGeom prst="rect">
            <a:avLst/>
          </a:prstGeom>
          <a:noFill/>
        </p:spPr>
        <p:txBody>
          <a:bodyPr wrap="square">
            <a:spAutoFit/>
          </a:bodyPr>
          <a:lstStyle/>
          <a:p>
            <a:pPr marL="342900" indent="-342900" eaLnBrk="0" fontAlgn="base" hangingPunct="0">
              <a:spcBef>
                <a:spcPct val="0"/>
              </a:spcBef>
              <a:spcAft>
                <a:spcPct val="0"/>
              </a:spcAft>
              <a:buFont typeface="Arial" panose="020B0604020202020204" pitchFamily="34" charset="0"/>
              <a:buChar char="•"/>
            </a:pPr>
            <a:r>
              <a:rPr lang="es-ES" sz="2400" dirty="0">
                <a:solidFill>
                  <a:schemeClr val="bg1"/>
                </a:solidFill>
                <a:latin typeface="Montserrat" panose="00000500000000000000" pitchFamily="2" charset="0"/>
              </a:rPr>
              <a:t>Una de las funciones más usadas del paquete </a:t>
            </a:r>
            <a:r>
              <a:rPr lang="es-ES" sz="2400" dirty="0" err="1">
                <a:solidFill>
                  <a:schemeClr val="bg1"/>
                </a:solidFill>
                <a:latin typeface="Montserrat" panose="00000500000000000000" pitchFamily="2" charset="0"/>
              </a:rPr>
              <a:t>tidyr</a:t>
            </a:r>
            <a:r>
              <a:rPr lang="es-ES" sz="2400" dirty="0">
                <a:solidFill>
                  <a:schemeClr val="bg1"/>
                </a:solidFill>
                <a:latin typeface="Montserrat" panose="00000500000000000000" pitchFamily="2" charset="0"/>
              </a:rPr>
              <a:t> es </a:t>
            </a:r>
            <a:r>
              <a:rPr lang="es-ES" sz="2400" dirty="0" err="1">
                <a:solidFill>
                  <a:schemeClr val="bg1"/>
                </a:solidFill>
                <a:latin typeface="Montserrat" panose="00000500000000000000" pitchFamily="2" charset="0"/>
              </a:rPr>
              <a:t>pivot_longer</a:t>
            </a:r>
            <a:r>
              <a:rPr lang="es-ES" sz="2400" dirty="0">
                <a:solidFill>
                  <a:schemeClr val="bg1"/>
                </a:solidFill>
                <a:latin typeface="Montserrat" panose="00000500000000000000" pitchFamily="2" charset="0"/>
              </a:rPr>
              <a:t>, que nos permite convertir datos anchos (</a:t>
            </a:r>
            <a:r>
              <a:rPr lang="es-ES" sz="2400" dirty="0" err="1">
                <a:solidFill>
                  <a:schemeClr val="bg1"/>
                </a:solidFill>
                <a:latin typeface="Montserrat" panose="00000500000000000000" pitchFamily="2" charset="0"/>
              </a:rPr>
              <a:t>wide</a:t>
            </a:r>
            <a:r>
              <a:rPr lang="es-ES" sz="2400" dirty="0">
                <a:solidFill>
                  <a:schemeClr val="bg1"/>
                </a:solidFill>
                <a:latin typeface="Montserrat" panose="00000500000000000000" pitchFamily="2" charset="0"/>
              </a:rPr>
              <a:t> data en inglés) en datos </a:t>
            </a:r>
            <a:r>
              <a:rPr lang="es-ES" sz="2400" dirty="0" err="1">
                <a:solidFill>
                  <a:schemeClr val="bg1"/>
                </a:solidFill>
                <a:latin typeface="Montserrat" panose="00000500000000000000" pitchFamily="2" charset="0"/>
              </a:rPr>
              <a:t>tidy</a:t>
            </a:r>
            <a:r>
              <a:rPr lang="es-ES" sz="2400" dirty="0">
                <a:solidFill>
                  <a:schemeClr val="bg1"/>
                </a:solidFill>
                <a:latin typeface="Montserrat" panose="00000500000000000000" pitchFamily="2" charset="0"/>
              </a:rPr>
              <a:t>.</a:t>
            </a:r>
          </a:p>
          <a:p>
            <a:pPr marL="342900" indent="-342900" eaLnBrk="0" fontAlgn="base" hangingPunct="0">
              <a:spcBef>
                <a:spcPct val="0"/>
              </a:spcBef>
              <a:spcAft>
                <a:spcPct val="0"/>
              </a:spcAft>
              <a:buFont typeface="Arial" panose="020B0604020202020204" pitchFamily="34" charset="0"/>
              <a:buChar char="•"/>
            </a:pPr>
            <a:endParaRPr lang="es-ES" sz="2400" dirty="0">
              <a:solidFill>
                <a:schemeClr val="bg1"/>
              </a:solidFill>
              <a:latin typeface="Montserrat" panose="00000500000000000000" pitchFamily="2" charset="0"/>
            </a:endParaRPr>
          </a:p>
          <a:p>
            <a:pPr marL="342900" indent="-342900" eaLnBrk="0" fontAlgn="base" hangingPunct="0">
              <a:spcBef>
                <a:spcPct val="0"/>
              </a:spcBef>
              <a:spcAft>
                <a:spcPct val="0"/>
              </a:spcAft>
              <a:buFont typeface="Arial" panose="020B0604020202020204" pitchFamily="34" charset="0"/>
              <a:buChar char="•"/>
            </a:pPr>
            <a:endParaRPr lang="en-DE" sz="24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2241503480"/>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9832" y="-9144"/>
            <a:ext cx="11350752" cy="1325563"/>
          </a:xfrm>
        </p:spPr>
        <p:txBody>
          <a:bodyPr>
            <a:normAutofit/>
          </a:bodyPr>
          <a:lstStyle/>
          <a:p>
            <a:r>
              <a:rPr lang="es-ES" sz="3600" dirty="0">
                <a:solidFill>
                  <a:schemeClr val="bg1"/>
                </a:solidFill>
                <a:latin typeface="Montserrat ExtraBold" panose="00000900000000000000" pitchFamily="2" charset="0"/>
              </a:rPr>
              <a:t>¿Qué hacer si mis datos no son </a:t>
            </a:r>
            <a:r>
              <a:rPr lang="es-ES" sz="3600" dirty="0" err="1">
                <a:solidFill>
                  <a:schemeClr val="accent2">
                    <a:lumMod val="60000"/>
                    <a:lumOff val="40000"/>
                  </a:schemeClr>
                </a:solidFill>
                <a:latin typeface="Montserrat ExtraBold" panose="00000900000000000000" pitchFamily="2" charset="0"/>
              </a:rPr>
              <a:t>tidy</a:t>
            </a:r>
            <a:r>
              <a:rPr lang="es-ES" sz="3600" dirty="0">
                <a:solidFill>
                  <a:schemeClr val="bg1"/>
                </a:solidFill>
                <a:latin typeface="Montserrat ExtraBold" panose="00000900000000000000" pitchFamily="2" charset="0"/>
              </a:rPr>
              <a:t>?</a:t>
            </a:r>
            <a:endParaRPr lang="en-US" sz="3600" dirty="0">
              <a:solidFill>
                <a:schemeClr val="accent2">
                  <a:lumMod val="60000"/>
                  <a:lumOff val="40000"/>
                </a:schemeClr>
              </a:solidFill>
              <a:latin typeface="Montserrat ExtraBold" panose="00000900000000000000" pitchFamily="2" charset="0"/>
            </a:endParaRPr>
          </a:p>
        </p:txBody>
      </p:sp>
      <p:pic>
        <p:nvPicPr>
          <p:cNvPr id="22530" name="Picture 2" descr="gathering schema">
            <a:extLst>
              <a:ext uri="{FF2B5EF4-FFF2-40B4-BE49-F238E27FC236}">
                <a16:creationId xmlns:a16="http://schemas.microsoft.com/office/drawing/2014/main" id="{90E5B007-3FC2-76D7-0C5C-624B243746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559" y="1576387"/>
            <a:ext cx="11249025"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623957"/>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9832" y="-9144"/>
            <a:ext cx="11350752" cy="1325563"/>
          </a:xfrm>
        </p:spPr>
        <p:txBody>
          <a:bodyPr>
            <a:normAutofit/>
          </a:bodyPr>
          <a:lstStyle/>
          <a:p>
            <a:r>
              <a:rPr lang="es-ES" sz="3600" dirty="0" err="1">
                <a:solidFill>
                  <a:schemeClr val="accent2">
                    <a:lumMod val="60000"/>
                    <a:lumOff val="40000"/>
                  </a:schemeClr>
                </a:solidFill>
                <a:latin typeface="Arial Unicode MS"/>
              </a:rPr>
              <a:t>pivot_longer</a:t>
            </a:r>
            <a:endParaRPr lang="en-US" sz="3600" dirty="0">
              <a:solidFill>
                <a:schemeClr val="accent2">
                  <a:lumMod val="60000"/>
                  <a:lumOff val="40000"/>
                </a:schemeClr>
              </a:solidFill>
              <a:latin typeface="Arial Unicode MS"/>
            </a:endParaRPr>
          </a:p>
        </p:txBody>
      </p:sp>
      <p:sp>
        <p:nvSpPr>
          <p:cNvPr id="4" name="TextBox 3">
            <a:extLst>
              <a:ext uri="{FF2B5EF4-FFF2-40B4-BE49-F238E27FC236}">
                <a16:creationId xmlns:a16="http://schemas.microsoft.com/office/drawing/2014/main" id="{FD0CC551-B9D7-93EC-E746-714E43D304E9}"/>
              </a:ext>
            </a:extLst>
          </p:cNvPr>
          <p:cNvSpPr txBox="1"/>
          <p:nvPr/>
        </p:nvSpPr>
        <p:spPr>
          <a:xfrm>
            <a:off x="320040" y="1316419"/>
            <a:ext cx="11283696"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marR="0" lvl="0" indent="0" eaLnBrk="0" fontAlgn="base" hangingPunct="0">
              <a:lnSpc>
                <a:spcPct val="100000"/>
              </a:lnSpc>
              <a:spcBef>
                <a:spcPct val="0"/>
              </a:spcBef>
              <a:spcAft>
                <a:spcPct val="0"/>
              </a:spcAft>
              <a:buClrTx/>
              <a:buSzTx/>
              <a:buFont typeface="Arial" panose="020B0604020202020204" pitchFamily="34" charset="0"/>
              <a:buNone/>
              <a:tabLst/>
              <a:defRPr sz="2400">
                <a:solidFill>
                  <a:schemeClr val="bg1"/>
                </a:solidFill>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Arial" panose="020B0604020202020204" pitchFamily="34" charset="0"/>
              <a:buChar char="•"/>
            </a:pPr>
            <a:r>
              <a:rPr lang="es-ES" dirty="0"/>
              <a:t>Igual que con la mayoría de las funciones de </a:t>
            </a:r>
            <a:r>
              <a:rPr lang="es-ES" dirty="0" err="1"/>
              <a:t>tidyverse</a:t>
            </a:r>
            <a:r>
              <a:rPr lang="es-ES" dirty="0"/>
              <a:t>, el primer argumento de la función </a:t>
            </a:r>
            <a:r>
              <a:rPr lang="es-ES" dirty="0" err="1"/>
              <a:t>pivot_longer</a:t>
            </a:r>
            <a:r>
              <a:rPr lang="es-ES" dirty="0"/>
              <a:t> es el data </a:t>
            </a:r>
            <a:r>
              <a:rPr lang="es-ES" dirty="0" err="1"/>
              <a:t>frame</a:t>
            </a:r>
            <a:r>
              <a:rPr lang="es-ES" dirty="0"/>
              <a:t> que será procesado. </a:t>
            </a:r>
          </a:p>
          <a:p>
            <a:pPr marL="342900" indent="-342900">
              <a:buFont typeface="Arial" panose="020B0604020202020204" pitchFamily="34" charset="0"/>
              <a:buChar char="•"/>
            </a:pPr>
            <a:r>
              <a:rPr lang="es-ES" dirty="0"/>
              <a:t>Aquí queremos cambiar la forma del set de datos </a:t>
            </a:r>
            <a:r>
              <a:rPr lang="es-ES" dirty="0" err="1"/>
              <a:t>wide_data</a:t>
            </a:r>
            <a:r>
              <a:rPr lang="es-ES" dirty="0"/>
              <a:t> para que cada fila represente una observación de fertilidad, que implica que necesitamos tres columnas para almacenar el año, el país y el valor observado. </a:t>
            </a:r>
          </a:p>
          <a:p>
            <a:pPr marL="342900" indent="-342900">
              <a:buFont typeface="Arial" panose="020B0604020202020204" pitchFamily="34" charset="0"/>
              <a:buChar char="•"/>
            </a:pPr>
            <a:r>
              <a:rPr lang="es-ES" dirty="0"/>
              <a:t>A través de los argumentos </a:t>
            </a:r>
            <a:r>
              <a:rPr lang="es-ES" dirty="0" err="1">
                <a:solidFill>
                  <a:schemeClr val="accent2">
                    <a:lumMod val="60000"/>
                    <a:lumOff val="40000"/>
                  </a:schemeClr>
                </a:solidFill>
              </a:rPr>
              <a:t>names_to</a:t>
            </a:r>
            <a:r>
              <a:rPr lang="es-ES" dirty="0">
                <a:solidFill>
                  <a:schemeClr val="accent2">
                    <a:lumMod val="60000"/>
                    <a:lumOff val="40000"/>
                  </a:schemeClr>
                </a:solidFill>
              </a:rPr>
              <a:t> </a:t>
            </a:r>
            <a:r>
              <a:rPr lang="es-ES" dirty="0"/>
              <a:t>y </a:t>
            </a:r>
            <a:r>
              <a:rPr lang="es-ES" dirty="0" err="1">
                <a:solidFill>
                  <a:schemeClr val="accent2">
                    <a:lumMod val="60000"/>
                    <a:lumOff val="40000"/>
                  </a:schemeClr>
                </a:solidFill>
              </a:rPr>
              <a:t>values_to</a:t>
            </a:r>
            <a:r>
              <a:rPr lang="es-ES" dirty="0"/>
              <a:t>, le daremos a </a:t>
            </a:r>
            <a:r>
              <a:rPr lang="es-ES" dirty="0" err="1">
                <a:solidFill>
                  <a:schemeClr val="accent2">
                    <a:lumMod val="60000"/>
                    <a:lumOff val="40000"/>
                  </a:schemeClr>
                </a:solidFill>
              </a:rPr>
              <a:t>pivot_longer</a:t>
            </a:r>
            <a:r>
              <a:rPr lang="es-ES" dirty="0">
                <a:solidFill>
                  <a:schemeClr val="accent2">
                    <a:lumMod val="60000"/>
                    <a:lumOff val="40000"/>
                  </a:schemeClr>
                </a:solidFill>
              </a:rPr>
              <a:t> </a:t>
            </a:r>
            <a:r>
              <a:rPr lang="es-ES" dirty="0"/>
              <a:t>los nombres de columna que le queremos asignar a las columnas que contienen los nombres de columna y las observaciones actuales, respectivamente. </a:t>
            </a:r>
          </a:p>
          <a:p>
            <a:pPr marL="342900" indent="-342900">
              <a:buFont typeface="Arial" panose="020B0604020202020204" pitchFamily="34" charset="0"/>
              <a:buChar char="•"/>
            </a:pPr>
            <a:r>
              <a:rPr lang="es-ES" dirty="0"/>
              <a:t>Por defecto, estos nombres son </a:t>
            </a:r>
            <a:r>
              <a:rPr lang="es-ES" dirty="0" err="1"/>
              <a:t>name</a:t>
            </a:r>
            <a:r>
              <a:rPr lang="es-ES" dirty="0"/>
              <a:t> (nombre) y </a:t>
            </a:r>
            <a:r>
              <a:rPr lang="es-ES" dirty="0" err="1"/>
              <a:t>value</a:t>
            </a:r>
            <a:r>
              <a:rPr lang="es-ES" dirty="0"/>
              <a:t> (valor), los cuales son buenas opciones en general. En este caso, una mejor opción para estos dos argumentos serían </a:t>
            </a:r>
            <a:r>
              <a:rPr lang="es-ES" dirty="0" err="1"/>
              <a:t>year</a:t>
            </a:r>
            <a:r>
              <a:rPr lang="es-ES" dirty="0"/>
              <a:t> y </a:t>
            </a:r>
            <a:r>
              <a:rPr lang="es-ES" dirty="0" err="1"/>
              <a:t>fertility</a:t>
            </a:r>
            <a:r>
              <a:rPr lang="es-ES" dirty="0"/>
              <a:t>. </a:t>
            </a:r>
            <a:endParaRPr lang="en-DE" dirty="0"/>
          </a:p>
        </p:txBody>
      </p:sp>
    </p:spTree>
    <p:extLst>
      <p:ext uri="{BB962C8B-B14F-4D97-AF65-F5344CB8AC3E}">
        <p14:creationId xmlns:p14="http://schemas.microsoft.com/office/powerpoint/2010/main" val="30607416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9832" y="-9144"/>
            <a:ext cx="11350752" cy="1325563"/>
          </a:xfrm>
        </p:spPr>
        <p:txBody>
          <a:bodyPr>
            <a:normAutofit/>
          </a:bodyPr>
          <a:lstStyle/>
          <a:p>
            <a:r>
              <a:rPr lang="es-ES" sz="3600" dirty="0" err="1">
                <a:solidFill>
                  <a:schemeClr val="bg1"/>
                </a:solidFill>
                <a:latin typeface="Arial Unicode MS"/>
              </a:rPr>
              <a:t>pivot_longer</a:t>
            </a:r>
            <a:endParaRPr lang="en-US" sz="3600" dirty="0">
              <a:solidFill>
                <a:schemeClr val="accent2">
                  <a:lumMod val="60000"/>
                  <a:lumOff val="40000"/>
                </a:schemeClr>
              </a:solidFill>
              <a:latin typeface="Arial Unicode MS"/>
            </a:endParaRPr>
          </a:p>
        </p:txBody>
      </p:sp>
      <p:sp>
        <p:nvSpPr>
          <p:cNvPr id="3" name="Rectangle 1">
            <a:extLst>
              <a:ext uri="{FF2B5EF4-FFF2-40B4-BE49-F238E27FC236}">
                <a16:creationId xmlns:a16="http://schemas.microsoft.com/office/drawing/2014/main" id="{B017D314-BBCA-8EDF-7D2A-381C1BF93058}"/>
              </a:ext>
            </a:extLst>
          </p:cNvPr>
          <p:cNvSpPr>
            <a:spLocks noChangeArrowheads="1"/>
          </p:cNvSpPr>
          <p:nvPr/>
        </p:nvSpPr>
        <p:spPr bwMode="auto">
          <a:xfrm>
            <a:off x="420624" y="1316419"/>
            <a:ext cx="11350752" cy="347787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a:ln>
                  <a:noFill/>
                </a:ln>
                <a:solidFill>
                  <a:srgbClr val="A9B7C6"/>
                </a:solidFill>
                <a:effectLst/>
                <a:latin typeface="Arial Unicode MS"/>
              </a:rPr>
              <a:t>new_tidy_data &lt;- pivot_longer(wide_data</a:t>
            </a:r>
            <a:r>
              <a:rPr kumimoji="0" lang="en-DE" altLang="en-DE" sz="2000" b="0" i="0" u="none" strike="noStrike" cap="none" normalizeH="0" baseline="0">
                <a:ln>
                  <a:noFill/>
                </a:ln>
                <a:solidFill>
                  <a:srgbClr val="CC7832"/>
                </a:solidFill>
                <a:effectLst/>
                <a:latin typeface="Arial Unicode MS"/>
              </a:rPr>
              <a:t>, </a:t>
            </a:r>
            <a:r>
              <a:rPr kumimoji="0" lang="en-DE" altLang="en-DE" sz="2000" b="0" i="0" u="none" strike="noStrike" cap="none" normalizeH="0" baseline="0">
                <a:ln>
                  <a:noFill/>
                </a:ln>
                <a:solidFill>
                  <a:srgbClr val="A9B7C6"/>
                </a:solidFill>
                <a:effectLst/>
                <a:latin typeface="Arial Unicode MS"/>
              </a:rPr>
              <a:t>`1960`:`2015`</a:t>
            </a:r>
            <a:r>
              <a:rPr kumimoji="0" lang="en-DE" altLang="en-DE" sz="2000" b="0" i="0" u="none" strike="noStrike" cap="none" normalizeH="0" baseline="0">
                <a:ln>
                  <a:noFill/>
                </a:ln>
                <a:solidFill>
                  <a:srgbClr val="CC7832"/>
                </a:solidFill>
                <a:effectLst/>
                <a:latin typeface="Arial Unicode MS"/>
              </a:rPr>
              <a:t>,</a:t>
            </a:r>
            <a:br>
              <a:rPr kumimoji="0" lang="en-DE" altLang="en-DE" sz="2000" b="0" i="0" u="none" strike="noStrike" cap="none" normalizeH="0" baseline="0">
                <a:ln>
                  <a:noFill/>
                </a:ln>
                <a:solidFill>
                  <a:srgbClr val="CC7832"/>
                </a:solidFill>
                <a:effectLst/>
                <a:latin typeface="Arial Unicode MS"/>
              </a:rPr>
            </a:br>
            <a:r>
              <a:rPr kumimoji="0" lang="en-DE" altLang="en-DE" sz="2000" b="0" i="0" u="none" strike="noStrike" cap="none" normalizeH="0" baseline="0">
                <a:ln>
                  <a:noFill/>
                </a:ln>
                <a:solidFill>
                  <a:srgbClr val="A9B7C6"/>
                </a:solidFill>
                <a:effectLst/>
                <a:latin typeface="Arial Unicode MS"/>
              </a:rPr>
              <a:t>names_to = </a:t>
            </a:r>
            <a:r>
              <a:rPr kumimoji="0" lang="en-DE" altLang="en-DE" sz="2000" b="0" i="0" u="none" strike="noStrike" cap="none" normalizeH="0" baseline="0">
                <a:ln>
                  <a:noFill/>
                </a:ln>
                <a:solidFill>
                  <a:srgbClr val="6A8759"/>
                </a:solidFill>
                <a:effectLst/>
                <a:latin typeface="Arial Unicode MS"/>
              </a:rPr>
              <a:t>"year"</a:t>
            </a:r>
            <a:r>
              <a:rPr kumimoji="0" lang="en-DE" altLang="en-DE" sz="2000" b="0" i="0" u="none" strike="noStrike" cap="none" normalizeH="0" baseline="0">
                <a:ln>
                  <a:noFill/>
                </a:ln>
                <a:solidFill>
                  <a:srgbClr val="CC7832"/>
                </a:solidFill>
                <a:effectLst/>
                <a:latin typeface="Arial Unicode MS"/>
              </a:rPr>
              <a:t>, </a:t>
            </a:r>
            <a:r>
              <a:rPr kumimoji="0" lang="en-DE" altLang="en-DE" sz="2000" b="0" i="0" u="none" strike="noStrike" cap="none" normalizeH="0" baseline="0">
                <a:ln>
                  <a:noFill/>
                </a:ln>
                <a:solidFill>
                  <a:srgbClr val="A9B7C6"/>
                </a:solidFill>
                <a:effectLst/>
                <a:latin typeface="Arial Unicode MS"/>
              </a:rPr>
              <a:t>values_to = </a:t>
            </a:r>
            <a:r>
              <a:rPr kumimoji="0" lang="en-DE" altLang="en-DE" sz="2000" b="0" i="0" u="none" strike="noStrike" cap="none" normalizeH="0" baseline="0">
                <a:ln>
                  <a:noFill/>
                </a:ln>
                <a:solidFill>
                  <a:srgbClr val="6A8759"/>
                </a:solidFill>
                <a:effectLst/>
                <a:latin typeface="Arial Unicode MS"/>
              </a:rPr>
              <a:t>"fertility"</a:t>
            </a:r>
            <a:r>
              <a:rPr kumimoji="0" lang="en-DE" altLang="en-DE" sz="2000" b="0" i="0" u="none" strike="noStrike" cap="none" normalizeH="0" baseline="0">
                <a:ln>
                  <a:noFill/>
                </a:ln>
                <a:solidFill>
                  <a:srgbClr val="A9B7C6"/>
                </a:solidFill>
                <a:effectLst/>
                <a:latin typeface="Arial Unicode MS"/>
              </a:rPr>
              <a:t>)</a:t>
            </a:r>
            <a:br>
              <a:rPr kumimoji="0" lang="en-DE" altLang="en-DE" sz="2000" b="0" i="0" u="none" strike="noStrike" cap="none" normalizeH="0" baseline="0">
                <a:ln>
                  <a:noFill/>
                </a:ln>
                <a:solidFill>
                  <a:srgbClr val="A9B7C6"/>
                </a:solidFill>
                <a:effectLst/>
                <a:latin typeface="Arial Unicode MS"/>
              </a:rPr>
            </a:br>
            <a:br>
              <a:rPr kumimoji="0" lang="en-DE" altLang="en-DE" sz="2000" b="0" i="0" u="none" strike="noStrike" cap="none" normalizeH="0" baseline="0">
                <a:ln>
                  <a:noFill/>
                </a:ln>
                <a:solidFill>
                  <a:srgbClr val="A9B7C6"/>
                </a:solidFill>
                <a:effectLst/>
                <a:latin typeface="Arial Unicode MS"/>
              </a:rPr>
            </a:br>
            <a:r>
              <a:rPr kumimoji="0" lang="en-DE" altLang="en-DE" sz="2000" b="0" i="0" u="none" strike="noStrike" cap="none" normalizeH="0" baseline="0">
                <a:ln>
                  <a:noFill/>
                </a:ln>
                <a:solidFill>
                  <a:srgbClr val="AFAC6B"/>
                </a:solidFill>
                <a:effectLst/>
                <a:latin typeface="Arial Unicode MS"/>
              </a:rPr>
              <a:t>#También podemos usar el pipe de esta manera:</a:t>
            </a:r>
            <a:br>
              <a:rPr kumimoji="0" lang="en-DE" altLang="en-DE" sz="2000" b="0" i="0" u="none" strike="noStrike" cap="none" normalizeH="0" baseline="0">
                <a:ln>
                  <a:noFill/>
                </a:ln>
                <a:solidFill>
                  <a:srgbClr val="AFAC6B"/>
                </a:solidFill>
                <a:effectLst/>
                <a:latin typeface="Arial Unicode MS"/>
              </a:rPr>
            </a:br>
            <a:r>
              <a:rPr kumimoji="0" lang="en-DE" altLang="en-DE" sz="2000" b="0" i="0" u="none" strike="noStrike" cap="none" normalizeH="0" baseline="0">
                <a:ln>
                  <a:noFill/>
                </a:ln>
                <a:solidFill>
                  <a:srgbClr val="A9B7C6"/>
                </a:solidFill>
                <a:effectLst/>
                <a:latin typeface="Arial Unicode MS"/>
              </a:rPr>
              <a:t>new_tidy_data &lt;- wide_data |&gt;</a:t>
            </a:r>
            <a:br>
              <a:rPr kumimoji="0" lang="en-DE" altLang="en-DE" sz="2000" b="0" i="0" u="none" strike="noStrike" cap="none" normalizeH="0" baseline="0">
                <a:ln>
                  <a:noFill/>
                </a:ln>
                <a:solidFill>
                  <a:srgbClr val="A9B7C6"/>
                </a:solidFill>
                <a:effectLst/>
                <a:latin typeface="Arial Unicode MS"/>
              </a:rPr>
            </a:br>
            <a:r>
              <a:rPr kumimoji="0" lang="en-DE" altLang="en-DE" sz="2000" b="0" i="0" u="none" strike="noStrike" cap="none" normalizeH="0" baseline="0">
                <a:ln>
                  <a:noFill/>
                </a:ln>
                <a:solidFill>
                  <a:srgbClr val="A9B7C6"/>
                </a:solidFill>
                <a:effectLst/>
                <a:latin typeface="Arial Unicode MS"/>
              </a:rPr>
              <a:t>pivot_longer(`1960`:`2015`</a:t>
            </a:r>
            <a:r>
              <a:rPr kumimoji="0" lang="en-DE" altLang="en-DE" sz="2000" b="0" i="0" u="none" strike="noStrike" cap="none" normalizeH="0" baseline="0">
                <a:ln>
                  <a:noFill/>
                </a:ln>
                <a:solidFill>
                  <a:srgbClr val="CC7832"/>
                </a:solidFill>
                <a:effectLst/>
                <a:latin typeface="Arial Unicode MS"/>
              </a:rPr>
              <a:t>, </a:t>
            </a:r>
            <a:r>
              <a:rPr kumimoji="0" lang="en-DE" altLang="en-DE" sz="2000" b="0" i="0" u="none" strike="noStrike" cap="none" normalizeH="0" baseline="0">
                <a:ln>
                  <a:noFill/>
                </a:ln>
                <a:solidFill>
                  <a:srgbClr val="A9B7C6"/>
                </a:solidFill>
                <a:effectLst/>
                <a:latin typeface="Arial Unicode MS"/>
              </a:rPr>
              <a:t>names_to = </a:t>
            </a:r>
            <a:r>
              <a:rPr kumimoji="0" lang="en-DE" altLang="en-DE" sz="2000" b="0" i="0" u="none" strike="noStrike" cap="none" normalizeH="0" baseline="0">
                <a:ln>
                  <a:noFill/>
                </a:ln>
                <a:solidFill>
                  <a:srgbClr val="6A8759"/>
                </a:solidFill>
                <a:effectLst/>
                <a:latin typeface="Arial Unicode MS"/>
              </a:rPr>
              <a:t>"year"</a:t>
            </a:r>
            <a:r>
              <a:rPr kumimoji="0" lang="en-DE" altLang="en-DE" sz="2000" b="0" i="0" u="none" strike="noStrike" cap="none" normalizeH="0" baseline="0">
                <a:ln>
                  <a:noFill/>
                </a:ln>
                <a:solidFill>
                  <a:srgbClr val="CC7832"/>
                </a:solidFill>
                <a:effectLst/>
                <a:latin typeface="Arial Unicode MS"/>
              </a:rPr>
              <a:t>, </a:t>
            </a:r>
            <a:r>
              <a:rPr kumimoji="0" lang="en-DE" altLang="en-DE" sz="2000" b="0" i="0" u="none" strike="noStrike" cap="none" normalizeH="0" baseline="0">
                <a:ln>
                  <a:noFill/>
                </a:ln>
                <a:solidFill>
                  <a:srgbClr val="A9B7C6"/>
                </a:solidFill>
                <a:effectLst/>
                <a:latin typeface="Arial Unicode MS"/>
              </a:rPr>
              <a:t>values_to = </a:t>
            </a:r>
            <a:r>
              <a:rPr kumimoji="0" lang="en-DE" altLang="en-DE" sz="2000" b="0" i="0" u="none" strike="noStrike" cap="none" normalizeH="0" baseline="0">
                <a:ln>
                  <a:noFill/>
                </a:ln>
                <a:solidFill>
                  <a:srgbClr val="6A8759"/>
                </a:solidFill>
                <a:effectLst/>
                <a:latin typeface="Arial Unicode MS"/>
              </a:rPr>
              <a:t>"fertility"</a:t>
            </a:r>
            <a:r>
              <a:rPr kumimoji="0" lang="en-DE" altLang="en-DE" sz="2000" b="0" i="0" u="none" strike="noStrike" cap="none" normalizeH="0" baseline="0">
                <a:ln>
                  <a:noFill/>
                </a:ln>
                <a:solidFill>
                  <a:srgbClr val="A9B7C6"/>
                </a:solidFill>
                <a:effectLst/>
                <a:latin typeface="Arial Unicode MS"/>
              </a:rPr>
              <a:t>)</a:t>
            </a:r>
            <a:br>
              <a:rPr kumimoji="0" lang="en-DE" altLang="en-DE" sz="2000" b="0" i="0" u="none" strike="noStrike" cap="none" normalizeH="0" baseline="0">
                <a:ln>
                  <a:noFill/>
                </a:ln>
                <a:solidFill>
                  <a:srgbClr val="A9B7C6"/>
                </a:solidFill>
                <a:effectLst/>
                <a:latin typeface="Arial Unicode MS"/>
              </a:rPr>
            </a:br>
            <a:br>
              <a:rPr kumimoji="0" lang="en-DE" altLang="en-DE" sz="2000" b="0" i="0" u="none" strike="noStrike" cap="none" normalizeH="0" baseline="0">
                <a:ln>
                  <a:noFill/>
                </a:ln>
                <a:solidFill>
                  <a:srgbClr val="A9B7C6"/>
                </a:solidFill>
                <a:effectLst/>
                <a:latin typeface="Arial Unicode MS"/>
              </a:rPr>
            </a:br>
            <a:r>
              <a:rPr kumimoji="0" lang="en-DE" altLang="en-DE" sz="2000" b="0" i="0" u="none" strike="noStrike" cap="none" normalizeH="0" baseline="0">
                <a:ln>
                  <a:noFill/>
                </a:ln>
                <a:solidFill>
                  <a:srgbClr val="AFAC6B"/>
                </a:solidFill>
                <a:effectLst/>
                <a:latin typeface="Arial Unicode MS"/>
              </a:rPr>
              <a:t>#Podemos ver que los datos se han convertido al formato tidy</a:t>
            </a:r>
            <a:br>
              <a:rPr kumimoji="0" lang="en-DE" altLang="en-DE" sz="2000" b="0" i="0" u="none" strike="noStrike" cap="none" normalizeH="0" baseline="0">
                <a:ln>
                  <a:noFill/>
                </a:ln>
                <a:solidFill>
                  <a:srgbClr val="AFAC6B"/>
                </a:solidFill>
                <a:effectLst/>
                <a:latin typeface="Arial Unicode MS"/>
              </a:rPr>
            </a:br>
            <a:r>
              <a:rPr kumimoji="0" lang="en-DE" altLang="en-DE" sz="2000" b="0" i="0" u="none" strike="noStrike" cap="none" normalizeH="0" baseline="0">
                <a:ln>
                  <a:noFill/>
                </a:ln>
                <a:solidFill>
                  <a:srgbClr val="AFAC6B"/>
                </a:solidFill>
                <a:effectLst/>
                <a:latin typeface="Arial Unicode MS"/>
              </a:rPr>
              <a:t># con columnas year y fertility:</a:t>
            </a:r>
            <a:br>
              <a:rPr kumimoji="0" lang="en-DE" altLang="en-DE" sz="2000" b="0" i="0" u="none" strike="noStrike" cap="none" normalizeH="0" baseline="0">
                <a:ln>
                  <a:noFill/>
                </a:ln>
                <a:solidFill>
                  <a:srgbClr val="AFAC6B"/>
                </a:solidFill>
                <a:effectLst/>
                <a:latin typeface="Arial Unicode MS"/>
              </a:rPr>
            </a:br>
            <a:br>
              <a:rPr kumimoji="0" lang="en-DE" altLang="en-DE" sz="2000" b="0" i="0" u="none" strike="noStrike" cap="none" normalizeH="0" baseline="0">
                <a:ln>
                  <a:noFill/>
                </a:ln>
                <a:solidFill>
                  <a:srgbClr val="AFAC6B"/>
                </a:solidFill>
                <a:effectLst/>
                <a:latin typeface="Arial Unicode MS"/>
              </a:rPr>
            </a:br>
            <a:r>
              <a:rPr kumimoji="0" lang="en-DE" altLang="en-DE" sz="2000" b="0" i="0" u="none" strike="noStrike" cap="none" normalizeH="0" baseline="0">
                <a:ln>
                  <a:noFill/>
                </a:ln>
                <a:solidFill>
                  <a:srgbClr val="A9B7C6"/>
                </a:solidFill>
                <a:effectLst/>
                <a:latin typeface="Arial Unicode MS"/>
              </a:rPr>
              <a:t>head(new_tidy_data)</a:t>
            </a:r>
            <a:endParaRPr kumimoji="0" lang="en-DE" altLang="en-DE"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3356653"/>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9832" y="-9144"/>
            <a:ext cx="11350752" cy="1325563"/>
          </a:xfrm>
        </p:spPr>
        <p:txBody>
          <a:bodyPr>
            <a:normAutofit/>
          </a:bodyPr>
          <a:lstStyle/>
          <a:p>
            <a:r>
              <a:rPr lang="es-ES" sz="3600" dirty="0" err="1">
                <a:solidFill>
                  <a:schemeClr val="bg1"/>
                </a:solidFill>
                <a:latin typeface="Arial Unicode MS"/>
              </a:rPr>
              <a:t>pivot_longer</a:t>
            </a:r>
            <a:endParaRPr lang="en-US" sz="3600" dirty="0">
              <a:solidFill>
                <a:schemeClr val="accent2">
                  <a:lumMod val="60000"/>
                  <a:lumOff val="40000"/>
                </a:schemeClr>
              </a:solidFill>
              <a:latin typeface="Arial Unicode MS"/>
            </a:endParaRPr>
          </a:p>
        </p:txBody>
      </p:sp>
      <p:sp>
        <p:nvSpPr>
          <p:cNvPr id="4" name="Rectangle 1">
            <a:extLst>
              <a:ext uri="{FF2B5EF4-FFF2-40B4-BE49-F238E27FC236}">
                <a16:creationId xmlns:a16="http://schemas.microsoft.com/office/drawing/2014/main" id="{6CC9625B-BCD5-8AE1-FA44-832D6AAFBA99}"/>
              </a:ext>
            </a:extLst>
          </p:cNvPr>
          <p:cNvSpPr>
            <a:spLocks noChangeArrowheads="1"/>
          </p:cNvSpPr>
          <p:nvPr/>
        </p:nvSpPr>
        <p:spPr bwMode="auto">
          <a:xfrm>
            <a:off x="344424" y="1436936"/>
            <a:ext cx="11186160"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a:ln>
                  <a:noFill/>
                </a:ln>
                <a:solidFill>
                  <a:srgbClr val="AFAC6B"/>
                </a:solidFill>
                <a:effectLst/>
                <a:latin typeface="Arial Unicode MS"/>
              </a:rPr>
              <a:t># La función pivot_longer supone que los nombres de columna son caracteres. </a:t>
            </a:r>
            <a:br>
              <a:rPr kumimoji="0" lang="en-DE" altLang="en-DE" sz="2000" b="0" i="0" u="none" strike="noStrike" cap="none" normalizeH="0" baseline="0">
                <a:ln>
                  <a:noFill/>
                </a:ln>
                <a:solidFill>
                  <a:srgbClr val="AFAC6B"/>
                </a:solidFill>
                <a:effectLst/>
                <a:latin typeface="Arial Unicode MS"/>
              </a:rPr>
            </a:br>
            <a:r>
              <a:rPr kumimoji="0" lang="en-DE" altLang="en-DE" sz="2000" b="0" i="0" u="none" strike="noStrike" cap="none" normalizeH="0" baseline="0">
                <a:ln>
                  <a:noFill/>
                </a:ln>
                <a:solidFill>
                  <a:srgbClr val="AFAC6B"/>
                </a:solidFill>
                <a:effectLst/>
                <a:latin typeface="Arial Unicode MS"/>
              </a:rPr>
              <a:t># Así que necesitamos un poco más de wrangling antes de poder graficar.</a:t>
            </a:r>
            <a:br>
              <a:rPr kumimoji="0" lang="en-DE" altLang="en-DE" sz="2000" b="0" i="0" u="none" strike="noStrike" cap="none" normalizeH="0" baseline="0">
                <a:ln>
                  <a:noFill/>
                </a:ln>
                <a:solidFill>
                  <a:srgbClr val="AFAC6B"/>
                </a:solidFill>
                <a:effectLst/>
                <a:latin typeface="Arial Unicode MS"/>
              </a:rPr>
            </a:br>
            <a:r>
              <a:rPr kumimoji="0" lang="en-DE" altLang="en-DE" sz="2000" b="0" i="0" u="none" strike="noStrike" cap="none" normalizeH="0" baseline="0">
                <a:ln>
                  <a:noFill/>
                </a:ln>
                <a:solidFill>
                  <a:srgbClr val="AFAC6B"/>
                </a:solidFill>
                <a:effectLst/>
                <a:latin typeface="Arial Unicode MS"/>
              </a:rPr>
              <a:t># Necesitamos convertir la columna con los años en números.</a:t>
            </a:r>
            <a:br>
              <a:rPr kumimoji="0" lang="en-DE" altLang="en-DE" sz="2000" b="0" i="0" u="none" strike="noStrike" cap="none" normalizeH="0" baseline="0">
                <a:ln>
                  <a:noFill/>
                </a:ln>
                <a:solidFill>
                  <a:srgbClr val="AFAC6B"/>
                </a:solidFill>
                <a:effectLst/>
                <a:latin typeface="Arial Unicode MS"/>
              </a:rPr>
            </a:br>
            <a:br>
              <a:rPr kumimoji="0" lang="en-DE" altLang="en-DE" sz="2000" b="0" i="0" u="none" strike="noStrike" cap="none" normalizeH="0" baseline="0">
                <a:ln>
                  <a:noFill/>
                </a:ln>
                <a:solidFill>
                  <a:srgbClr val="AFAC6B"/>
                </a:solidFill>
                <a:effectLst/>
                <a:latin typeface="Arial Unicode MS"/>
              </a:rPr>
            </a:br>
            <a:r>
              <a:rPr kumimoji="0" lang="en-DE" altLang="en-DE" sz="2000" b="0" i="0" u="none" strike="noStrike" cap="none" normalizeH="0" baseline="0">
                <a:ln>
                  <a:noFill/>
                </a:ln>
                <a:solidFill>
                  <a:srgbClr val="A9B7C6"/>
                </a:solidFill>
                <a:effectLst/>
                <a:latin typeface="Arial Unicode MS"/>
              </a:rPr>
              <a:t>new_tidy_data &lt;- wide_data |&gt;</a:t>
            </a:r>
            <a:br>
              <a:rPr kumimoji="0" lang="en-DE" altLang="en-DE" sz="2000" b="0" i="0" u="none" strike="noStrike" cap="none" normalizeH="0" baseline="0">
                <a:ln>
                  <a:noFill/>
                </a:ln>
                <a:solidFill>
                  <a:srgbClr val="A9B7C6"/>
                </a:solidFill>
                <a:effectLst/>
                <a:latin typeface="Arial Unicode MS"/>
              </a:rPr>
            </a:br>
            <a:r>
              <a:rPr kumimoji="0" lang="en-DE" altLang="en-DE" sz="2000" b="0" i="0" u="none" strike="noStrike" cap="none" normalizeH="0" baseline="0">
                <a:ln>
                  <a:noFill/>
                </a:ln>
                <a:solidFill>
                  <a:srgbClr val="A9B7C6"/>
                </a:solidFill>
                <a:effectLst/>
                <a:latin typeface="Arial Unicode MS"/>
              </a:rPr>
              <a:t>pivot_longer(-country</a:t>
            </a:r>
            <a:r>
              <a:rPr kumimoji="0" lang="en-DE" altLang="en-DE" sz="2000" b="0" i="0" u="none" strike="noStrike" cap="none" normalizeH="0" baseline="0">
                <a:ln>
                  <a:noFill/>
                </a:ln>
                <a:solidFill>
                  <a:srgbClr val="CC7832"/>
                </a:solidFill>
                <a:effectLst/>
                <a:latin typeface="Arial Unicode MS"/>
              </a:rPr>
              <a:t>, </a:t>
            </a:r>
            <a:r>
              <a:rPr kumimoji="0" lang="en-DE" altLang="en-DE" sz="2000" b="0" i="0" u="none" strike="noStrike" cap="none" normalizeH="0" baseline="0">
                <a:ln>
                  <a:noFill/>
                </a:ln>
                <a:solidFill>
                  <a:srgbClr val="A9B7C6"/>
                </a:solidFill>
                <a:effectLst/>
                <a:latin typeface="Arial Unicode MS"/>
              </a:rPr>
              <a:t>names_to = </a:t>
            </a:r>
            <a:r>
              <a:rPr kumimoji="0" lang="en-DE" altLang="en-DE" sz="2000" b="0" i="0" u="none" strike="noStrike" cap="none" normalizeH="0" baseline="0">
                <a:ln>
                  <a:noFill/>
                </a:ln>
                <a:solidFill>
                  <a:srgbClr val="6A8759"/>
                </a:solidFill>
                <a:effectLst/>
                <a:latin typeface="Arial Unicode MS"/>
              </a:rPr>
              <a:t>"year"</a:t>
            </a:r>
            <a:r>
              <a:rPr kumimoji="0" lang="en-DE" altLang="en-DE" sz="2000" b="0" i="0" u="none" strike="noStrike" cap="none" normalizeH="0" baseline="0">
                <a:ln>
                  <a:noFill/>
                </a:ln>
                <a:solidFill>
                  <a:srgbClr val="CC7832"/>
                </a:solidFill>
                <a:effectLst/>
                <a:latin typeface="Arial Unicode MS"/>
              </a:rPr>
              <a:t>, </a:t>
            </a:r>
            <a:r>
              <a:rPr kumimoji="0" lang="en-DE" altLang="en-DE" sz="2000" b="0" i="0" u="none" strike="noStrike" cap="none" normalizeH="0" baseline="0">
                <a:ln>
                  <a:noFill/>
                </a:ln>
                <a:solidFill>
                  <a:srgbClr val="A9B7C6"/>
                </a:solidFill>
                <a:effectLst/>
                <a:latin typeface="Arial Unicode MS"/>
              </a:rPr>
              <a:t>values_to = </a:t>
            </a:r>
            <a:r>
              <a:rPr kumimoji="0" lang="en-DE" altLang="en-DE" sz="2000" b="0" i="0" u="none" strike="noStrike" cap="none" normalizeH="0" baseline="0">
                <a:ln>
                  <a:noFill/>
                </a:ln>
                <a:solidFill>
                  <a:srgbClr val="6A8759"/>
                </a:solidFill>
                <a:effectLst/>
                <a:latin typeface="Arial Unicode MS"/>
              </a:rPr>
              <a:t>"fertility"</a:t>
            </a:r>
            <a:r>
              <a:rPr kumimoji="0" lang="en-DE" altLang="en-DE" sz="2000" b="0" i="0" u="none" strike="noStrike" cap="none" normalizeH="0" baseline="0">
                <a:ln>
                  <a:noFill/>
                </a:ln>
                <a:solidFill>
                  <a:srgbClr val="A9B7C6"/>
                </a:solidFill>
                <a:effectLst/>
                <a:latin typeface="Arial Unicode MS"/>
              </a:rPr>
              <a:t>) |&gt;</a:t>
            </a:r>
            <a:br>
              <a:rPr kumimoji="0" lang="en-DE" altLang="en-DE" sz="2000" b="0" i="0" u="none" strike="noStrike" cap="none" normalizeH="0" baseline="0">
                <a:ln>
                  <a:noFill/>
                </a:ln>
                <a:solidFill>
                  <a:srgbClr val="A9B7C6"/>
                </a:solidFill>
                <a:effectLst/>
                <a:latin typeface="Arial Unicode MS"/>
              </a:rPr>
            </a:br>
            <a:r>
              <a:rPr kumimoji="0" lang="en-DE" altLang="en-DE" sz="2000" b="0" i="0" u="none" strike="noStrike" cap="none" normalizeH="0" baseline="0">
                <a:ln>
                  <a:noFill/>
                </a:ln>
                <a:solidFill>
                  <a:srgbClr val="A9B7C6"/>
                </a:solidFill>
                <a:effectLst/>
                <a:latin typeface="Arial Unicode MS"/>
              </a:rPr>
              <a:t>mutate(year = as.integer(year))</a:t>
            </a:r>
            <a:endParaRPr kumimoji="0" lang="en-DE" altLang="en-DE" sz="20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2FD7CEF4-E6F9-62F3-5A02-3C875EEC7BF5}"/>
              </a:ext>
            </a:extLst>
          </p:cNvPr>
          <p:cNvSpPr txBox="1"/>
          <p:nvPr/>
        </p:nvSpPr>
        <p:spPr>
          <a:xfrm>
            <a:off x="239268" y="4867066"/>
            <a:ext cx="1171346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defPPr>
              <a:defRPr lang="en-DE"/>
            </a:defPPr>
            <a:lvl1pPr marL="342900" marR="0" lvl="0" indent="-342900" eaLnBrk="0" fontAlgn="base" hangingPunct="0">
              <a:lnSpc>
                <a:spcPct val="100000"/>
              </a:lnSpc>
              <a:spcBef>
                <a:spcPct val="0"/>
              </a:spcBef>
              <a:spcAft>
                <a:spcPct val="0"/>
              </a:spcAft>
              <a:buClrTx/>
              <a:buSzTx/>
              <a:buFont typeface="Arial" panose="020B0604020202020204" pitchFamily="34" charset="0"/>
              <a:buChar char="•"/>
              <a:tabLst/>
              <a:defRPr sz="2400">
                <a:solidFill>
                  <a:schemeClr val="bg1"/>
                </a:solidFill>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dirty="0"/>
              <a:t>Más información para cambiar formato de datos en: </a:t>
            </a:r>
            <a:r>
              <a:rPr lang="en-DE" dirty="0"/>
              <a:t>http://rafalab.dfci.harvard.edu/dslibro/c%C3%B3mo-cambiar-el-formato-de-datos.html</a:t>
            </a:r>
          </a:p>
        </p:txBody>
      </p:sp>
    </p:spTree>
    <p:extLst>
      <p:ext uri="{BB962C8B-B14F-4D97-AF65-F5344CB8AC3E}">
        <p14:creationId xmlns:p14="http://schemas.microsoft.com/office/powerpoint/2010/main" val="27578705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0688" y="28511"/>
            <a:ext cx="11350752" cy="1325563"/>
          </a:xfrm>
        </p:spPr>
        <p:txBody>
          <a:bodyPr>
            <a:normAutofit/>
          </a:bodyPr>
          <a:lstStyle/>
          <a:p>
            <a:r>
              <a:rPr lang="es-ES" sz="3600" dirty="0">
                <a:solidFill>
                  <a:schemeClr val="bg1"/>
                </a:solidFill>
                <a:latin typeface="Montserrat ExtraBold" panose="00000900000000000000" pitchFamily="2" charset="0"/>
              </a:rPr>
              <a:t>Visualización de datos: </a:t>
            </a:r>
            <a:r>
              <a:rPr lang="es-ES" sz="3600" dirty="0">
                <a:solidFill>
                  <a:schemeClr val="accent2">
                    <a:lumMod val="60000"/>
                    <a:lumOff val="40000"/>
                  </a:schemeClr>
                </a:solidFill>
                <a:latin typeface="Montserrat ExtraBold" panose="00000900000000000000" pitchFamily="2" charset="0"/>
              </a:rPr>
              <a:t>¿Qué es ggplot2?</a:t>
            </a:r>
            <a:endParaRPr lang="en-US" sz="3600" dirty="0">
              <a:solidFill>
                <a:schemeClr val="accent2">
                  <a:lumMod val="60000"/>
                  <a:lumOff val="40000"/>
                </a:schemeClr>
              </a:solidFill>
              <a:latin typeface="Montserrat ExtraBold" panose="00000900000000000000" pitchFamily="2" charset="0"/>
            </a:endParaRPr>
          </a:p>
        </p:txBody>
      </p:sp>
      <p:sp>
        <p:nvSpPr>
          <p:cNvPr id="6" name="TextBox 5">
            <a:extLst>
              <a:ext uri="{FF2B5EF4-FFF2-40B4-BE49-F238E27FC236}">
                <a16:creationId xmlns:a16="http://schemas.microsoft.com/office/drawing/2014/main" id="{387D7F40-E52E-4F80-3BF1-DBE575067DD5}"/>
              </a:ext>
            </a:extLst>
          </p:cNvPr>
          <p:cNvSpPr txBox="1"/>
          <p:nvPr/>
        </p:nvSpPr>
        <p:spPr>
          <a:xfrm>
            <a:off x="427482" y="1189483"/>
            <a:ext cx="8789670" cy="5640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defPPr>
              <a:defRPr lang="en-DE"/>
            </a:defPPr>
            <a:lvl1pPr marL="342900" marR="0" lvl="0" indent="-342900" eaLnBrk="0" fontAlgn="base" hangingPunct="0">
              <a:lnSpc>
                <a:spcPct val="100000"/>
              </a:lnSpc>
              <a:spcBef>
                <a:spcPct val="0"/>
              </a:spcBef>
              <a:spcAft>
                <a:spcPct val="0"/>
              </a:spcAft>
              <a:buClrTx/>
              <a:buSzTx/>
              <a:buFont typeface="Arial" panose="020B0604020202020204" pitchFamily="34" charset="0"/>
              <a:buChar char="•"/>
              <a:tabLst/>
              <a:defRPr sz="2400">
                <a:solidFill>
                  <a:schemeClr val="bg1"/>
                </a:solidFill>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dirty="0"/>
              <a:t>La visualización de datos exploratorios es quizás la mayor ventaja de R. Uno puede pasar rápidamente de la idea a los datos al gráfico con un equilibrio único de flexibilidad y facilidad. Por ejemplo, Excel puede ser más fácil que R para algunos gráficos, pero no es tan flexible.</a:t>
            </a:r>
            <a:endParaRPr lang="en-US" dirty="0"/>
          </a:p>
          <a:p>
            <a:endParaRPr lang="en-US" dirty="0"/>
          </a:p>
          <a:p>
            <a:r>
              <a:rPr lang="en-DE" dirty="0"/>
              <a:t>R </a:t>
            </a:r>
            <a:r>
              <a:rPr lang="en-DE" dirty="0" err="1"/>
              <a:t>ofrece</a:t>
            </a:r>
            <a:r>
              <a:rPr lang="en-DE" dirty="0"/>
              <a:t> </a:t>
            </a:r>
            <a:r>
              <a:rPr lang="en-DE" dirty="0" err="1"/>
              <a:t>varios</a:t>
            </a:r>
            <a:r>
              <a:rPr lang="en-DE" dirty="0"/>
              <a:t> </a:t>
            </a:r>
            <a:r>
              <a:rPr lang="en-DE" dirty="0" err="1"/>
              <a:t>sistemas</a:t>
            </a:r>
            <a:r>
              <a:rPr lang="en-DE" dirty="0"/>
              <a:t> </a:t>
            </a:r>
            <a:r>
              <a:rPr lang="en-US" dirty="0"/>
              <a:t>para </a:t>
            </a:r>
            <a:r>
              <a:rPr lang="en-US" dirty="0" err="1"/>
              <a:t>graficar</a:t>
            </a:r>
            <a:r>
              <a:rPr lang="en-US" dirty="0"/>
              <a:t> </a:t>
            </a:r>
            <a:r>
              <a:rPr lang="en-DE" dirty="0"/>
              <a:t>(</a:t>
            </a:r>
            <a:r>
              <a:rPr lang="en-DE" dirty="0" err="1"/>
              <a:t>por</a:t>
            </a:r>
            <a:r>
              <a:rPr lang="en-DE" dirty="0"/>
              <a:t> </a:t>
            </a:r>
            <a:r>
              <a:rPr lang="en-DE" dirty="0" err="1"/>
              <a:t>ejemplo</a:t>
            </a:r>
            <a:r>
              <a:rPr lang="en-DE" dirty="0"/>
              <a:t>, base R, lattice o ggplot2)</a:t>
            </a:r>
            <a:endParaRPr lang="en-US" dirty="0"/>
          </a:p>
          <a:p>
            <a:endParaRPr lang="en-DE" dirty="0"/>
          </a:p>
          <a:p>
            <a:r>
              <a:rPr lang="en-DE" dirty="0" err="1"/>
              <a:t>usaremos</a:t>
            </a:r>
            <a:r>
              <a:rPr lang="en-DE" dirty="0"/>
              <a:t> ggplot2 </a:t>
            </a:r>
            <a:r>
              <a:rPr lang="en-DE" dirty="0" err="1"/>
              <a:t>porque</a:t>
            </a:r>
            <a:r>
              <a:rPr lang="en-US" dirty="0"/>
              <a:t> </a:t>
            </a:r>
          </a:p>
          <a:p>
            <a:pPr lvl="1"/>
            <a:r>
              <a:rPr lang="en-DE" sz="2000" dirty="0">
                <a:solidFill>
                  <a:schemeClr val="bg1"/>
                </a:solidFill>
                <a:latin typeface="Montserrat" panose="00000500000000000000" pitchFamily="2" charset="0"/>
              </a:rPr>
              <a:t>es </a:t>
            </a:r>
            <a:r>
              <a:rPr lang="en-DE" sz="2000" dirty="0" err="1">
                <a:solidFill>
                  <a:schemeClr val="bg1"/>
                </a:solidFill>
                <a:latin typeface="Montserrat" panose="00000500000000000000" pitchFamily="2" charset="0"/>
              </a:rPr>
              <a:t>versátil</a:t>
            </a:r>
            <a:r>
              <a:rPr lang="en-DE" sz="2000" dirty="0">
                <a:solidFill>
                  <a:schemeClr val="bg1"/>
                </a:solidFill>
                <a:latin typeface="Montserrat" panose="00000500000000000000" pitchFamily="2" charset="0"/>
              </a:rPr>
              <a:t> y elegante</a:t>
            </a:r>
            <a:r>
              <a:rPr lang="en-US" sz="2000" dirty="0">
                <a:solidFill>
                  <a:schemeClr val="bg1"/>
                </a:solidFill>
                <a:latin typeface="Montserrat" panose="00000500000000000000" pitchFamily="2" charset="0"/>
              </a:rPr>
              <a:t>.</a:t>
            </a:r>
            <a:endParaRPr lang="en-DE" sz="2000" dirty="0">
              <a:solidFill>
                <a:schemeClr val="bg1"/>
              </a:solidFill>
              <a:latin typeface="Montserrat" panose="00000500000000000000" pitchFamily="2" charset="0"/>
            </a:endParaRPr>
          </a:p>
          <a:p>
            <a:pPr lvl="1"/>
            <a:r>
              <a:rPr lang="en-DE" sz="2000" dirty="0" err="1">
                <a:solidFill>
                  <a:schemeClr val="bg1"/>
                </a:solidFill>
                <a:latin typeface="Montserrat" panose="00000500000000000000" pitchFamily="2" charset="0"/>
              </a:rPr>
              <a:t>emplea</a:t>
            </a:r>
            <a:r>
              <a:rPr lang="en-DE" sz="2000" dirty="0">
                <a:solidFill>
                  <a:schemeClr val="bg1"/>
                </a:solidFill>
                <a:latin typeface="Montserrat" panose="00000500000000000000" pitchFamily="2" charset="0"/>
              </a:rPr>
              <a:t> </a:t>
            </a:r>
            <a:r>
              <a:rPr lang="en-DE" sz="2000" dirty="0" err="1">
                <a:solidFill>
                  <a:schemeClr val="bg1"/>
                </a:solidFill>
                <a:latin typeface="Montserrat" panose="00000500000000000000" pitchFamily="2" charset="0"/>
              </a:rPr>
              <a:t>una</a:t>
            </a:r>
            <a:r>
              <a:rPr lang="en-DE" sz="2000" dirty="0">
                <a:solidFill>
                  <a:schemeClr val="bg1"/>
                </a:solidFill>
                <a:latin typeface="Montserrat" panose="00000500000000000000" pitchFamily="2" charset="0"/>
              </a:rPr>
              <a:t> </a:t>
            </a:r>
            <a:r>
              <a:rPr lang="en-DE" sz="2000" dirty="0" err="1">
                <a:solidFill>
                  <a:schemeClr val="bg1"/>
                </a:solidFill>
                <a:latin typeface="Montserrat" panose="00000500000000000000" pitchFamily="2" charset="0"/>
              </a:rPr>
              <a:t>teoría</a:t>
            </a:r>
            <a:r>
              <a:rPr lang="en-DE" sz="2000" dirty="0">
                <a:solidFill>
                  <a:schemeClr val="bg1"/>
                </a:solidFill>
                <a:latin typeface="Montserrat" panose="00000500000000000000" pitchFamily="2" charset="0"/>
              </a:rPr>
              <a:t> bien </a:t>
            </a:r>
            <a:r>
              <a:rPr lang="en-DE" sz="2000" dirty="0" err="1">
                <a:solidFill>
                  <a:schemeClr val="bg1"/>
                </a:solidFill>
                <a:latin typeface="Montserrat" panose="00000500000000000000" pitchFamily="2" charset="0"/>
              </a:rPr>
              <a:t>fundada</a:t>
            </a:r>
            <a:r>
              <a:rPr lang="en-DE" sz="2000" dirty="0">
                <a:solidFill>
                  <a:schemeClr val="bg1"/>
                </a:solidFill>
                <a:latin typeface="Montserrat" panose="00000500000000000000" pitchFamily="2" charset="0"/>
              </a:rPr>
              <a:t> para la </a:t>
            </a:r>
            <a:r>
              <a:rPr lang="en-DE" sz="2000" dirty="0" err="1">
                <a:solidFill>
                  <a:schemeClr val="bg1"/>
                </a:solidFill>
                <a:latin typeface="Montserrat" panose="00000500000000000000" pitchFamily="2" charset="0"/>
              </a:rPr>
              <a:t>creación</a:t>
            </a:r>
            <a:r>
              <a:rPr lang="en-DE" sz="2000" dirty="0">
                <a:solidFill>
                  <a:schemeClr val="bg1"/>
                </a:solidFill>
                <a:latin typeface="Montserrat" panose="00000500000000000000" pitchFamily="2" charset="0"/>
              </a:rPr>
              <a:t> </a:t>
            </a:r>
            <a:r>
              <a:rPr lang="en-DE" sz="2000" dirty="0" err="1">
                <a:solidFill>
                  <a:schemeClr val="bg1"/>
                </a:solidFill>
                <a:latin typeface="Montserrat" panose="00000500000000000000" pitchFamily="2" charset="0"/>
              </a:rPr>
              <a:t>declarativa</a:t>
            </a:r>
            <a:r>
              <a:rPr lang="en-DE" sz="2000" dirty="0">
                <a:solidFill>
                  <a:schemeClr val="bg1"/>
                </a:solidFill>
                <a:latin typeface="Montserrat" panose="00000500000000000000" pitchFamily="2" charset="0"/>
              </a:rPr>
              <a:t> de </a:t>
            </a:r>
            <a:r>
              <a:rPr lang="en-DE" sz="2000" dirty="0" err="1">
                <a:solidFill>
                  <a:schemeClr val="bg1"/>
                </a:solidFill>
                <a:latin typeface="Montserrat" panose="00000500000000000000" pitchFamily="2" charset="0"/>
              </a:rPr>
              <a:t>gráficos</a:t>
            </a:r>
            <a:r>
              <a:rPr lang="en-DE" sz="2000" dirty="0">
                <a:solidFill>
                  <a:schemeClr val="bg1"/>
                </a:solidFill>
                <a:latin typeface="Montserrat" panose="00000500000000000000" pitchFamily="2" charset="0"/>
              </a:rPr>
              <a:t> </a:t>
            </a:r>
            <a:r>
              <a:rPr lang="en-DE" sz="2000" dirty="0" err="1">
                <a:solidFill>
                  <a:schemeClr val="bg1"/>
                </a:solidFill>
                <a:latin typeface="Montserrat" panose="00000500000000000000" pitchFamily="2" charset="0"/>
              </a:rPr>
              <a:t>llamada</a:t>
            </a:r>
            <a:r>
              <a:rPr lang="en-DE" sz="2000" dirty="0">
                <a:solidFill>
                  <a:schemeClr val="bg1"/>
                </a:solidFill>
                <a:latin typeface="Montserrat" panose="00000500000000000000" pitchFamily="2" charset="0"/>
              </a:rPr>
              <a:t> "</a:t>
            </a:r>
            <a:r>
              <a:rPr lang="en-DE" sz="2000" dirty="0" err="1">
                <a:solidFill>
                  <a:schemeClr val="bg1"/>
                </a:solidFill>
                <a:latin typeface="Montserrat" panose="00000500000000000000" pitchFamily="2" charset="0"/>
              </a:rPr>
              <a:t>Gramática</a:t>
            </a:r>
            <a:r>
              <a:rPr lang="en-DE" sz="2000" dirty="0">
                <a:solidFill>
                  <a:schemeClr val="bg1"/>
                </a:solidFill>
                <a:latin typeface="Montserrat" panose="00000500000000000000" pitchFamily="2" charset="0"/>
              </a:rPr>
              <a:t> de </a:t>
            </a:r>
            <a:r>
              <a:rPr lang="en-DE" sz="2000" dirty="0" err="1">
                <a:solidFill>
                  <a:schemeClr val="bg1"/>
                </a:solidFill>
                <a:latin typeface="Montserrat" panose="00000500000000000000" pitchFamily="2" charset="0"/>
              </a:rPr>
              <a:t>Gráficos</a:t>
            </a:r>
            <a:r>
              <a:rPr lang="en-DE" sz="2000" dirty="0">
                <a:solidFill>
                  <a:schemeClr val="bg1"/>
                </a:solidFill>
                <a:latin typeface="Montserrat" panose="00000500000000000000" pitchFamily="2" charset="0"/>
              </a:rPr>
              <a:t>" (Wilkinson 2005)</a:t>
            </a:r>
          </a:p>
          <a:p>
            <a:pPr lvl="1"/>
            <a:r>
              <a:rPr lang="en-DE" sz="2000" dirty="0">
                <a:solidFill>
                  <a:schemeClr val="bg1"/>
                </a:solidFill>
                <a:latin typeface="Montserrat" panose="00000500000000000000" pitchFamily="2" charset="0"/>
              </a:rPr>
              <a:t>forma </a:t>
            </a:r>
            <a:r>
              <a:rPr lang="en-DE" sz="2000" dirty="0" err="1">
                <a:solidFill>
                  <a:schemeClr val="bg1"/>
                </a:solidFill>
                <a:latin typeface="Montserrat" panose="00000500000000000000" pitchFamily="2" charset="0"/>
              </a:rPr>
              <a:t>parte</a:t>
            </a:r>
            <a:r>
              <a:rPr lang="en-DE" sz="2000" dirty="0">
                <a:solidFill>
                  <a:schemeClr val="bg1"/>
                </a:solidFill>
                <a:latin typeface="Montserrat" panose="00000500000000000000" pitchFamily="2" charset="0"/>
              </a:rPr>
              <a:t> del </a:t>
            </a:r>
            <a:r>
              <a:rPr lang="en-DE" sz="2000" dirty="0" err="1">
                <a:solidFill>
                  <a:schemeClr val="bg1"/>
                </a:solidFill>
                <a:latin typeface="Montserrat" panose="00000500000000000000" pitchFamily="2" charset="0"/>
              </a:rPr>
              <a:t>tidyverse</a:t>
            </a:r>
            <a:r>
              <a:rPr lang="en-DE" sz="2000" dirty="0">
                <a:solidFill>
                  <a:schemeClr val="bg1"/>
                </a:solidFill>
                <a:latin typeface="Montserrat" panose="00000500000000000000" pitchFamily="2" charset="0"/>
              </a:rPr>
              <a:t> → se </a:t>
            </a:r>
            <a:r>
              <a:rPr lang="en-DE" sz="2000" dirty="0" err="1">
                <a:solidFill>
                  <a:schemeClr val="bg1"/>
                </a:solidFill>
                <a:latin typeface="Montserrat" panose="00000500000000000000" pitchFamily="2" charset="0"/>
              </a:rPr>
              <a:t>complementa</a:t>
            </a:r>
            <a:r>
              <a:rPr lang="en-DE" sz="2000" dirty="0">
                <a:solidFill>
                  <a:schemeClr val="bg1"/>
                </a:solidFill>
                <a:latin typeface="Montserrat" panose="00000500000000000000" pitchFamily="2" charset="0"/>
              </a:rPr>
              <a:t> bien con las </a:t>
            </a:r>
            <a:r>
              <a:rPr lang="en-DE" sz="2000" dirty="0" err="1">
                <a:solidFill>
                  <a:schemeClr val="bg1"/>
                </a:solidFill>
                <a:latin typeface="Montserrat" panose="00000500000000000000" pitchFamily="2" charset="0"/>
              </a:rPr>
              <a:t>herramientas</a:t>
            </a:r>
            <a:r>
              <a:rPr lang="en-DE" sz="2000" dirty="0">
                <a:solidFill>
                  <a:schemeClr val="bg1"/>
                </a:solidFill>
                <a:latin typeface="Montserrat" panose="00000500000000000000" pitchFamily="2" charset="0"/>
              </a:rPr>
              <a:t> que </a:t>
            </a:r>
            <a:r>
              <a:rPr lang="en-DE" sz="2000" dirty="0" err="1">
                <a:solidFill>
                  <a:schemeClr val="bg1"/>
                </a:solidFill>
                <a:latin typeface="Montserrat" panose="00000500000000000000" pitchFamily="2" charset="0"/>
              </a:rPr>
              <a:t>ya</a:t>
            </a:r>
            <a:r>
              <a:rPr lang="en-DE" sz="2000" dirty="0">
                <a:solidFill>
                  <a:schemeClr val="bg1"/>
                </a:solidFill>
                <a:latin typeface="Montserrat" panose="00000500000000000000" pitchFamily="2" charset="0"/>
              </a:rPr>
              <a:t> </a:t>
            </a:r>
            <a:r>
              <a:rPr lang="en-DE" sz="2000" dirty="0" err="1">
                <a:solidFill>
                  <a:schemeClr val="bg1"/>
                </a:solidFill>
                <a:latin typeface="Montserrat" panose="00000500000000000000" pitchFamily="2" charset="0"/>
              </a:rPr>
              <a:t>hemos</a:t>
            </a:r>
            <a:r>
              <a:rPr lang="en-DE" sz="2000" dirty="0">
                <a:solidFill>
                  <a:schemeClr val="bg1"/>
                </a:solidFill>
                <a:latin typeface="Montserrat" panose="00000500000000000000" pitchFamily="2" charset="0"/>
              </a:rPr>
              <a:t> </a:t>
            </a:r>
            <a:r>
              <a:rPr lang="en-DE" sz="2000" dirty="0" err="1">
                <a:solidFill>
                  <a:schemeClr val="bg1"/>
                </a:solidFill>
                <a:latin typeface="Montserrat" panose="00000500000000000000" pitchFamily="2" charset="0"/>
              </a:rPr>
              <a:t>aprendido</a:t>
            </a:r>
            <a:r>
              <a:rPr lang="en-US" sz="2000" dirty="0">
                <a:solidFill>
                  <a:schemeClr val="bg1"/>
                </a:solidFill>
                <a:latin typeface="Montserrat" panose="00000500000000000000" pitchFamily="2" charset="0"/>
              </a:rPr>
              <a:t>.</a:t>
            </a:r>
            <a:endParaRPr lang="en-DE" sz="2000" dirty="0">
              <a:solidFill>
                <a:schemeClr val="bg1"/>
              </a:solidFill>
              <a:latin typeface="Montserrat" panose="00000500000000000000" pitchFamily="2" charset="0"/>
            </a:endParaRPr>
          </a:p>
        </p:txBody>
      </p:sp>
      <p:pic>
        <p:nvPicPr>
          <p:cNvPr id="2054" name="Picture 6">
            <a:extLst>
              <a:ext uri="{FF2B5EF4-FFF2-40B4-BE49-F238E27FC236}">
                <a16:creationId xmlns:a16="http://schemas.microsoft.com/office/drawing/2014/main" id="{C19D61F5-0EDC-F8FE-63EF-7FC03918B2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3946" y="1371061"/>
            <a:ext cx="2286000" cy="263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4152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0688" y="28511"/>
            <a:ext cx="11350752" cy="1325563"/>
          </a:xfrm>
        </p:spPr>
        <p:txBody>
          <a:bodyPr>
            <a:normAutofit/>
          </a:bodyPr>
          <a:lstStyle/>
          <a:p>
            <a:r>
              <a:rPr lang="es-ES" sz="3600" dirty="0">
                <a:solidFill>
                  <a:schemeClr val="bg1"/>
                </a:solidFill>
                <a:latin typeface="Montserrat ExtraBold" panose="00000900000000000000" pitchFamily="2" charset="0"/>
              </a:rPr>
              <a:t>Visualización de datos con ggplot2</a:t>
            </a:r>
            <a:endParaRPr lang="en-US" sz="3600" dirty="0">
              <a:solidFill>
                <a:schemeClr val="accent2">
                  <a:lumMod val="60000"/>
                  <a:lumOff val="40000"/>
                </a:schemeClr>
              </a:solidFill>
              <a:latin typeface="Montserrat ExtraBold" panose="00000900000000000000" pitchFamily="2" charset="0"/>
            </a:endParaRPr>
          </a:p>
        </p:txBody>
      </p:sp>
      <p:sp>
        <p:nvSpPr>
          <p:cNvPr id="3" name="Rectangle 1">
            <a:extLst>
              <a:ext uri="{FF2B5EF4-FFF2-40B4-BE49-F238E27FC236}">
                <a16:creationId xmlns:a16="http://schemas.microsoft.com/office/drawing/2014/main" id="{B914F947-DBD7-5CD9-E12D-8544D2A4F2C8}"/>
              </a:ext>
            </a:extLst>
          </p:cNvPr>
          <p:cNvSpPr>
            <a:spLocks noChangeArrowheads="1"/>
          </p:cNvSpPr>
          <p:nvPr/>
        </p:nvSpPr>
        <p:spPr bwMode="auto">
          <a:xfrm>
            <a:off x="365760" y="1538865"/>
            <a:ext cx="11155680" cy="70788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a:ln>
                  <a:noFill/>
                </a:ln>
                <a:solidFill>
                  <a:srgbClr val="A9B7C6"/>
                </a:solidFill>
                <a:effectLst/>
                <a:latin typeface="Arial Unicode MS"/>
              </a:rPr>
              <a:t>library(dplyr)</a:t>
            </a:r>
            <a:br>
              <a:rPr kumimoji="0" lang="en-DE" altLang="en-DE" sz="2000" b="0" i="0" u="none" strike="noStrike" cap="none" normalizeH="0" baseline="0">
                <a:ln>
                  <a:noFill/>
                </a:ln>
                <a:solidFill>
                  <a:srgbClr val="A9B7C6"/>
                </a:solidFill>
                <a:effectLst/>
                <a:latin typeface="Arial Unicode MS"/>
              </a:rPr>
            </a:br>
            <a:r>
              <a:rPr kumimoji="0" lang="en-DE" altLang="en-DE" sz="2000" b="0" i="0" u="none" strike="noStrike" cap="none" normalizeH="0" baseline="0">
                <a:ln>
                  <a:noFill/>
                </a:ln>
                <a:solidFill>
                  <a:srgbClr val="A9B7C6"/>
                </a:solidFill>
                <a:effectLst/>
                <a:latin typeface="Arial Unicode MS"/>
              </a:rPr>
              <a:t>library(ggplot2)</a:t>
            </a:r>
            <a:endParaRPr kumimoji="0" lang="en-DE" altLang="en-DE" sz="20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635D563F-8222-6583-84F9-786937C1AF9B}"/>
              </a:ext>
            </a:extLst>
          </p:cNvPr>
          <p:cNvSpPr txBox="1"/>
          <p:nvPr/>
        </p:nvSpPr>
        <p:spPr>
          <a:xfrm>
            <a:off x="170688" y="2431542"/>
            <a:ext cx="10927080"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defPPr>
              <a:defRPr lang="en-DE"/>
            </a:defPPr>
            <a:lvl1pPr marL="342900" marR="0" lvl="0" indent="-342900" eaLnBrk="0" fontAlgn="base" hangingPunct="0">
              <a:lnSpc>
                <a:spcPct val="100000"/>
              </a:lnSpc>
              <a:spcBef>
                <a:spcPct val="0"/>
              </a:spcBef>
              <a:spcAft>
                <a:spcPct val="0"/>
              </a:spcAft>
              <a:buClrTx/>
              <a:buSzTx/>
              <a:buFont typeface="Arial" panose="020B0604020202020204" pitchFamily="34" charset="0"/>
              <a:buChar char="•"/>
              <a:tabLst/>
              <a:defRPr sz="2400">
                <a:solidFill>
                  <a:schemeClr val="bg1"/>
                </a:solidFill>
                <a:latin typeface="Montserrat" panose="00000500000000000000" pitchFamily="2" charset="0"/>
              </a:defRPr>
            </a:lvl1pPr>
            <a:lvl2pPr marL="685800" lvl="1" indent="-228600">
              <a:lnSpc>
                <a:spcPct val="90000"/>
              </a:lnSpc>
              <a:spcBef>
                <a:spcPts val="500"/>
              </a:spcBef>
              <a:buFont typeface="Arial" panose="020B0604020202020204" pitchFamily="34" charset="0"/>
              <a:buChar char="•"/>
              <a:defRPr sz="2000">
                <a:solidFill>
                  <a:schemeClr val="bg1"/>
                </a:solidFill>
                <a:latin typeface="Montserrat" panose="00000500000000000000" pitchFamily="2" charset="0"/>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dirty="0"/>
              <a:t>Una razón por la cual ggplot2 es generalmente más intuitiva para los principiantes es porque usa una gramática de gráficos, el </a:t>
            </a:r>
            <a:r>
              <a:rPr lang="es-ES" dirty="0" err="1"/>
              <a:t>gg</a:t>
            </a:r>
            <a:r>
              <a:rPr lang="es-ES" dirty="0"/>
              <a:t> de ggplot2.</a:t>
            </a:r>
          </a:p>
          <a:p>
            <a:endParaRPr lang="es-ES" dirty="0"/>
          </a:p>
          <a:p>
            <a:r>
              <a:rPr lang="es-ES" dirty="0"/>
              <a:t>Una limitación de ggplot2 es que está diseñado para trabajar exclusivamente con tablas de datos en formato </a:t>
            </a:r>
            <a:r>
              <a:rPr lang="es-ES" dirty="0" err="1"/>
              <a:t>tidy</a:t>
            </a:r>
            <a:r>
              <a:rPr lang="es-ES" dirty="0"/>
              <a:t> (donde las filas son observaciones y las columnas son variables). </a:t>
            </a:r>
          </a:p>
          <a:p>
            <a:endParaRPr lang="es-ES" dirty="0"/>
          </a:p>
          <a:p>
            <a:r>
              <a:rPr lang="es-ES" dirty="0"/>
              <a:t>Para usar ggplot2, tendrán que aprender varias funciones y argumentos. Estos son difíciles de memorizar, por lo que les recomiendo que tengan a mano la hoja de referencia de ggplot2.</a:t>
            </a:r>
            <a:endParaRPr lang="en-DE" dirty="0"/>
          </a:p>
        </p:txBody>
      </p:sp>
    </p:spTree>
    <p:extLst>
      <p:ext uri="{BB962C8B-B14F-4D97-AF65-F5344CB8AC3E}">
        <p14:creationId xmlns:p14="http://schemas.microsoft.com/office/powerpoint/2010/main" val="30823864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86264" y="215388"/>
            <a:ext cx="7383463" cy="990600"/>
          </a:xfrm>
        </p:spPr>
        <p:txBody>
          <a:bodyPr>
            <a:noAutofit/>
          </a:bodyPr>
          <a:lstStyle/>
          <a:p>
            <a:pPr eaLnBrk="1" hangingPunct="1"/>
            <a:r>
              <a:rPr lang="es-CO" altLang="en-US" sz="3200" b="1" dirty="0">
                <a:solidFill>
                  <a:schemeClr val="bg1"/>
                </a:solidFill>
                <a:latin typeface="Montserrat" panose="00000500000000000000" pitchFamily="2" charset="0"/>
              </a:rPr>
              <a:t>Organizando datos categóricos: </a:t>
            </a:r>
            <a:br>
              <a:rPr lang="es-CO" altLang="en-US" sz="3200" b="1" dirty="0">
                <a:solidFill>
                  <a:schemeClr val="bg1"/>
                </a:solidFill>
                <a:latin typeface="Montserrat" panose="00000500000000000000" pitchFamily="2" charset="0"/>
              </a:rPr>
            </a:br>
            <a:r>
              <a:rPr lang="es-CO" altLang="en-US" sz="2800" b="1" dirty="0">
                <a:solidFill>
                  <a:schemeClr val="accent2">
                    <a:lumMod val="60000"/>
                    <a:lumOff val="40000"/>
                  </a:schemeClr>
                </a:solidFill>
                <a:latin typeface="Montserrat ExtraLight" panose="00000300000000000000" pitchFamily="2" charset="0"/>
              </a:rPr>
              <a:t>Tabla Resumen</a:t>
            </a:r>
            <a:r>
              <a:rPr lang="es-CO" altLang="en-US" sz="2800" b="1" u="sng" dirty="0">
                <a:solidFill>
                  <a:schemeClr val="accent2">
                    <a:lumMod val="60000"/>
                    <a:lumOff val="40000"/>
                  </a:schemeClr>
                </a:solidFill>
                <a:latin typeface="Montserrat ExtraLight" panose="00000300000000000000" pitchFamily="2" charset="0"/>
              </a:rPr>
              <a:t> </a:t>
            </a:r>
            <a:endParaRPr lang="es-CO" altLang="en-US" sz="3200" b="1" u="sng" dirty="0">
              <a:solidFill>
                <a:schemeClr val="accent2">
                  <a:lumMod val="60000"/>
                  <a:lumOff val="40000"/>
                </a:schemeClr>
              </a:solidFill>
              <a:latin typeface="Montserrat ExtraLight" panose="00000300000000000000" pitchFamily="2" charset="0"/>
            </a:endParaRPr>
          </a:p>
        </p:txBody>
      </p:sp>
      <p:sp>
        <p:nvSpPr>
          <p:cNvPr id="68611" name="Rectangle 3"/>
          <p:cNvSpPr>
            <a:spLocks noGrp="1" noChangeArrowheads="1"/>
          </p:cNvSpPr>
          <p:nvPr>
            <p:ph type="body" sz="half" idx="4294967295"/>
          </p:nvPr>
        </p:nvSpPr>
        <p:spPr>
          <a:xfrm>
            <a:off x="362309" y="1468468"/>
            <a:ext cx="8077200" cy="762000"/>
          </a:xfrm>
        </p:spPr>
        <p:txBody>
          <a:bodyPr>
            <a:normAutofit fontScale="92500"/>
          </a:bodyPr>
          <a:lstStyle/>
          <a:p>
            <a:pPr eaLnBrk="1" hangingPunct="1">
              <a:buClr>
                <a:schemeClr val="tx1"/>
              </a:buClr>
              <a:buFont typeface="Wingdings" panose="05000000000000000000" pitchFamily="2" charset="2"/>
              <a:buChar char="§"/>
            </a:pPr>
            <a:r>
              <a:rPr lang="es-CO" altLang="en-US" sz="2000" dirty="0">
                <a:solidFill>
                  <a:schemeClr val="bg1"/>
                </a:solidFill>
                <a:latin typeface="Montserrat ExtraLight" panose="00000300000000000000" pitchFamily="2" charset="0"/>
              </a:rPr>
              <a:t>La </a:t>
            </a:r>
            <a:r>
              <a:rPr lang="es-CO" altLang="en-US" sz="2000" b="1" dirty="0">
                <a:solidFill>
                  <a:schemeClr val="bg1"/>
                </a:solidFill>
                <a:latin typeface="Montserrat ExtraLight" panose="00000300000000000000" pitchFamily="2" charset="0"/>
              </a:rPr>
              <a:t>tabla resumen </a:t>
            </a:r>
            <a:r>
              <a:rPr lang="es-CO" altLang="en-US" sz="2000" dirty="0">
                <a:solidFill>
                  <a:schemeClr val="bg1"/>
                </a:solidFill>
                <a:latin typeface="Montserrat ExtraLight" panose="00000300000000000000" pitchFamily="2" charset="0"/>
              </a:rPr>
              <a:t>organiza las frecuencias o porcentajes de cada una de las posibles categorías de una variable categórica. </a:t>
            </a:r>
            <a:endParaRPr lang="es-CO" altLang="en-US" sz="2400" dirty="0">
              <a:solidFill>
                <a:schemeClr val="bg1"/>
              </a:solidFill>
              <a:latin typeface="Montserrat ExtraLight" panose="00000300000000000000" pitchFamily="2" charset="0"/>
            </a:endParaRPr>
          </a:p>
        </p:txBody>
      </p:sp>
      <p:graphicFrame>
        <p:nvGraphicFramePr>
          <p:cNvPr id="193540" name="Group 4"/>
          <p:cNvGraphicFramePr>
            <a:graphicFrameLocks noGrp="1"/>
          </p:cNvGraphicFramePr>
          <p:nvPr>
            <p:ph sz="half" idx="4294967295"/>
            <p:extLst>
              <p:ext uri="{D42A27DB-BD31-4B8C-83A1-F6EECF244321}">
                <p14:modId xmlns:p14="http://schemas.microsoft.com/office/powerpoint/2010/main" val="3162688002"/>
              </p:ext>
            </p:extLst>
          </p:nvPr>
        </p:nvGraphicFramePr>
        <p:xfrm>
          <a:off x="4380752" y="2957896"/>
          <a:ext cx="3088975" cy="2235855"/>
        </p:xfrm>
        <a:graphic>
          <a:graphicData uri="http://schemas.openxmlformats.org/drawingml/2006/table">
            <a:tbl>
              <a:tblPr>
                <a:tableStyleId>{E929F9F4-4A8F-4326-A1B4-22849713DDAB}</a:tableStyleId>
              </a:tblPr>
              <a:tblGrid>
                <a:gridCol w="2341118">
                  <a:extLst>
                    <a:ext uri="{9D8B030D-6E8A-4147-A177-3AD203B41FA5}">
                      <a16:colId xmlns:a16="http://schemas.microsoft.com/office/drawing/2014/main" val="20000"/>
                    </a:ext>
                  </a:extLst>
                </a:gridCol>
                <a:gridCol w="747857">
                  <a:extLst>
                    <a:ext uri="{9D8B030D-6E8A-4147-A177-3AD203B41FA5}">
                      <a16:colId xmlns:a16="http://schemas.microsoft.com/office/drawing/2014/main" val="20001"/>
                    </a:ext>
                  </a:extLst>
                </a:gridCol>
              </a:tblGrid>
              <a:tr h="398165">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s-CO" altLang="en-US" sz="2000" b="1" u="none" strike="noStrike" cap="none" normalizeH="0" baseline="0" noProof="0" dirty="0">
                          <a:ln>
                            <a:noFill/>
                          </a:ln>
                          <a:solidFill>
                            <a:schemeClr val="tx1"/>
                          </a:solidFill>
                          <a:effectLst/>
                        </a:rPr>
                        <a:t>Razón</a:t>
                      </a:r>
                      <a:endParaRPr kumimoji="0" lang="es-CO" altLang="en-US" sz="2000" b="1" i="0" u="none" strike="noStrike" cap="none" normalizeH="0" baseline="0" noProof="0" dirty="0">
                        <a:ln>
                          <a:noFill/>
                        </a:ln>
                        <a:solidFill>
                          <a:schemeClr val="tx1"/>
                        </a:solidFill>
                        <a:effectLst/>
                        <a:latin typeface="Montserrat" panose="00000500000000000000" pitchFamily="2" charset="0"/>
                        <a:cs typeface="Arial" panose="020B0604020202020204" pitchFamily="34" charset="0"/>
                      </a:endParaRP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2000" b="1" u="none" strike="noStrike" cap="none" normalizeH="0" baseline="0" dirty="0">
                          <a:ln>
                            <a:noFill/>
                          </a:ln>
                          <a:solidFill>
                            <a:schemeClr val="tx1"/>
                          </a:solidFill>
                          <a:effectLst/>
                        </a:rPr>
                        <a:t>%</a:t>
                      </a:r>
                      <a:endParaRPr kumimoji="0" lang="en-US" altLang="en-US" sz="2000" b="1" i="0" u="none" strike="noStrike" cap="none" normalizeH="0" baseline="0" dirty="0">
                        <a:ln>
                          <a:noFill/>
                        </a:ln>
                        <a:solidFill>
                          <a:schemeClr val="tx1"/>
                        </a:solidFill>
                        <a:effectLst/>
                        <a:latin typeface="Montserrat" panose="00000500000000000000" pitchFamily="2" charset="0"/>
                        <a:cs typeface="Arial" panose="020B0604020202020204" pitchFamily="34" charset="0"/>
                      </a:endParaRP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0"/>
                  </a:ext>
                </a:extLst>
              </a:tr>
              <a:tr h="367538">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Mejores precios</a:t>
                      </a:r>
                      <a:endParaRPr kumimoji="0" lang="en-US" altLang="en-US" sz="1800" b="0" i="0" u="none" strike="noStrike" cap="none" normalizeH="0" baseline="0" dirty="0">
                        <a:ln>
                          <a:noFill/>
                        </a:ln>
                        <a:solidFill>
                          <a:schemeClr val="tx1"/>
                        </a:solidFill>
                        <a:effectLst/>
                        <a:latin typeface="Montserrat" panose="00000500000000000000" pitchFamily="2" charset="0"/>
                        <a:cs typeface="Arial" panose="020B0604020202020204" pitchFamily="34" charset="0"/>
                      </a:endParaRP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37%</a:t>
                      </a:r>
                      <a:endParaRPr kumimoji="0" lang="en-US" altLang="en-US" sz="1800" b="0" i="0" u="none" strike="noStrike" cap="none" normalizeH="0" baseline="0" dirty="0">
                        <a:ln>
                          <a:noFill/>
                        </a:ln>
                        <a:solidFill>
                          <a:schemeClr val="tx1"/>
                        </a:solidFill>
                        <a:effectLst/>
                        <a:latin typeface="Montserrat" panose="00000500000000000000" pitchFamily="2" charset="0"/>
                        <a:cs typeface="Arial" panose="020B0604020202020204" pitchFamily="34" charset="0"/>
                      </a:endParaRP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367538">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Evitar multitudes</a:t>
                      </a:r>
                      <a:endParaRPr kumimoji="0" lang="en-US" altLang="en-US" sz="1800" b="0" i="0" u="none" strike="noStrike" cap="none" normalizeH="0" baseline="0" dirty="0">
                        <a:ln>
                          <a:noFill/>
                        </a:ln>
                        <a:solidFill>
                          <a:schemeClr val="tx1"/>
                        </a:solidFill>
                        <a:effectLst/>
                        <a:latin typeface="Montserrat" panose="00000500000000000000" pitchFamily="2" charset="0"/>
                        <a:cs typeface="Arial" panose="020B0604020202020204" pitchFamily="34" charset="0"/>
                      </a:endParaRP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29%</a:t>
                      </a:r>
                      <a:endParaRPr kumimoji="0" lang="en-US" altLang="en-US" sz="1800" b="0" i="0" u="none" strike="noStrike" cap="none" normalizeH="0" baseline="0" dirty="0">
                        <a:ln>
                          <a:noFill/>
                        </a:ln>
                        <a:solidFill>
                          <a:schemeClr val="tx1"/>
                        </a:solidFill>
                        <a:effectLst/>
                        <a:latin typeface="Montserrat" panose="00000500000000000000" pitchFamily="2" charset="0"/>
                        <a:cs typeface="Arial" panose="020B0604020202020204" pitchFamily="34" charset="0"/>
                      </a:endParaRP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2"/>
                  </a:ext>
                </a:extLst>
              </a:tr>
              <a:tr h="367538">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Coveniencia</a:t>
                      </a:r>
                      <a:endParaRPr kumimoji="0" lang="en-US" altLang="en-US" sz="1800" b="0" i="0" u="none" strike="noStrike" cap="none" normalizeH="0" baseline="0" dirty="0">
                        <a:ln>
                          <a:noFill/>
                        </a:ln>
                        <a:solidFill>
                          <a:schemeClr val="tx1"/>
                        </a:solidFill>
                        <a:effectLst/>
                        <a:latin typeface="Montserrat" panose="00000500000000000000" pitchFamily="2" charset="0"/>
                        <a:cs typeface="Arial" panose="020B0604020202020204" pitchFamily="34" charset="0"/>
                      </a:endParaRP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18%</a:t>
                      </a:r>
                      <a:endParaRPr kumimoji="0" lang="en-US" altLang="en-US" sz="1800" b="0" i="0" u="none" strike="noStrike" cap="none" normalizeH="0" baseline="0" dirty="0">
                        <a:ln>
                          <a:noFill/>
                        </a:ln>
                        <a:solidFill>
                          <a:schemeClr val="tx1"/>
                        </a:solidFill>
                        <a:effectLst/>
                        <a:latin typeface="Montserrat" panose="00000500000000000000" pitchFamily="2" charset="0"/>
                        <a:cs typeface="Arial" panose="020B0604020202020204" pitchFamily="34" charset="0"/>
                      </a:endParaRP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3"/>
                  </a:ext>
                </a:extLst>
              </a:tr>
              <a:tr h="367538">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Mejores alternativas</a:t>
                      </a:r>
                      <a:endParaRPr kumimoji="0" lang="en-US" altLang="en-US" sz="1800" b="0" i="0" u="none" strike="noStrike" cap="none" normalizeH="0" baseline="0" dirty="0">
                        <a:ln>
                          <a:noFill/>
                        </a:ln>
                        <a:solidFill>
                          <a:schemeClr val="tx1"/>
                        </a:solidFill>
                        <a:effectLst/>
                        <a:latin typeface="Montserrat" panose="00000500000000000000" pitchFamily="2" charset="0"/>
                        <a:cs typeface="Arial" panose="020B0604020202020204" pitchFamily="34" charset="0"/>
                      </a:endParaRP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13%</a:t>
                      </a:r>
                      <a:endParaRPr kumimoji="0" lang="en-US" altLang="en-US" sz="1800" b="0" i="0" u="none" strike="noStrike" cap="none" normalizeH="0" baseline="0" dirty="0">
                        <a:ln>
                          <a:noFill/>
                        </a:ln>
                        <a:solidFill>
                          <a:schemeClr val="tx1"/>
                        </a:solidFill>
                        <a:effectLst/>
                        <a:latin typeface="Montserrat" panose="00000500000000000000" pitchFamily="2" charset="0"/>
                        <a:cs typeface="Arial" panose="020B0604020202020204" pitchFamily="34" charset="0"/>
                      </a:endParaRP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4"/>
                  </a:ext>
                </a:extLst>
              </a:tr>
              <a:tr h="367538">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Otras</a:t>
                      </a:r>
                      <a:endParaRPr kumimoji="0" lang="en-US" altLang="en-US" sz="1800" b="0" i="0" u="none" strike="noStrike" cap="none" normalizeH="0" baseline="0" dirty="0">
                        <a:ln>
                          <a:noFill/>
                        </a:ln>
                        <a:solidFill>
                          <a:schemeClr val="tx1"/>
                        </a:solidFill>
                        <a:effectLst/>
                        <a:latin typeface="Montserrat" panose="00000500000000000000" pitchFamily="2" charset="0"/>
                        <a:cs typeface="Arial" panose="020B0604020202020204" pitchFamily="34" charset="0"/>
                      </a:endParaRP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lvl1pPr>
                        <a:spcBef>
                          <a:spcPct val="20000"/>
                        </a:spcBef>
                        <a:buClr>
                          <a:srgbClr val="336699"/>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rgbClr val="336699"/>
                        </a:buClr>
                        <a:buSzPct val="60000"/>
                        <a:buFont typeface="Wingdings" panose="05000000000000000000" pitchFamily="2" charset="2"/>
                        <a:buNone/>
                        <a:tabLst/>
                      </a:pPr>
                      <a:r>
                        <a:rPr kumimoji="0" lang="en-US" altLang="en-US" sz="1800" b="0" u="none" strike="noStrike" cap="none" normalizeH="0" baseline="0" dirty="0">
                          <a:ln>
                            <a:noFill/>
                          </a:ln>
                          <a:solidFill>
                            <a:schemeClr val="tx1"/>
                          </a:solidFill>
                          <a:effectLst/>
                        </a:rPr>
                        <a:t> 3%</a:t>
                      </a:r>
                      <a:endParaRPr kumimoji="0" lang="en-US" altLang="en-US" sz="1800" b="0" i="0" u="none" strike="noStrike" cap="none" normalizeH="0" baseline="0" dirty="0">
                        <a:ln>
                          <a:noFill/>
                        </a:ln>
                        <a:solidFill>
                          <a:schemeClr val="tx1"/>
                        </a:solidFill>
                        <a:effectLst/>
                        <a:latin typeface="Montserrat" panose="00000500000000000000" pitchFamily="2" charset="0"/>
                        <a:cs typeface="Arial" panose="020B0604020202020204" pitchFamily="34" charset="0"/>
                      </a:endParaRPr>
                    </a:p>
                  </a:txBody>
                  <a:tcPr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5"/>
                  </a:ext>
                </a:extLst>
              </a:tr>
            </a:tbl>
          </a:graphicData>
        </a:graphic>
      </p:graphicFrame>
      <p:sp>
        <p:nvSpPr>
          <p:cNvPr id="68635" name="TextBox 8"/>
          <p:cNvSpPr txBox="1">
            <a:spLocks noChangeArrowheads="1"/>
          </p:cNvSpPr>
          <p:nvPr/>
        </p:nvSpPr>
        <p:spPr bwMode="auto">
          <a:xfrm>
            <a:off x="1745003" y="2394127"/>
            <a:ext cx="79399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Razones</a:t>
            </a:r>
            <a:r>
              <a:rPr kumimoji="0" lang="en-US" altLang="en-US" sz="20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a:t>
            </a:r>
            <a:r>
              <a:rPr kumimoji="0" lang="en-US" altLang="en-US" sz="20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por</a:t>
            </a:r>
            <a:r>
              <a:rPr kumimoji="0" lang="en-US" altLang="en-US" sz="20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las que </a:t>
            </a:r>
            <a:r>
              <a:rPr kumimoji="0" lang="en-US" altLang="en-US" sz="20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los</a:t>
            </a:r>
            <a:r>
              <a:rPr kumimoji="0" lang="en-US" altLang="en-US" sz="20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a:t>
            </a:r>
            <a:r>
              <a:rPr kumimoji="0" lang="en-US" altLang="en-US" sz="20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adultos</a:t>
            </a:r>
            <a:r>
              <a:rPr kumimoji="0" lang="en-US" altLang="en-US" sz="20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a:t>
            </a:r>
            <a:r>
              <a:rPr kumimoji="0" lang="en-US" altLang="en-US" sz="20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jóvenes</a:t>
            </a:r>
            <a:r>
              <a:rPr kumimoji="0" lang="en-US" altLang="en-US" sz="20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a:t>
            </a:r>
            <a:r>
              <a:rPr kumimoji="0" lang="en-US" altLang="en-US" sz="20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compran</a:t>
            </a:r>
            <a:r>
              <a:rPr kumimoji="0" lang="en-US" altLang="en-US" sz="20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a:t>
            </a:r>
            <a:r>
              <a:rPr kumimoji="0" lang="en-US" altLang="en-US" sz="20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en</a:t>
            </a:r>
            <a:r>
              <a:rPr kumimoji="0" lang="en-US" altLang="en-US" sz="20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 </a:t>
            </a:r>
            <a:r>
              <a:rPr kumimoji="0" lang="en-US" altLang="en-US" sz="2000" b="1" i="0" u="none" strike="noStrike" kern="1200" cap="none" spc="0" normalizeH="0" baseline="0" noProof="0" dirty="0" err="1">
                <a:ln>
                  <a:noFill/>
                </a:ln>
                <a:solidFill>
                  <a:prstClr val="white"/>
                </a:solidFill>
                <a:effectLst/>
                <a:uLnTx/>
                <a:uFillTx/>
                <a:latin typeface="Montserrat" panose="00000500000000000000" pitchFamily="2" charset="0"/>
                <a:ea typeface="+mn-ea"/>
                <a:cs typeface="Arial" panose="020B0604020202020204" pitchFamily="34" charset="0"/>
              </a:rPr>
              <a:t>línea</a:t>
            </a:r>
            <a:endParaRPr kumimoji="0" lang="en-US" altLang="en-US" sz="2000" b="1"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p:txBody>
      </p:sp>
      <p:sp>
        <p:nvSpPr>
          <p:cNvPr id="68636" name="Rectangle 6"/>
          <p:cNvSpPr>
            <a:spLocks noChangeArrowheads="1"/>
          </p:cNvSpPr>
          <p:nvPr/>
        </p:nvSpPr>
        <p:spPr bwMode="auto">
          <a:xfrm>
            <a:off x="2032959" y="5369629"/>
            <a:ext cx="655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Fuente : “Main Reason Young Adults Shop Online?” </a:t>
            </a:r>
            <a:r>
              <a:rPr kumimoji="0" lang="en-US" altLang="en-US" sz="1200" b="0" i="1"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rPr>
              <a:t>USA Today, December 5, 2012, p. 1A.</a:t>
            </a:r>
            <a:endParaRPr kumimoji="0" lang="en-US" altLang="en-US" sz="1200" b="0" i="0" u="none" strike="noStrike" kern="1200" cap="none" spc="0" normalizeH="0" baseline="0" noProof="0" dirty="0">
              <a:ln>
                <a:noFill/>
              </a:ln>
              <a:solidFill>
                <a:prstClr val="white"/>
              </a:solidFill>
              <a:effectLst/>
              <a:uLnTx/>
              <a:uFillTx/>
              <a:latin typeface="Montserrat" panose="00000500000000000000" pitchFamily="2" charset="0"/>
              <a:ea typeface="+mn-ea"/>
              <a:cs typeface="Arial" panose="020B0604020202020204" pitchFamily="34" charset="0"/>
            </a:endParaRPr>
          </a:p>
        </p:txBody>
      </p:sp>
      <p:cxnSp>
        <p:nvCxnSpPr>
          <p:cNvPr id="2" name="Straight Connector 1">
            <a:extLst>
              <a:ext uri="{FF2B5EF4-FFF2-40B4-BE49-F238E27FC236}">
                <a16:creationId xmlns:a16="http://schemas.microsoft.com/office/drawing/2014/main" id="{E8134223-88AF-DC1B-3F90-61A1FE25FB90}"/>
              </a:ext>
            </a:extLst>
          </p:cNvPr>
          <p:cNvCxnSpPr>
            <a:cxnSpLocks/>
          </p:cNvCxnSpPr>
          <p:nvPr/>
        </p:nvCxnSpPr>
        <p:spPr>
          <a:xfrm>
            <a:off x="0" y="1257538"/>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370667"/>
      </p:ext>
    </p:extLst>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0688" y="28511"/>
            <a:ext cx="11350752" cy="1325563"/>
          </a:xfrm>
        </p:spPr>
        <p:txBody>
          <a:bodyPr>
            <a:normAutofit/>
          </a:bodyPr>
          <a:lstStyle/>
          <a:p>
            <a:r>
              <a:rPr lang="es-ES" sz="3600" dirty="0">
                <a:solidFill>
                  <a:schemeClr val="bg1"/>
                </a:solidFill>
                <a:latin typeface="Montserrat ExtraBold" panose="00000900000000000000" pitchFamily="2" charset="0"/>
              </a:rPr>
              <a:t>Los componentes de un gráfico en ggplot2</a:t>
            </a:r>
            <a:endParaRPr lang="en-US" sz="3600" dirty="0">
              <a:solidFill>
                <a:schemeClr val="accent2">
                  <a:lumMod val="60000"/>
                  <a:lumOff val="40000"/>
                </a:schemeClr>
              </a:solidFill>
              <a:latin typeface="Montserrat ExtraBold" panose="00000900000000000000" pitchFamily="2" charset="0"/>
            </a:endParaRPr>
          </a:p>
        </p:txBody>
      </p:sp>
      <p:sp>
        <p:nvSpPr>
          <p:cNvPr id="5" name="TextBox 4">
            <a:extLst>
              <a:ext uri="{FF2B5EF4-FFF2-40B4-BE49-F238E27FC236}">
                <a16:creationId xmlns:a16="http://schemas.microsoft.com/office/drawing/2014/main" id="{635D563F-8222-6583-84F9-786937C1AF9B}"/>
              </a:ext>
            </a:extLst>
          </p:cNvPr>
          <p:cNvSpPr txBox="1"/>
          <p:nvPr/>
        </p:nvSpPr>
        <p:spPr>
          <a:xfrm>
            <a:off x="170688" y="1244852"/>
            <a:ext cx="10927080" cy="5491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defPPr>
              <a:defRPr lang="en-DE"/>
            </a:defPPr>
            <a:lvl1pPr marL="342900" marR="0" lvl="0" indent="-342900" eaLnBrk="0" fontAlgn="base" hangingPunct="0">
              <a:lnSpc>
                <a:spcPct val="100000"/>
              </a:lnSpc>
              <a:spcBef>
                <a:spcPct val="0"/>
              </a:spcBef>
              <a:spcAft>
                <a:spcPct val="0"/>
              </a:spcAft>
              <a:buClrTx/>
              <a:buSzTx/>
              <a:buFont typeface="Arial" panose="020B0604020202020204" pitchFamily="34" charset="0"/>
              <a:buChar char="•"/>
              <a:tabLst/>
              <a:defRPr sz="2400">
                <a:solidFill>
                  <a:schemeClr val="bg1"/>
                </a:solidFill>
                <a:latin typeface="Montserrat" panose="00000500000000000000" pitchFamily="2" charset="0"/>
              </a:defRPr>
            </a:lvl1pPr>
            <a:lvl2pPr marL="685800" lvl="1" indent="-228600">
              <a:lnSpc>
                <a:spcPct val="90000"/>
              </a:lnSpc>
              <a:spcBef>
                <a:spcPts val="500"/>
              </a:spcBef>
              <a:buFont typeface="Arial" panose="020B0604020202020204" pitchFamily="34" charset="0"/>
              <a:buChar char="•"/>
              <a:defRPr sz="2000">
                <a:solidFill>
                  <a:schemeClr val="bg1"/>
                </a:solidFill>
                <a:latin typeface="Montserrat" panose="00000500000000000000" pitchFamily="2" charset="0"/>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dirty="0"/>
              <a:t>Los tres componentes principales para considerar son:</a:t>
            </a:r>
          </a:p>
          <a:p>
            <a:endParaRPr lang="es-ES" dirty="0"/>
          </a:p>
          <a:p>
            <a:pPr lvl="1"/>
            <a:r>
              <a:rPr lang="es-ES" b="1" dirty="0"/>
              <a:t>Datos</a:t>
            </a:r>
            <a:r>
              <a:rPr lang="es-ES" dirty="0"/>
              <a:t>: Se está resumiendo el set de datos de asesinatos con armas de Estados Unidos. Nos referimos a esto como el componente </a:t>
            </a:r>
            <a:r>
              <a:rPr lang="es-ES" b="1" dirty="0"/>
              <a:t>data</a:t>
            </a:r>
            <a:r>
              <a:rPr lang="es-ES" dirty="0"/>
              <a:t>.</a:t>
            </a:r>
          </a:p>
          <a:p>
            <a:pPr lvl="1"/>
            <a:endParaRPr lang="es-ES" dirty="0"/>
          </a:p>
          <a:p>
            <a:pPr lvl="1"/>
            <a:r>
              <a:rPr lang="es-ES" b="1" dirty="0"/>
              <a:t>Geometría</a:t>
            </a:r>
            <a:r>
              <a:rPr lang="es-ES" dirty="0"/>
              <a:t>: Tipo de gr</a:t>
            </a:r>
            <a:r>
              <a:rPr lang="es-CO" dirty="0" err="1"/>
              <a:t>áfico</a:t>
            </a:r>
            <a:r>
              <a:rPr lang="es-ES" dirty="0"/>
              <a:t>. Por ejemplo: diagrama de dispersión diagrama de barras, histograma, densidades suaves (</a:t>
            </a:r>
            <a:r>
              <a:rPr lang="es-ES" i="1" dirty="0" err="1"/>
              <a:t>smooth</a:t>
            </a:r>
            <a:r>
              <a:rPr lang="es-ES" i="1" dirty="0"/>
              <a:t> </a:t>
            </a:r>
            <a:r>
              <a:rPr lang="es-ES" i="1" dirty="0" err="1"/>
              <a:t>densities</a:t>
            </a:r>
            <a:r>
              <a:rPr lang="es-ES" dirty="0"/>
              <a:t> en inglés), gráfico Q-Q y diagrama de cajas.</a:t>
            </a:r>
          </a:p>
          <a:p>
            <a:pPr lvl="1"/>
            <a:endParaRPr lang="es-ES" dirty="0"/>
          </a:p>
          <a:p>
            <a:pPr lvl="1"/>
            <a:r>
              <a:rPr lang="es-ES" b="1" dirty="0"/>
              <a:t>Mapeo estético</a:t>
            </a:r>
            <a:r>
              <a:rPr lang="es-ES" dirty="0"/>
              <a:t>: El gráfico usa varias señales visuales para representar la información proveída por el set de datos. Las dos señales más importantes en este gráfico son las posiciones de los puntos en el eje-x y el eje-y, que representan el tamaño de la población y el número total de asesinatos, respectivamente. Cada punto representa una observación diferente, y </a:t>
            </a:r>
            <a:r>
              <a:rPr lang="es-ES" i="1" dirty="0"/>
              <a:t>mapeamos</a:t>
            </a:r>
            <a:r>
              <a:rPr lang="es-ES" dirty="0"/>
              <a:t> los datos de estas observaciones y las señales visuales a las escalas x e y. El color es otra señal visual que asignamos a la región. Nos referimos a esto como el componente de </a:t>
            </a:r>
            <a:r>
              <a:rPr lang="es-ES" b="1" dirty="0"/>
              <a:t>mapeo estético</a:t>
            </a:r>
            <a:r>
              <a:rPr lang="es-ES" dirty="0"/>
              <a:t>. La forma en que definimos el mapeo depende de qué </a:t>
            </a:r>
            <a:r>
              <a:rPr lang="es-ES" b="1" dirty="0"/>
              <a:t>geometría</a:t>
            </a:r>
            <a:r>
              <a:rPr lang="es-ES" dirty="0"/>
              <a:t> estamos usando.</a:t>
            </a:r>
          </a:p>
        </p:txBody>
      </p:sp>
    </p:spTree>
    <p:extLst>
      <p:ext uri="{BB962C8B-B14F-4D97-AF65-F5344CB8AC3E}">
        <p14:creationId xmlns:p14="http://schemas.microsoft.com/office/powerpoint/2010/main" val="7650673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0688" y="28511"/>
            <a:ext cx="11350752" cy="1325563"/>
          </a:xfrm>
        </p:spPr>
        <p:txBody>
          <a:bodyPr>
            <a:normAutofit/>
          </a:bodyPr>
          <a:lstStyle/>
          <a:p>
            <a:r>
              <a:rPr lang="es-ES" sz="3600" dirty="0">
                <a:solidFill>
                  <a:schemeClr val="bg1"/>
                </a:solidFill>
                <a:latin typeface="Montserrat ExtraBold" panose="00000900000000000000" pitchFamily="2" charset="0"/>
              </a:rPr>
              <a:t>Construyamos un gráfico: data</a:t>
            </a:r>
            <a:endParaRPr lang="en-US" sz="3600" dirty="0">
              <a:solidFill>
                <a:schemeClr val="accent2">
                  <a:lumMod val="60000"/>
                  <a:lumOff val="40000"/>
                </a:schemeClr>
              </a:solidFill>
              <a:latin typeface="Montserrat ExtraBold" panose="00000900000000000000" pitchFamily="2" charset="0"/>
            </a:endParaRPr>
          </a:p>
        </p:txBody>
      </p:sp>
      <p:sp>
        <p:nvSpPr>
          <p:cNvPr id="5" name="TextBox 4">
            <a:extLst>
              <a:ext uri="{FF2B5EF4-FFF2-40B4-BE49-F238E27FC236}">
                <a16:creationId xmlns:a16="http://schemas.microsoft.com/office/drawing/2014/main" id="{635D563F-8222-6583-84F9-786937C1AF9B}"/>
              </a:ext>
            </a:extLst>
          </p:cNvPr>
          <p:cNvSpPr txBox="1"/>
          <p:nvPr/>
        </p:nvSpPr>
        <p:spPr>
          <a:xfrm>
            <a:off x="170688" y="2776770"/>
            <a:ext cx="109270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defPPr>
              <a:defRPr lang="en-DE"/>
            </a:defPPr>
            <a:lvl1pPr marL="342900" marR="0" lvl="0" indent="-342900" eaLnBrk="0" fontAlgn="base" hangingPunct="0">
              <a:lnSpc>
                <a:spcPct val="100000"/>
              </a:lnSpc>
              <a:spcBef>
                <a:spcPct val="0"/>
              </a:spcBef>
              <a:spcAft>
                <a:spcPct val="0"/>
              </a:spcAft>
              <a:buClrTx/>
              <a:buSzTx/>
              <a:buFont typeface="Arial" panose="020B0604020202020204" pitchFamily="34" charset="0"/>
              <a:buChar char="•"/>
              <a:tabLst/>
              <a:defRPr sz="2400">
                <a:solidFill>
                  <a:schemeClr val="bg1"/>
                </a:solidFill>
                <a:latin typeface="Montserrat" panose="00000500000000000000" pitchFamily="2" charset="0"/>
              </a:defRPr>
            </a:lvl1pPr>
            <a:lvl2pPr marL="685800" lvl="1" indent="-228600">
              <a:lnSpc>
                <a:spcPct val="90000"/>
              </a:lnSpc>
              <a:spcBef>
                <a:spcPts val="500"/>
              </a:spcBef>
              <a:buFont typeface="Arial" panose="020B0604020202020204" pitchFamily="34" charset="0"/>
              <a:buChar char="•"/>
              <a:defRPr sz="2000">
                <a:solidFill>
                  <a:schemeClr val="bg1"/>
                </a:solidFill>
                <a:latin typeface="Montserrat" panose="00000500000000000000" pitchFamily="2" charset="0"/>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s-CO" dirty="0"/>
              <a:t>o</a:t>
            </a:r>
            <a:endParaRPr lang="es-ES" dirty="0"/>
          </a:p>
        </p:txBody>
      </p:sp>
      <p:sp>
        <p:nvSpPr>
          <p:cNvPr id="4" name="Rectangle 2">
            <a:extLst>
              <a:ext uri="{FF2B5EF4-FFF2-40B4-BE49-F238E27FC236}">
                <a16:creationId xmlns:a16="http://schemas.microsoft.com/office/drawing/2014/main" id="{FFB733AC-A0F6-F0EF-9800-0B38FCB6D0B0}"/>
              </a:ext>
            </a:extLst>
          </p:cNvPr>
          <p:cNvSpPr>
            <a:spLocks noChangeArrowheads="1"/>
          </p:cNvSpPr>
          <p:nvPr/>
        </p:nvSpPr>
        <p:spPr bwMode="auto">
          <a:xfrm>
            <a:off x="170688" y="1228731"/>
            <a:ext cx="11414760" cy="70788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dirty="0">
                <a:ln>
                  <a:noFill/>
                </a:ln>
                <a:solidFill>
                  <a:srgbClr val="A9B7C6"/>
                </a:solidFill>
                <a:effectLst/>
                <a:latin typeface="Arial Unicode MS"/>
              </a:rPr>
              <a:t>library(</a:t>
            </a:r>
            <a:r>
              <a:rPr kumimoji="0" lang="en-DE" altLang="en-DE" sz="2000" b="0" i="0" u="none" strike="noStrike" cap="none" normalizeH="0" baseline="0" dirty="0" err="1">
                <a:ln>
                  <a:noFill/>
                </a:ln>
                <a:solidFill>
                  <a:srgbClr val="A9B7C6"/>
                </a:solidFill>
                <a:effectLst/>
                <a:latin typeface="Arial Unicode MS"/>
              </a:rPr>
              <a:t>dslabs</a:t>
            </a:r>
            <a:r>
              <a:rPr kumimoji="0" lang="en-DE" altLang="en-DE" sz="2000" b="0" i="0" u="none" strike="noStrike" cap="none" normalizeH="0" baseline="0" dirty="0">
                <a:ln>
                  <a:noFill/>
                </a:ln>
                <a:solidFill>
                  <a:srgbClr val="A9B7C6"/>
                </a:solidFill>
                <a:effectLst/>
                <a:latin typeface="Arial Unicode MS"/>
              </a:rPr>
              <a:t>)</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data(murders)</a:t>
            </a:r>
            <a:endParaRPr kumimoji="0" lang="en-DE" altLang="en-DE" sz="20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04AFFDDD-ADB5-ABBB-5EB8-301273A0B662}"/>
              </a:ext>
            </a:extLst>
          </p:cNvPr>
          <p:cNvSpPr>
            <a:spLocks noChangeArrowheads="1"/>
          </p:cNvSpPr>
          <p:nvPr/>
        </p:nvSpPr>
        <p:spPr bwMode="auto">
          <a:xfrm>
            <a:off x="170688" y="2185261"/>
            <a:ext cx="11414760"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dirty="0" err="1">
                <a:ln>
                  <a:noFill/>
                </a:ln>
                <a:solidFill>
                  <a:srgbClr val="A9B7C6"/>
                </a:solidFill>
                <a:effectLst/>
                <a:latin typeface="Arial Unicode MS"/>
              </a:rPr>
              <a:t>ggplot</a:t>
            </a:r>
            <a:r>
              <a:rPr kumimoji="0" lang="en-DE" altLang="en-DE" sz="2000" b="0" i="0" u="none" strike="noStrike" cap="none" normalizeH="0" baseline="0" dirty="0">
                <a:ln>
                  <a:noFill/>
                </a:ln>
                <a:solidFill>
                  <a:srgbClr val="A9B7C6"/>
                </a:solidFill>
                <a:effectLst/>
                <a:latin typeface="Arial Unicode MS"/>
              </a:rPr>
              <a:t>(data = murders)</a:t>
            </a:r>
            <a:endParaRPr kumimoji="0" lang="en-DE" altLang="en-DE" sz="20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BC1C7B1C-48A0-4701-A50C-B29C07D90442}"/>
              </a:ext>
            </a:extLst>
          </p:cNvPr>
          <p:cNvSpPr>
            <a:spLocks noChangeArrowheads="1"/>
          </p:cNvSpPr>
          <p:nvPr/>
        </p:nvSpPr>
        <p:spPr bwMode="auto">
          <a:xfrm>
            <a:off x="170688" y="3137446"/>
            <a:ext cx="11414760"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a:ln>
                  <a:noFill/>
                </a:ln>
                <a:solidFill>
                  <a:srgbClr val="A9B7C6"/>
                </a:solidFill>
                <a:effectLst/>
                <a:latin typeface="Arial Unicode MS"/>
              </a:rPr>
              <a:t>murders |&gt; ggplot()</a:t>
            </a:r>
            <a:endParaRPr kumimoji="0" lang="en-DE" altLang="en-DE" sz="20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D0CE0248-74B9-91E0-521D-9894D5EBE0B2}"/>
              </a:ext>
            </a:extLst>
          </p:cNvPr>
          <p:cNvSpPr txBox="1"/>
          <p:nvPr/>
        </p:nvSpPr>
        <p:spPr>
          <a:xfrm>
            <a:off x="170688" y="3711899"/>
            <a:ext cx="11512296"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defPPr>
              <a:defRPr lang="en-DE"/>
            </a:defPPr>
            <a:lvl1pPr marR="0" lvl="0" indent="0" algn="ctr" eaLnBrk="0" fontAlgn="base" hangingPunct="0">
              <a:lnSpc>
                <a:spcPct val="100000"/>
              </a:lnSpc>
              <a:spcBef>
                <a:spcPct val="0"/>
              </a:spcBef>
              <a:spcAft>
                <a:spcPct val="0"/>
              </a:spcAft>
              <a:buClrTx/>
              <a:buSzTx/>
              <a:buFont typeface="Arial" panose="020B0604020202020204" pitchFamily="34" charset="0"/>
              <a:buNone/>
              <a:tabLst/>
              <a:defRPr sz="2400">
                <a:solidFill>
                  <a:schemeClr val="bg1"/>
                </a:solidFill>
                <a:latin typeface="Montserrat" panose="00000500000000000000" pitchFamily="2" charset="0"/>
              </a:defRPr>
            </a:lvl1pPr>
            <a:lvl2pPr marL="685800" lvl="1" indent="-228600">
              <a:lnSpc>
                <a:spcPct val="90000"/>
              </a:lnSpc>
              <a:spcBef>
                <a:spcPts val="500"/>
              </a:spcBef>
              <a:buFont typeface="Arial" panose="020B0604020202020204" pitchFamily="34" charset="0"/>
              <a:buChar char="•"/>
              <a:defRPr sz="2000">
                <a:solidFill>
                  <a:schemeClr val="bg1"/>
                </a:solidFill>
                <a:latin typeface="Montserrat" panose="00000500000000000000" pitchFamily="2" charset="0"/>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s-ES" dirty="0"/>
              <a:t>El código crea un gráfico, en este caso una pizarra en blanco ya que no se ha definido la geometría. La única opción de estilo que vemos es un fondo gris.</a:t>
            </a:r>
          </a:p>
          <a:p>
            <a:pPr algn="l"/>
            <a:endParaRPr lang="es-ES" dirty="0"/>
          </a:p>
          <a:p>
            <a:pPr algn="l"/>
            <a:r>
              <a:rPr lang="es-ES" dirty="0"/>
              <a:t>Podemos asignarlo a un objeto y ver su clase.</a:t>
            </a:r>
            <a:endParaRPr lang="en-DE" dirty="0"/>
          </a:p>
        </p:txBody>
      </p:sp>
      <p:sp>
        <p:nvSpPr>
          <p:cNvPr id="12" name="Rectangle 7">
            <a:extLst>
              <a:ext uri="{FF2B5EF4-FFF2-40B4-BE49-F238E27FC236}">
                <a16:creationId xmlns:a16="http://schemas.microsoft.com/office/drawing/2014/main" id="{284BDE8A-040B-6548-9A8B-0389BB6ACB28}"/>
              </a:ext>
            </a:extLst>
          </p:cNvPr>
          <p:cNvSpPr>
            <a:spLocks noChangeArrowheads="1"/>
          </p:cNvSpPr>
          <p:nvPr/>
        </p:nvSpPr>
        <p:spPr bwMode="auto">
          <a:xfrm>
            <a:off x="256032" y="5758359"/>
            <a:ext cx="11329416" cy="70788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dirty="0">
                <a:ln>
                  <a:noFill/>
                </a:ln>
                <a:solidFill>
                  <a:srgbClr val="A9B7C6"/>
                </a:solidFill>
                <a:effectLst/>
                <a:latin typeface="Arial Unicode MS"/>
              </a:rPr>
              <a:t>p &lt;- </a:t>
            </a:r>
            <a:r>
              <a:rPr kumimoji="0" lang="en-DE" altLang="en-DE" sz="2000" b="0" i="0" u="none" strike="noStrike" cap="none" normalizeH="0" baseline="0" dirty="0" err="1">
                <a:ln>
                  <a:noFill/>
                </a:ln>
                <a:solidFill>
                  <a:srgbClr val="A9B7C6"/>
                </a:solidFill>
                <a:effectLst/>
                <a:latin typeface="Arial Unicode MS"/>
              </a:rPr>
              <a:t>ggplot</a:t>
            </a:r>
            <a:r>
              <a:rPr kumimoji="0" lang="en-DE" altLang="en-DE" sz="2000" b="0" i="0" u="none" strike="noStrike" cap="none" normalizeH="0" baseline="0" dirty="0">
                <a:ln>
                  <a:noFill/>
                </a:ln>
                <a:solidFill>
                  <a:srgbClr val="A9B7C6"/>
                </a:solidFill>
                <a:effectLst/>
                <a:latin typeface="Arial Unicode MS"/>
              </a:rPr>
              <a:t>(data = murders)</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class(p)</a:t>
            </a:r>
            <a:endParaRPr kumimoji="0" lang="en-DE" altLang="en-DE"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491356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0688" y="28511"/>
            <a:ext cx="11350752" cy="1325563"/>
          </a:xfrm>
        </p:spPr>
        <p:txBody>
          <a:bodyPr>
            <a:normAutofit/>
          </a:bodyPr>
          <a:lstStyle/>
          <a:p>
            <a:r>
              <a:rPr lang="es-ES" sz="3600" dirty="0">
                <a:solidFill>
                  <a:schemeClr val="bg1"/>
                </a:solidFill>
                <a:latin typeface="Montserrat ExtraBold" panose="00000900000000000000" pitchFamily="2" charset="0"/>
              </a:rPr>
              <a:t>Construyamos un gráfico: Geometrías</a:t>
            </a:r>
            <a:endParaRPr lang="en-US" sz="3600" dirty="0">
              <a:solidFill>
                <a:schemeClr val="accent2">
                  <a:lumMod val="60000"/>
                  <a:lumOff val="40000"/>
                </a:schemeClr>
              </a:solidFill>
              <a:latin typeface="Montserrat ExtraBold" panose="00000900000000000000" pitchFamily="2" charset="0"/>
            </a:endParaRPr>
          </a:p>
        </p:txBody>
      </p:sp>
      <p:sp>
        <p:nvSpPr>
          <p:cNvPr id="9" name="TextBox 8">
            <a:extLst>
              <a:ext uri="{FF2B5EF4-FFF2-40B4-BE49-F238E27FC236}">
                <a16:creationId xmlns:a16="http://schemas.microsoft.com/office/drawing/2014/main" id="{D0CE0248-74B9-91E0-521D-9894D5EBE0B2}"/>
              </a:ext>
            </a:extLst>
          </p:cNvPr>
          <p:cNvSpPr txBox="1"/>
          <p:nvPr/>
        </p:nvSpPr>
        <p:spPr>
          <a:xfrm>
            <a:off x="339852" y="1182514"/>
            <a:ext cx="109347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defPPr>
              <a:defRPr lang="en-DE"/>
            </a:defPPr>
            <a:lvl1pPr marR="0" lvl="0" indent="0" algn="ctr" eaLnBrk="0" fontAlgn="base" hangingPunct="0">
              <a:lnSpc>
                <a:spcPct val="100000"/>
              </a:lnSpc>
              <a:spcBef>
                <a:spcPct val="0"/>
              </a:spcBef>
              <a:spcAft>
                <a:spcPct val="0"/>
              </a:spcAft>
              <a:buClrTx/>
              <a:buSzTx/>
              <a:buFont typeface="Arial" panose="020B0604020202020204" pitchFamily="34" charset="0"/>
              <a:buNone/>
              <a:tabLst/>
              <a:defRPr sz="2400">
                <a:solidFill>
                  <a:schemeClr val="bg1"/>
                </a:solidFill>
                <a:latin typeface="Montserrat" panose="00000500000000000000" pitchFamily="2" charset="0"/>
              </a:defRPr>
            </a:lvl1pPr>
            <a:lvl2pPr marL="685800" lvl="1" indent="-228600">
              <a:lnSpc>
                <a:spcPct val="90000"/>
              </a:lnSpc>
              <a:spcBef>
                <a:spcPts val="500"/>
              </a:spcBef>
              <a:buFont typeface="Arial" panose="020B0604020202020204" pitchFamily="34" charset="0"/>
              <a:buChar char="•"/>
              <a:defRPr sz="2000">
                <a:solidFill>
                  <a:schemeClr val="bg1"/>
                </a:solidFill>
                <a:latin typeface="Montserrat" panose="00000500000000000000" pitchFamily="2" charset="0"/>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s-ES" dirty="0"/>
              <a:t>En ggplot2 creamos gráficos agregando capas (</a:t>
            </a:r>
            <a:r>
              <a:rPr lang="es-ES" dirty="0" err="1"/>
              <a:t>layers</a:t>
            </a:r>
            <a:r>
              <a:rPr lang="es-ES" dirty="0"/>
              <a:t> en inglés). Las capas pueden definir geometrías, calcular estadísticas de resumen, definir qué escalas (</a:t>
            </a:r>
            <a:r>
              <a:rPr lang="es-ES" dirty="0" err="1"/>
              <a:t>scales</a:t>
            </a:r>
            <a:r>
              <a:rPr lang="es-ES" dirty="0"/>
              <a:t> en inglés) usar o incluso cambiar estilos. Para añadir capas, usamos el símbolo +.</a:t>
            </a:r>
            <a:endParaRPr lang="en-DE" dirty="0"/>
          </a:p>
        </p:txBody>
      </p:sp>
      <p:sp>
        <p:nvSpPr>
          <p:cNvPr id="3" name="Rectangle 1">
            <a:extLst>
              <a:ext uri="{FF2B5EF4-FFF2-40B4-BE49-F238E27FC236}">
                <a16:creationId xmlns:a16="http://schemas.microsoft.com/office/drawing/2014/main" id="{84134CF4-B2F2-0618-BFC4-76DAE3C62C96}"/>
              </a:ext>
            </a:extLst>
          </p:cNvPr>
          <p:cNvSpPr>
            <a:spLocks noChangeArrowheads="1"/>
          </p:cNvSpPr>
          <p:nvPr/>
        </p:nvSpPr>
        <p:spPr bwMode="auto">
          <a:xfrm>
            <a:off x="339852" y="3028890"/>
            <a:ext cx="11355324"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a:ln>
                  <a:noFill/>
                </a:ln>
                <a:solidFill>
                  <a:srgbClr val="A9B7C6"/>
                </a:solidFill>
                <a:effectLst/>
                <a:latin typeface="Arial Unicode MS"/>
              </a:rPr>
              <a:t>DATOS|&gt; ggplot() + CAPA </a:t>
            </a:r>
            <a:r>
              <a:rPr kumimoji="0" lang="en-DE" altLang="en-DE" sz="2000" b="0" i="0" u="none" strike="noStrike" cap="none" normalizeH="0" baseline="0">
                <a:ln>
                  <a:noFill/>
                </a:ln>
                <a:solidFill>
                  <a:srgbClr val="6897BB"/>
                </a:solidFill>
                <a:effectLst/>
                <a:latin typeface="Arial Unicode MS"/>
              </a:rPr>
              <a:t>1 </a:t>
            </a:r>
            <a:r>
              <a:rPr kumimoji="0" lang="en-DE" altLang="en-DE" sz="2000" b="0" i="0" u="none" strike="noStrike" cap="none" normalizeH="0" baseline="0">
                <a:ln>
                  <a:noFill/>
                </a:ln>
                <a:solidFill>
                  <a:srgbClr val="A9B7C6"/>
                </a:solidFill>
                <a:effectLst/>
                <a:latin typeface="Arial Unicode MS"/>
              </a:rPr>
              <a:t>+ CAPA </a:t>
            </a:r>
            <a:r>
              <a:rPr kumimoji="0" lang="en-DE" altLang="en-DE" sz="2000" b="0" i="0" u="none" strike="noStrike" cap="none" normalizeH="0" baseline="0">
                <a:ln>
                  <a:noFill/>
                </a:ln>
                <a:solidFill>
                  <a:srgbClr val="6897BB"/>
                </a:solidFill>
                <a:effectLst/>
                <a:latin typeface="Arial Unicode MS"/>
              </a:rPr>
              <a:t>2 </a:t>
            </a:r>
            <a:r>
              <a:rPr kumimoji="0" lang="en-DE" altLang="en-DE" sz="2000" b="0" i="0" u="none" strike="noStrike" cap="none" normalizeH="0" baseline="0">
                <a:ln>
                  <a:noFill/>
                </a:ln>
                <a:solidFill>
                  <a:srgbClr val="A9B7C6"/>
                </a:solidFill>
                <a:effectLst/>
                <a:latin typeface="Arial Unicode MS"/>
              </a:rPr>
              <a:t>+ … + CAPA N</a:t>
            </a:r>
            <a:endParaRPr kumimoji="0" lang="en-DE" altLang="en-DE" sz="20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57B49ED3-9A5B-1A9D-C831-23E561F29CB0}"/>
              </a:ext>
            </a:extLst>
          </p:cNvPr>
          <p:cNvSpPr txBox="1"/>
          <p:nvPr/>
        </p:nvSpPr>
        <p:spPr>
          <a:xfrm>
            <a:off x="339852" y="3798048"/>
            <a:ext cx="11181588"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defPPr>
              <a:defRPr lang="en-DE"/>
            </a:defPPr>
            <a:lvl1pPr marR="0" lvl="0" indent="0" eaLnBrk="0" fontAlgn="base" hangingPunct="0">
              <a:lnSpc>
                <a:spcPct val="100000"/>
              </a:lnSpc>
              <a:spcBef>
                <a:spcPct val="0"/>
              </a:spcBef>
              <a:spcAft>
                <a:spcPct val="0"/>
              </a:spcAft>
              <a:buClrTx/>
              <a:buSzTx/>
              <a:buFont typeface="Arial" panose="020B0604020202020204" pitchFamily="34" charset="0"/>
              <a:buNone/>
              <a:tabLst/>
              <a:defRPr sz="2400">
                <a:solidFill>
                  <a:schemeClr val="bg1"/>
                </a:solidFill>
                <a:latin typeface="Montserrat" panose="00000500000000000000" pitchFamily="2" charset="0"/>
              </a:defRPr>
            </a:lvl1pPr>
            <a:lvl2pPr marL="685800" lvl="1" indent="-228600">
              <a:lnSpc>
                <a:spcPct val="90000"/>
              </a:lnSpc>
              <a:spcBef>
                <a:spcPts val="500"/>
              </a:spcBef>
              <a:buFont typeface="Arial" panose="020B0604020202020204" pitchFamily="34" charset="0"/>
              <a:buChar char="•"/>
              <a:defRPr sz="2000">
                <a:solidFill>
                  <a:schemeClr val="bg1"/>
                </a:solidFill>
                <a:latin typeface="Montserrat" panose="00000500000000000000" pitchFamily="2" charset="0"/>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dirty="0"/>
              <a:t>Usualmente, la primera capa que agregamos define la geometría. Queremos hacer un diagrama de dispersión. ¿Qué geometría debemos utilizar?</a:t>
            </a:r>
          </a:p>
          <a:p>
            <a:endParaRPr lang="es-ES" dirty="0"/>
          </a:p>
          <a:p>
            <a:r>
              <a:rPr lang="es-ES" dirty="0"/>
              <a:t>Echando un vistazo rápido a la hoja de referencia, vemos que la función utilizada para crear gráficos con esta geometría es </a:t>
            </a:r>
            <a:r>
              <a:rPr lang="es-ES" dirty="0" err="1">
                <a:solidFill>
                  <a:schemeClr val="accent2">
                    <a:lumMod val="60000"/>
                    <a:lumOff val="40000"/>
                  </a:schemeClr>
                </a:solidFill>
              </a:rPr>
              <a:t>geom_point</a:t>
            </a:r>
            <a:r>
              <a:rPr lang="es-ES" dirty="0"/>
              <a:t>.</a:t>
            </a:r>
            <a:endParaRPr lang="en-DE" dirty="0"/>
          </a:p>
        </p:txBody>
      </p:sp>
    </p:spTree>
    <p:extLst>
      <p:ext uri="{BB962C8B-B14F-4D97-AF65-F5344CB8AC3E}">
        <p14:creationId xmlns:p14="http://schemas.microsoft.com/office/powerpoint/2010/main" val="14468871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0688" y="28511"/>
            <a:ext cx="11350752" cy="1325563"/>
          </a:xfrm>
        </p:spPr>
        <p:txBody>
          <a:bodyPr>
            <a:normAutofit/>
          </a:bodyPr>
          <a:lstStyle/>
          <a:p>
            <a:r>
              <a:rPr lang="es-ES" sz="3600" dirty="0">
                <a:solidFill>
                  <a:schemeClr val="bg1"/>
                </a:solidFill>
                <a:latin typeface="Montserrat ExtraBold" panose="00000900000000000000" pitchFamily="2" charset="0"/>
              </a:rPr>
              <a:t>Construyamos un gráfico: Mapeos estéticos</a:t>
            </a:r>
            <a:endParaRPr lang="en-US" sz="3600" dirty="0">
              <a:solidFill>
                <a:schemeClr val="accent2">
                  <a:lumMod val="60000"/>
                  <a:lumOff val="40000"/>
                </a:schemeClr>
              </a:solidFill>
              <a:latin typeface="Montserrat ExtraBold" panose="00000900000000000000" pitchFamily="2" charset="0"/>
            </a:endParaRPr>
          </a:p>
        </p:txBody>
      </p:sp>
      <p:sp>
        <p:nvSpPr>
          <p:cNvPr id="9" name="TextBox 8">
            <a:extLst>
              <a:ext uri="{FF2B5EF4-FFF2-40B4-BE49-F238E27FC236}">
                <a16:creationId xmlns:a16="http://schemas.microsoft.com/office/drawing/2014/main" id="{D0CE0248-74B9-91E0-521D-9894D5EBE0B2}"/>
              </a:ext>
            </a:extLst>
          </p:cNvPr>
          <p:cNvSpPr txBox="1"/>
          <p:nvPr/>
        </p:nvSpPr>
        <p:spPr>
          <a:xfrm>
            <a:off x="378714" y="1213342"/>
            <a:ext cx="109347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defPPr>
              <a:defRPr lang="en-DE"/>
            </a:defPPr>
            <a:lvl1pPr marR="0" lvl="0" indent="0" algn="ctr" eaLnBrk="0" fontAlgn="base" hangingPunct="0">
              <a:lnSpc>
                <a:spcPct val="100000"/>
              </a:lnSpc>
              <a:spcBef>
                <a:spcPct val="0"/>
              </a:spcBef>
              <a:spcAft>
                <a:spcPct val="0"/>
              </a:spcAft>
              <a:buClrTx/>
              <a:buSzTx/>
              <a:buFont typeface="Arial" panose="020B0604020202020204" pitchFamily="34" charset="0"/>
              <a:buNone/>
              <a:tabLst/>
              <a:defRPr sz="2400">
                <a:solidFill>
                  <a:schemeClr val="bg1"/>
                </a:solidFill>
                <a:latin typeface="Montserrat" panose="00000500000000000000" pitchFamily="2" charset="0"/>
              </a:defRPr>
            </a:lvl1pPr>
            <a:lvl2pPr marL="685800" lvl="1" indent="-228600">
              <a:lnSpc>
                <a:spcPct val="90000"/>
              </a:lnSpc>
              <a:spcBef>
                <a:spcPts val="500"/>
              </a:spcBef>
              <a:buFont typeface="Arial" panose="020B0604020202020204" pitchFamily="34" charset="0"/>
              <a:buChar char="•"/>
              <a:defRPr sz="2000">
                <a:solidFill>
                  <a:schemeClr val="bg1"/>
                </a:solidFill>
                <a:latin typeface="Montserrat" panose="00000500000000000000" pitchFamily="2" charset="0"/>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lgn="l">
              <a:buFont typeface="Arial" panose="020B0604020202020204" pitchFamily="34" charset="0"/>
              <a:buChar char="•"/>
            </a:pPr>
            <a:r>
              <a:rPr lang="es-ES" dirty="0"/>
              <a:t>Describen cómo las propiedades de los datos se conectan con las características del gráfico, como la distancia a lo largo de un eje, el tamaño o el color. </a:t>
            </a:r>
          </a:p>
          <a:p>
            <a:pPr marL="342900" indent="-342900" algn="l">
              <a:buFont typeface="Arial" panose="020B0604020202020204" pitchFamily="34" charset="0"/>
              <a:buChar char="•"/>
            </a:pPr>
            <a:endParaRPr lang="es-ES" dirty="0"/>
          </a:p>
          <a:p>
            <a:pPr marL="342900" indent="-342900" algn="l">
              <a:buFont typeface="Arial" panose="020B0604020202020204" pitchFamily="34" charset="0"/>
              <a:buChar char="•"/>
            </a:pPr>
            <a:r>
              <a:rPr lang="es-ES" dirty="0"/>
              <a:t>La función </a:t>
            </a:r>
            <a:r>
              <a:rPr lang="es-ES" i="1" dirty="0">
                <a:solidFill>
                  <a:schemeClr val="accent2">
                    <a:lumMod val="60000"/>
                    <a:lumOff val="40000"/>
                  </a:schemeClr>
                </a:solidFill>
              </a:rPr>
              <a:t>aes</a:t>
            </a:r>
            <a:r>
              <a:rPr lang="es-ES" dirty="0"/>
              <a:t> conecta los datos con lo que vemos en el gráfico mediante la definición de asignaciones estéticas y, por eso, será una de las funciones que más utilizarán al graficar.</a:t>
            </a:r>
            <a:endParaRPr lang="en-DE" dirty="0"/>
          </a:p>
        </p:txBody>
      </p:sp>
      <p:sp>
        <p:nvSpPr>
          <p:cNvPr id="6" name="Rectangle 3">
            <a:extLst>
              <a:ext uri="{FF2B5EF4-FFF2-40B4-BE49-F238E27FC236}">
                <a16:creationId xmlns:a16="http://schemas.microsoft.com/office/drawing/2014/main" id="{A4B95ABC-B114-1156-29B0-9CF96E143041}"/>
              </a:ext>
            </a:extLst>
          </p:cNvPr>
          <p:cNvSpPr>
            <a:spLocks noChangeArrowheads="1"/>
          </p:cNvSpPr>
          <p:nvPr/>
        </p:nvSpPr>
        <p:spPr bwMode="auto">
          <a:xfrm>
            <a:off x="378714" y="4058071"/>
            <a:ext cx="11350752" cy="163121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dirty="0">
                <a:ln>
                  <a:noFill/>
                </a:ln>
                <a:solidFill>
                  <a:srgbClr val="AFAC6B"/>
                </a:solidFill>
                <a:effectLst/>
                <a:latin typeface="Arial Unicode MS"/>
              </a:rPr>
              <a:t>#</a:t>
            </a:r>
            <a:r>
              <a:rPr kumimoji="0" lang="es-CO"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a:ln>
                  <a:noFill/>
                </a:ln>
                <a:solidFill>
                  <a:srgbClr val="AFAC6B"/>
                </a:solidFill>
                <a:effectLst/>
                <a:latin typeface="Arial Unicode MS"/>
              </a:rPr>
              <a:t>Este </a:t>
            </a:r>
            <a:r>
              <a:rPr kumimoji="0" lang="en-DE" altLang="en-DE" sz="2000" b="0" i="0" u="none" strike="noStrike" cap="none" normalizeH="0" baseline="0" dirty="0" err="1">
                <a:ln>
                  <a:noFill/>
                </a:ln>
                <a:solidFill>
                  <a:srgbClr val="AFAC6B"/>
                </a:solidFill>
                <a:effectLst/>
                <a:latin typeface="Arial Unicode MS"/>
              </a:rPr>
              <a:t>ejemplo</a:t>
            </a:r>
            <a:r>
              <a:rPr kumimoji="0" lang="en-DE" altLang="en-DE" sz="2000" b="0" i="0" u="none" strike="noStrike" cap="none" normalizeH="0" baseline="0" dirty="0">
                <a:ln>
                  <a:noFill/>
                </a:ln>
                <a:solidFill>
                  <a:srgbClr val="AFAC6B"/>
                </a:solidFill>
                <a:effectLst/>
                <a:latin typeface="Arial Unicode MS"/>
              </a:rPr>
              <a:t> produce un </a:t>
            </a:r>
            <a:r>
              <a:rPr kumimoji="0" lang="en-DE" altLang="en-DE" sz="2000" b="0" i="0" u="none" strike="noStrike" cap="none" normalizeH="0" baseline="0" dirty="0" err="1">
                <a:ln>
                  <a:noFill/>
                </a:ln>
                <a:solidFill>
                  <a:srgbClr val="AFAC6B"/>
                </a:solidFill>
                <a:effectLst/>
                <a:latin typeface="Arial Unicode MS"/>
              </a:rPr>
              <a:t>diagrama</a:t>
            </a:r>
            <a:r>
              <a:rPr kumimoji="0" lang="en-DE" altLang="en-DE" sz="2000" b="0" i="0" u="none" strike="noStrike" cap="none" normalizeH="0" baseline="0" dirty="0">
                <a:ln>
                  <a:noFill/>
                </a:ln>
                <a:solidFill>
                  <a:srgbClr val="AFAC6B"/>
                </a:solidFill>
                <a:effectLst/>
                <a:latin typeface="Arial Unicode MS"/>
              </a:rPr>
              <a:t> de </a:t>
            </a:r>
            <a:r>
              <a:rPr kumimoji="0" lang="en-DE" altLang="en-DE" sz="2000" b="0" i="0" u="none" strike="noStrike" cap="none" normalizeH="0" baseline="0" dirty="0" err="1">
                <a:ln>
                  <a:noFill/>
                </a:ln>
                <a:solidFill>
                  <a:srgbClr val="AFAC6B"/>
                </a:solidFill>
                <a:effectLst/>
                <a:latin typeface="Arial Unicode MS"/>
              </a:rPr>
              <a:t>dispersión</a:t>
            </a:r>
            <a:r>
              <a:rPr kumimoji="0" lang="en-DE" altLang="en-DE" sz="2000" b="0" i="0" u="none" strike="noStrike" cap="none" normalizeH="0" baseline="0" dirty="0">
                <a:ln>
                  <a:noFill/>
                </a:ln>
                <a:solidFill>
                  <a:srgbClr val="AFAC6B"/>
                </a:solidFill>
                <a:effectLst/>
                <a:latin typeface="Arial Unicode MS"/>
              </a:rPr>
              <a:t> de </a:t>
            </a:r>
            <a:r>
              <a:rPr kumimoji="0" lang="en-DE" altLang="en-DE" sz="2000" b="0" i="0" u="none" strike="noStrike" cap="none" normalizeH="0" baseline="0" dirty="0" err="1">
                <a:ln>
                  <a:noFill/>
                </a:ln>
                <a:solidFill>
                  <a:srgbClr val="AFAC6B"/>
                </a:solidFill>
                <a:effectLst/>
                <a:latin typeface="Arial Unicode MS"/>
              </a:rPr>
              <a:t>asesinatos</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totales</a:t>
            </a:r>
            <a:r>
              <a:rPr kumimoji="0" lang="en-DE" altLang="en-DE" sz="2000" b="0" i="0" u="none" strike="noStrike" cap="none" normalizeH="0" baseline="0" dirty="0">
                <a:ln>
                  <a:noFill/>
                </a:ln>
                <a:solidFill>
                  <a:srgbClr val="AFAC6B"/>
                </a:solidFill>
                <a:effectLst/>
                <a:latin typeface="Arial Unicode MS"/>
              </a:rPr>
              <a:t> versus población </a:t>
            </a:r>
            <a:r>
              <a:rPr kumimoji="0" lang="en-DE" altLang="en-DE" sz="2000" b="0" i="0" u="none" strike="noStrike" cap="none" normalizeH="0" baseline="0" dirty="0" err="1">
                <a:ln>
                  <a:noFill/>
                </a:ln>
                <a:solidFill>
                  <a:srgbClr val="AFAC6B"/>
                </a:solidFill>
                <a:effectLst/>
                <a:latin typeface="Arial Unicode MS"/>
              </a:rPr>
              <a:t>en</a:t>
            </a:r>
            <a:r>
              <a:rPr kumimoji="0" lang="en-DE" altLang="en-DE" sz="2000" b="0" i="0" u="none" strike="noStrike" cap="none" normalizeH="0" baseline="0" dirty="0">
                <a:ln>
                  <a:noFill/>
                </a:ln>
                <a:solidFill>
                  <a:srgbClr val="AFAC6B"/>
                </a:solidFill>
                <a:effectLst/>
                <a:latin typeface="Arial Unicode MS"/>
              </a:rPr>
              <a:t> </a:t>
            </a:r>
            <a:endParaRPr kumimoji="0" lang="es-CO" altLang="en-DE" sz="2000" b="0" i="0" u="none" strike="noStrike" cap="none" normalizeH="0" baseline="0" dirty="0">
              <a:ln>
                <a:noFill/>
              </a:ln>
              <a:solidFill>
                <a:srgbClr val="AFAC6B"/>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millones</a:t>
            </a:r>
            <a:r>
              <a:rPr kumimoji="0" lang="en-DE" altLang="en-DE" sz="2000" b="0" i="0" u="none" strike="noStrike" cap="none" normalizeH="0" baseline="0" dirty="0">
                <a:ln>
                  <a:noFill/>
                </a:ln>
                <a:solidFill>
                  <a:srgbClr val="AFAC6B"/>
                </a:solidFill>
                <a:effectLst/>
                <a:latin typeface="Arial Unicode MS"/>
              </a:rPr>
              <a:t>:</a:t>
            </a:r>
            <a:br>
              <a:rPr kumimoji="0" lang="en-DE" altLang="en-DE" sz="2000" b="0" i="0" u="none" strike="noStrike" cap="none" normalizeH="0" baseline="0" dirty="0">
                <a:ln>
                  <a:noFill/>
                </a:ln>
                <a:solidFill>
                  <a:srgbClr val="AFAC6B"/>
                </a:solidFill>
                <a:effectLst/>
                <a:latin typeface="Arial Unicode MS"/>
              </a:rPr>
            </a:br>
            <a:br>
              <a:rPr kumimoji="0" lang="en-DE" altLang="en-DE" sz="2000" b="0" i="0" u="none" strike="noStrike" cap="none" normalizeH="0" baseline="0" dirty="0">
                <a:ln>
                  <a:noFill/>
                </a:ln>
                <a:solidFill>
                  <a:srgbClr val="AFAC6B"/>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murders |&gt; </a:t>
            </a:r>
            <a:r>
              <a:rPr kumimoji="0" lang="en-DE" altLang="en-DE" sz="2000" b="0" i="0" u="none" strike="noStrike" cap="none" normalizeH="0" baseline="0" dirty="0" err="1">
                <a:ln>
                  <a:noFill/>
                </a:ln>
                <a:solidFill>
                  <a:srgbClr val="A9B7C6"/>
                </a:solidFill>
                <a:effectLst/>
                <a:latin typeface="Arial Unicode MS"/>
              </a:rPr>
              <a:t>ggplot</a:t>
            </a:r>
            <a:r>
              <a:rPr kumimoji="0" lang="en-DE" altLang="en-DE" sz="2000" b="0" i="0" u="none" strike="noStrike" cap="none" normalizeH="0" baseline="0" dirty="0">
                <a:ln>
                  <a:noFill/>
                </a:ln>
                <a:solidFill>
                  <a:srgbClr val="A9B7C6"/>
                </a:solidFill>
                <a:effectLst/>
                <a:latin typeface="Arial Unicode MS"/>
              </a:rPr>
              <a:t>() +</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err="1">
                <a:ln>
                  <a:noFill/>
                </a:ln>
                <a:solidFill>
                  <a:srgbClr val="A9B7C6"/>
                </a:solidFill>
                <a:effectLst/>
                <a:latin typeface="Arial Unicode MS"/>
              </a:rPr>
              <a:t>geom_point</a:t>
            </a:r>
            <a:r>
              <a:rPr kumimoji="0" lang="en-DE" altLang="en-DE" sz="2000" b="0" i="0" u="none" strike="noStrike" cap="none" normalizeH="0" baseline="0" dirty="0">
                <a:ln>
                  <a:noFill/>
                </a:ln>
                <a:solidFill>
                  <a:srgbClr val="A9B7C6"/>
                </a:solidFill>
                <a:effectLst/>
                <a:latin typeface="Arial Unicode MS"/>
              </a:rPr>
              <a:t>(</a:t>
            </a:r>
            <a:r>
              <a:rPr kumimoji="0" lang="en-DE" altLang="en-DE" sz="2000" b="0" i="0" u="none" strike="noStrike" cap="none" normalizeH="0" baseline="0" dirty="0" err="1">
                <a:ln>
                  <a:noFill/>
                </a:ln>
                <a:solidFill>
                  <a:srgbClr val="A9B7C6"/>
                </a:solidFill>
                <a:effectLst/>
                <a:latin typeface="Arial Unicode MS"/>
              </a:rPr>
              <a:t>aes</a:t>
            </a:r>
            <a:r>
              <a:rPr kumimoji="0" lang="en-DE" altLang="en-DE" sz="2000" b="0" i="0" u="none" strike="noStrike" cap="none" normalizeH="0" baseline="0" dirty="0">
                <a:ln>
                  <a:noFill/>
                </a:ln>
                <a:solidFill>
                  <a:srgbClr val="A9B7C6"/>
                </a:solidFill>
                <a:effectLst/>
                <a:latin typeface="Arial Unicode MS"/>
              </a:rPr>
              <a:t>(x = population/</a:t>
            </a:r>
            <a:r>
              <a:rPr kumimoji="0" lang="en-DE" altLang="en-DE" sz="2000" b="0" i="0" u="none" strike="noStrike" cap="none" normalizeH="0" baseline="0" dirty="0">
                <a:ln>
                  <a:noFill/>
                </a:ln>
                <a:solidFill>
                  <a:srgbClr val="6897BB"/>
                </a:solidFill>
                <a:effectLst/>
                <a:latin typeface="Arial Unicode MS"/>
              </a:rPr>
              <a:t>10</a:t>
            </a:r>
            <a:r>
              <a:rPr kumimoji="0" lang="en-DE" altLang="en-DE" sz="2000" b="0" i="0" u="none" strike="noStrike" cap="none" normalizeH="0" baseline="0" dirty="0">
                <a:ln>
                  <a:noFill/>
                </a:ln>
                <a:solidFill>
                  <a:srgbClr val="A9B7C6"/>
                </a:solidFill>
                <a:effectLst/>
                <a:latin typeface="Arial Unicode MS"/>
              </a:rPr>
              <a:t>^</a:t>
            </a:r>
            <a:r>
              <a:rPr kumimoji="0" lang="en-DE" altLang="en-DE" sz="2000" b="0" i="0" u="none" strike="noStrike" cap="none" normalizeH="0" baseline="0" dirty="0">
                <a:ln>
                  <a:noFill/>
                </a:ln>
                <a:solidFill>
                  <a:srgbClr val="6897BB"/>
                </a:solidFill>
                <a:effectLst/>
                <a:latin typeface="Arial Unicode MS"/>
              </a:rPr>
              <a:t>6</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A9B7C6"/>
                </a:solidFill>
                <a:effectLst/>
                <a:latin typeface="Arial Unicode MS"/>
              </a:rPr>
              <a:t>y = total))</a:t>
            </a:r>
            <a:endParaRPr kumimoji="0" lang="en-DE" altLang="en-DE"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5243173"/>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0688" y="28511"/>
            <a:ext cx="11350752" cy="1325563"/>
          </a:xfrm>
        </p:spPr>
        <p:txBody>
          <a:bodyPr>
            <a:normAutofit/>
          </a:bodyPr>
          <a:lstStyle/>
          <a:p>
            <a:r>
              <a:rPr lang="es-ES" sz="3600" dirty="0">
                <a:solidFill>
                  <a:schemeClr val="bg1"/>
                </a:solidFill>
                <a:latin typeface="Montserrat ExtraBold" panose="00000900000000000000" pitchFamily="2" charset="0"/>
              </a:rPr>
              <a:t>Construyamos un gráfico: Mapeos estéticos</a:t>
            </a:r>
            <a:endParaRPr lang="en-US" sz="3600" dirty="0">
              <a:solidFill>
                <a:schemeClr val="accent2">
                  <a:lumMod val="60000"/>
                  <a:lumOff val="40000"/>
                </a:schemeClr>
              </a:solidFill>
              <a:latin typeface="Montserrat ExtraBold" panose="00000900000000000000" pitchFamily="2" charset="0"/>
            </a:endParaRPr>
          </a:p>
        </p:txBody>
      </p:sp>
      <p:sp>
        <p:nvSpPr>
          <p:cNvPr id="9" name="TextBox 8">
            <a:extLst>
              <a:ext uri="{FF2B5EF4-FFF2-40B4-BE49-F238E27FC236}">
                <a16:creationId xmlns:a16="http://schemas.microsoft.com/office/drawing/2014/main" id="{D0CE0248-74B9-91E0-521D-9894D5EBE0B2}"/>
              </a:ext>
            </a:extLst>
          </p:cNvPr>
          <p:cNvSpPr txBox="1"/>
          <p:nvPr/>
        </p:nvSpPr>
        <p:spPr>
          <a:xfrm>
            <a:off x="378714" y="1354074"/>
            <a:ext cx="10934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defPPr>
              <a:defRPr lang="en-DE"/>
            </a:defPPr>
            <a:lvl1pPr marR="0" lvl="0" indent="0" algn="ctr" eaLnBrk="0" fontAlgn="base" hangingPunct="0">
              <a:lnSpc>
                <a:spcPct val="100000"/>
              </a:lnSpc>
              <a:spcBef>
                <a:spcPct val="0"/>
              </a:spcBef>
              <a:spcAft>
                <a:spcPct val="0"/>
              </a:spcAft>
              <a:buClrTx/>
              <a:buSzTx/>
              <a:buFont typeface="Arial" panose="020B0604020202020204" pitchFamily="34" charset="0"/>
              <a:buNone/>
              <a:tabLst/>
              <a:defRPr sz="2400">
                <a:solidFill>
                  <a:schemeClr val="bg1"/>
                </a:solidFill>
                <a:latin typeface="Montserrat" panose="00000500000000000000" pitchFamily="2" charset="0"/>
              </a:defRPr>
            </a:lvl1pPr>
            <a:lvl2pPr marL="685800" lvl="1" indent="-228600">
              <a:lnSpc>
                <a:spcPct val="90000"/>
              </a:lnSpc>
              <a:spcBef>
                <a:spcPts val="500"/>
              </a:spcBef>
              <a:buFont typeface="Arial" panose="020B0604020202020204" pitchFamily="34" charset="0"/>
              <a:buChar char="•"/>
              <a:defRPr sz="2000">
                <a:solidFill>
                  <a:schemeClr val="bg1"/>
                </a:solidFill>
                <a:latin typeface="Montserrat" panose="00000500000000000000" pitchFamily="2" charset="0"/>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lgn="l">
              <a:buFont typeface="Arial" panose="020B0604020202020204" pitchFamily="34" charset="0"/>
              <a:buChar char="•"/>
            </a:pPr>
            <a:r>
              <a:rPr lang="es-ES" dirty="0"/>
              <a:t>También podemos usar objetos ya creados:</a:t>
            </a:r>
            <a:endParaRPr lang="en-DE" dirty="0"/>
          </a:p>
        </p:txBody>
      </p:sp>
      <p:sp>
        <p:nvSpPr>
          <p:cNvPr id="3" name="Rectangle 1">
            <a:extLst>
              <a:ext uri="{FF2B5EF4-FFF2-40B4-BE49-F238E27FC236}">
                <a16:creationId xmlns:a16="http://schemas.microsoft.com/office/drawing/2014/main" id="{7938A31C-C236-05DA-879B-C9F648FFDBE8}"/>
              </a:ext>
            </a:extLst>
          </p:cNvPr>
          <p:cNvSpPr>
            <a:spLocks noChangeArrowheads="1"/>
          </p:cNvSpPr>
          <p:nvPr/>
        </p:nvSpPr>
        <p:spPr bwMode="auto">
          <a:xfrm>
            <a:off x="170688" y="2122966"/>
            <a:ext cx="11155680"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a:ln>
                  <a:noFill/>
                </a:ln>
                <a:solidFill>
                  <a:srgbClr val="A9B7C6"/>
                </a:solidFill>
                <a:effectLst/>
                <a:latin typeface="Arial Unicode MS"/>
              </a:rPr>
              <a:t>p + geom_point(aes(population/</a:t>
            </a:r>
            <a:r>
              <a:rPr kumimoji="0" lang="en-DE" altLang="en-DE" sz="2000" b="0" i="0" u="none" strike="noStrike" cap="none" normalizeH="0" baseline="0">
                <a:ln>
                  <a:noFill/>
                </a:ln>
                <a:solidFill>
                  <a:srgbClr val="6897BB"/>
                </a:solidFill>
                <a:effectLst/>
                <a:latin typeface="Arial Unicode MS"/>
              </a:rPr>
              <a:t>10</a:t>
            </a:r>
            <a:r>
              <a:rPr kumimoji="0" lang="en-DE" altLang="en-DE" sz="2000" b="0" i="0" u="none" strike="noStrike" cap="none" normalizeH="0" baseline="0">
                <a:ln>
                  <a:noFill/>
                </a:ln>
                <a:solidFill>
                  <a:srgbClr val="A9B7C6"/>
                </a:solidFill>
                <a:effectLst/>
                <a:latin typeface="Arial Unicode MS"/>
              </a:rPr>
              <a:t>^</a:t>
            </a:r>
            <a:r>
              <a:rPr kumimoji="0" lang="en-DE" altLang="en-DE" sz="2000" b="0" i="0" u="none" strike="noStrike" cap="none" normalizeH="0" baseline="0">
                <a:ln>
                  <a:noFill/>
                </a:ln>
                <a:solidFill>
                  <a:srgbClr val="6897BB"/>
                </a:solidFill>
                <a:effectLst/>
                <a:latin typeface="Arial Unicode MS"/>
              </a:rPr>
              <a:t>6</a:t>
            </a:r>
            <a:r>
              <a:rPr kumimoji="0" lang="en-DE" altLang="en-DE" sz="2000" b="0" i="0" u="none" strike="noStrike" cap="none" normalizeH="0" baseline="0">
                <a:ln>
                  <a:noFill/>
                </a:ln>
                <a:solidFill>
                  <a:srgbClr val="CC7832"/>
                </a:solidFill>
                <a:effectLst/>
                <a:latin typeface="Arial Unicode MS"/>
              </a:rPr>
              <a:t>, </a:t>
            </a:r>
            <a:r>
              <a:rPr kumimoji="0" lang="en-DE" altLang="en-DE" sz="2000" b="0" i="0" u="none" strike="noStrike" cap="none" normalizeH="0" baseline="0">
                <a:ln>
                  <a:noFill/>
                </a:ln>
                <a:solidFill>
                  <a:srgbClr val="A9B7C6"/>
                </a:solidFill>
                <a:effectLst/>
                <a:latin typeface="Arial Unicode MS"/>
              </a:rPr>
              <a:t>total))</a:t>
            </a:r>
            <a:endParaRPr kumimoji="0" lang="en-DE" altLang="en-DE"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19132587"/>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0688" y="28511"/>
            <a:ext cx="11350752" cy="1325563"/>
          </a:xfrm>
        </p:spPr>
        <p:txBody>
          <a:bodyPr>
            <a:normAutofit/>
          </a:bodyPr>
          <a:lstStyle/>
          <a:p>
            <a:r>
              <a:rPr lang="es-ES" sz="3600" dirty="0">
                <a:solidFill>
                  <a:schemeClr val="bg1"/>
                </a:solidFill>
                <a:latin typeface="Montserrat ExtraBold" panose="00000900000000000000" pitchFamily="2" charset="0"/>
              </a:rPr>
              <a:t>Construyamos un gráfico: más capas</a:t>
            </a:r>
            <a:endParaRPr lang="en-US" sz="3600" dirty="0">
              <a:solidFill>
                <a:schemeClr val="accent2">
                  <a:lumMod val="60000"/>
                  <a:lumOff val="40000"/>
                </a:schemeClr>
              </a:solidFill>
              <a:latin typeface="Montserrat ExtraBold" panose="00000900000000000000" pitchFamily="2" charset="0"/>
            </a:endParaRPr>
          </a:p>
        </p:txBody>
      </p:sp>
      <p:sp>
        <p:nvSpPr>
          <p:cNvPr id="9" name="TextBox 8">
            <a:extLst>
              <a:ext uri="{FF2B5EF4-FFF2-40B4-BE49-F238E27FC236}">
                <a16:creationId xmlns:a16="http://schemas.microsoft.com/office/drawing/2014/main" id="{D0CE0248-74B9-91E0-521D-9894D5EBE0B2}"/>
              </a:ext>
            </a:extLst>
          </p:cNvPr>
          <p:cNvSpPr txBox="1"/>
          <p:nvPr/>
        </p:nvSpPr>
        <p:spPr>
          <a:xfrm>
            <a:off x="378714" y="1169408"/>
            <a:ext cx="109347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defPPr>
              <a:defRPr lang="en-DE"/>
            </a:defPPr>
            <a:lvl1pPr marR="0" lvl="0" indent="0" algn="ctr" eaLnBrk="0" fontAlgn="base" hangingPunct="0">
              <a:lnSpc>
                <a:spcPct val="100000"/>
              </a:lnSpc>
              <a:spcBef>
                <a:spcPct val="0"/>
              </a:spcBef>
              <a:spcAft>
                <a:spcPct val="0"/>
              </a:spcAft>
              <a:buClrTx/>
              <a:buSzTx/>
              <a:buFont typeface="Arial" panose="020B0604020202020204" pitchFamily="34" charset="0"/>
              <a:buNone/>
              <a:tabLst/>
              <a:defRPr sz="2400">
                <a:solidFill>
                  <a:schemeClr val="bg1"/>
                </a:solidFill>
                <a:latin typeface="Montserrat" panose="00000500000000000000" pitchFamily="2" charset="0"/>
              </a:defRPr>
            </a:lvl1pPr>
            <a:lvl2pPr marL="685800" lvl="1" indent="-228600">
              <a:lnSpc>
                <a:spcPct val="90000"/>
              </a:lnSpc>
              <a:spcBef>
                <a:spcPts val="500"/>
              </a:spcBef>
              <a:buFont typeface="Arial" panose="020B0604020202020204" pitchFamily="34" charset="0"/>
              <a:buChar char="•"/>
              <a:defRPr sz="2000">
                <a:solidFill>
                  <a:schemeClr val="bg1"/>
                </a:solidFill>
                <a:latin typeface="Montserrat" panose="00000500000000000000" pitchFamily="2" charset="0"/>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lgn="l">
              <a:buFont typeface="Arial" panose="020B0604020202020204" pitchFamily="34" charset="0"/>
              <a:buChar char="•"/>
            </a:pPr>
            <a:r>
              <a:rPr lang="es-ES" dirty="0"/>
              <a:t>Podemos entonces agregar muchas más capas para llegar a lo que queremos.</a:t>
            </a:r>
            <a:endParaRPr lang="en-DE" dirty="0"/>
          </a:p>
        </p:txBody>
      </p:sp>
      <p:sp>
        <p:nvSpPr>
          <p:cNvPr id="4" name="Rectangle 1">
            <a:extLst>
              <a:ext uri="{FF2B5EF4-FFF2-40B4-BE49-F238E27FC236}">
                <a16:creationId xmlns:a16="http://schemas.microsoft.com/office/drawing/2014/main" id="{AF2E85C4-8A4B-A236-0B07-6C4CB7D87B4E}"/>
              </a:ext>
            </a:extLst>
          </p:cNvPr>
          <p:cNvSpPr>
            <a:spLocks noChangeArrowheads="1"/>
          </p:cNvSpPr>
          <p:nvPr/>
        </p:nvSpPr>
        <p:spPr bwMode="auto">
          <a:xfrm>
            <a:off x="378714" y="2028175"/>
            <a:ext cx="11444478" cy="480131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b="0" i="0" u="none" strike="noStrike" cap="none" normalizeH="0" baseline="0" dirty="0">
                <a:ln>
                  <a:noFill/>
                </a:ln>
                <a:solidFill>
                  <a:srgbClr val="AFAC6B"/>
                </a:solidFill>
                <a:effectLst/>
                <a:latin typeface="Arial Unicode MS"/>
              </a:rPr>
              <a:t>#redifinimos p</a:t>
            </a:r>
            <a:br>
              <a:rPr kumimoji="0" lang="en-DE" altLang="en-DE" b="0" i="0" u="none" strike="noStrike" cap="none" normalizeH="0" baseline="0" dirty="0">
                <a:ln>
                  <a:noFill/>
                </a:ln>
                <a:solidFill>
                  <a:srgbClr val="AFAC6B"/>
                </a:solidFill>
                <a:effectLst/>
                <a:latin typeface="Arial Unicode MS"/>
              </a:rPr>
            </a:br>
            <a:r>
              <a:rPr kumimoji="0" lang="en-DE" altLang="en-DE" b="0" i="0" u="none" strike="noStrike" cap="none" normalizeH="0" baseline="0" dirty="0" err="1">
                <a:ln>
                  <a:noFill/>
                </a:ln>
                <a:solidFill>
                  <a:srgbClr val="A9B7C6"/>
                </a:solidFill>
                <a:effectLst/>
                <a:latin typeface="Arial Unicode MS"/>
              </a:rPr>
              <a:t>p</a:t>
            </a:r>
            <a:r>
              <a:rPr kumimoji="0" lang="en-DE" altLang="en-DE" b="0" i="0" u="none" strike="noStrike" cap="none" normalizeH="0" baseline="0" dirty="0">
                <a:ln>
                  <a:noFill/>
                </a:ln>
                <a:solidFill>
                  <a:srgbClr val="A9B7C6"/>
                </a:solidFill>
                <a:effectLst/>
                <a:latin typeface="Arial Unicode MS"/>
              </a:rPr>
              <a:t> &lt;- murders |&gt; </a:t>
            </a:r>
            <a:r>
              <a:rPr kumimoji="0" lang="en-DE" altLang="en-DE" b="0" i="0" u="none" strike="noStrike" cap="none" normalizeH="0" baseline="0" dirty="0" err="1">
                <a:ln>
                  <a:noFill/>
                </a:ln>
                <a:solidFill>
                  <a:srgbClr val="A9B7C6"/>
                </a:solidFill>
                <a:effectLst/>
                <a:latin typeface="Arial Unicode MS"/>
              </a:rPr>
              <a:t>ggplot</a:t>
            </a:r>
            <a:r>
              <a:rPr kumimoji="0" lang="en-DE" altLang="en-DE" b="0" i="0" u="none" strike="noStrike" cap="none" normalizeH="0" baseline="0" dirty="0">
                <a:ln>
                  <a:noFill/>
                </a:ln>
                <a:solidFill>
                  <a:srgbClr val="A9B7C6"/>
                </a:solidFill>
                <a:effectLst/>
                <a:latin typeface="Arial Unicode MS"/>
              </a:rPr>
              <a:t>(</a:t>
            </a:r>
            <a:r>
              <a:rPr kumimoji="0" lang="en-DE" altLang="en-DE" b="0" i="0" u="none" strike="noStrike" cap="none" normalizeH="0" baseline="0" dirty="0" err="1">
                <a:ln>
                  <a:noFill/>
                </a:ln>
                <a:solidFill>
                  <a:srgbClr val="A9B7C6"/>
                </a:solidFill>
                <a:effectLst/>
                <a:latin typeface="Arial Unicode MS"/>
              </a:rPr>
              <a:t>aes</a:t>
            </a:r>
            <a:r>
              <a:rPr kumimoji="0" lang="en-DE" altLang="en-DE" b="0" i="0" u="none" strike="noStrike" cap="none" normalizeH="0" baseline="0" dirty="0">
                <a:ln>
                  <a:noFill/>
                </a:ln>
                <a:solidFill>
                  <a:srgbClr val="A9B7C6"/>
                </a:solidFill>
                <a:effectLst/>
                <a:latin typeface="Arial Unicode MS"/>
              </a:rPr>
              <a:t>(population/</a:t>
            </a:r>
            <a:r>
              <a:rPr kumimoji="0" lang="en-DE" altLang="en-DE" b="0" i="0" u="none" strike="noStrike" cap="none" normalizeH="0" baseline="0" dirty="0">
                <a:ln>
                  <a:noFill/>
                </a:ln>
                <a:solidFill>
                  <a:srgbClr val="6897BB"/>
                </a:solidFill>
                <a:effectLst/>
                <a:latin typeface="Arial Unicode MS"/>
              </a:rPr>
              <a:t>10</a:t>
            </a:r>
            <a:r>
              <a:rPr kumimoji="0" lang="en-DE" altLang="en-DE" b="0" i="0" u="none" strike="noStrike" cap="none" normalizeH="0" baseline="0" dirty="0">
                <a:ln>
                  <a:noFill/>
                </a:ln>
                <a:solidFill>
                  <a:srgbClr val="A9B7C6"/>
                </a:solidFill>
                <a:effectLst/>
                <a:latin typeface="Arial Unicode MS"/>
              </a:rPr>
              <a:t>^</a:t>
            </a:r>
            <a:r>
              <a:rPr kumimoji="0" lang="en-DE" altLang="en-DE" b="0" i="0" u="none" strike="noStrike" cap="none" normalizeH="0" baseline="0" dirty="0">
                <a:ln>
                  <a:noFill/>
                </a:ln>
                <a:solidFill>
                  <a:srgbClr val="6897BB"/>
                </a:solidFill>
                <a:effectLst/>
                <a:latin typeface="Arial Unicode MS"/>
              </a:rPr>
              <a:t>6</a:t>
            </a:r>
            <a:r>
              <a:rPr kumimoji="0" lang="en-DE" altLang="en-DE" b="0" i="0" u="none" strike="noStrike" cap="none" normalizeH="0" baseline="0" dirty="0">
                <a:ln>
                  <a:noFill/>
                </a:ln>
                <a:solidFill>
                  <a:srgbClr val="CC7832"/>
                </a:solidFill>
                <a:effectLst/>
                <a:latin typeface="Arial Unicode MS"/>
              </a:rPr>
              <a:t>, </a:t>
            </a:r>
            <a:r>
              <a:rPr kumimoji="0" lang="en-DE" altLang="en-DE" b="0" i="0" u="none" strike="noStrike" cap="none" normalizeH="0" baseline="0" dirty="0">
                <a:ln>
                  <a:noFill/>
                </a:ln>
                <a:solidFill>
                  <a:srgbClr val="A9B7C6"/>
                </a:solidFill>
                <a:effectLst/>
                <a:latin typeface="Arial Unicode MS"/>
              </a:rPr>
              <a:t>total</a:t>
            </a:r>
            <a:r>
              <a:rPr kumimoji="0" lang="en-DE" altLang="en-DE" b="0" i="0" u="none" strike="noStrike" cap="none" normalizeH="0" baseline="0" dirty="0">
                <a:ln>
                  <a:noFill/>
                </a:ln>
                <a:solidFill>
                  <a:srgbClr val="CC7832"/>
                </a:solidFill>
                <a:effectLst/>
                <a:latin typeface="Arial Unicode MS"/>
              </a:rPr>
              <a:t>, </a:t>
            </a:r>
            <a:r>
              <a:rPr kumimoji="0" lang="en-DE" altLang="en-DE" b="0" i="0" u="none" strike="noStrike" cap="none" normalizeH="0" baseline="0" dirty="0">
                <a:ln>
                  <a:noFill/>
                </a:ln>
                <a:solidFill>
                  <a:srgbClr val="A9B7C6"/>
                </a:solidFill>
                <a:effectLst/>
                <a:latin typeface="Arial Unicode MS"/>
              </a:rPr>
              <a:t>label = abb))</a:t>
            </a:r>
            <a:br>
              <a:rPr kumimoji="0" lang="en-DE" altLang="en-DE" b="0" i="0" u="none" strike="noStrike" cap="none" normalizeH="0" baseline="0" dirty="0">
                <a:ln>
                  <a:noFill/>
                </a:ln>
                <a:solidFill>
                  <a:srgbClr val="A9B7C6"/>
                </a:solidFill>
                <a:effectLst/>
                <a:latin typeface="Arial Unicode MS"/>
              </a:rPr>
            </a:br>
            <a:br>
              <a:rPr kumimoji="0" lang="en-DE" altLang="en-DE" b="0" i="0" u="none" strike="noStrike" cap="none" normalizeH="0" baseline="0" dirty="0">
                <a:ln>
                  <a:noFill/>
                </a:ln>
                <a:solidFill>
                  <a:srgbClr val="A9B7C6"/>
                </a:solidFill>
                <a:effectLst/>
                <a:latin typeface="Arial Unicode MS"/>
              </a:rPr>
            </a:br>
            <a:r>
              <a:rPr kumimoji="0" lang="en-DE" altLang="en-DE" b="0" i="0" u="none" strike="noStrike" cap="none" normalizeH="0" baseline="0" dirty="0">
                <a:ln>
                  <a:noFill/>
                </a:ln>
                <a:solidFill>
                  <a:srgbClr val="AFAC6B"/>
                </a:solidFill>
                <a:effectLst/>
                <a:latin typeface="Arial Unicode MS"/>
              </a:rPr>
              <a:t># </a:t>
            </a:r>
            <a:r>
              <a:rPr kumimoji="0" lang="en-DE" altLang="en-DE" b="0" i="0" u="none" strike="noStrike" cap="none" normalizeH="0" baseline="0" dirty="0" err="1">
                <a:ln>
                  <a:noFill/>
                </a:ln>
                <a:solidFill>
                  <a:srgbClr val="AFAC6B"/>
                </a:solidFill>
                <a:effectLst/>
                <a:latin typeface="Arial Unicode MS"/>
              </a:rPr>
              <a:t>movemos</a:t>
            </a:r>
            <a:r>
              <a:rPr kumimoji="0" lang="en-DE" altLang="en-DE" b="0" i="0" u="none" strike="noStrike" cap="none" normalizeH="0" baseline="0" dirty="0">
                <a:ln>
                  <a:noFill/>
                </a:ln>
                <a:solidFill>
                  <a:srgbClr val="AFAC6B"/>
                </a:solidFill>
                <a:effectLst/>
                <a:latin typeface="Arial Unicode MS"/>
              </a:rPr>
              <a:t> </a:t>
            </a:r>
            <a:r>
              <a:rPr kumimoji="0" lang="en-DE" altLang="en-DE" b="0" i="0" u="none" strike="noStrike" cap="none" normalizeH="0" baseline="0" dirty="0" err="1">
                <a:ln>
                  <a:noFill/>
                </a:ln>
                <a:solidFill>
                  <a:srgbClr val="AFAC6B"/>
                </a:solidFill>
                <a:effectLst/>
                <a:latin typeface="Arial Unicode MS"/>
              </a:rPr>
              <a:t>los</a:t>
            </a:r>
            <a:r>
              <a:rPr kumimoji="0" lang="en-DE" altLang="en-DE" b="0" i="0" u="none" strike="noStrike" cap="none" normalizeH="0" baseline="0" dirty="0">
                <a:ln>
                  <a:noFill/>
                </a:ln>
                <a:solidFill>
                  <a:srgbClr val="AFAC6B"/>
                </a:solidFill>
                <a:effectLst/>
                <a:latin typeface="Arial Unicode MS"/>
              </a:rPr>
              <a:t> labels y </a:t>
            </a:r>
            <a:r>
              <a:rPr kumimoji="0" lang="en-DE" altLang="en-DE" b="0" i="0" u="none" strike="noStrike" cap="none" normalizeH="0" baseline="0" dirty="0" err="1">
                <a:ln>
                  <a:noFill/>
                </a:ln>
                <a:solidFill>
                  <a:srgbClr val="AFAC6B"/>
                </a:solidFill>
                <a:effectLst/>
                <a:latin typeface="Arial Unicode MS"/>
              </a:rPr>
              <a:t>modificamos</a:t>
            </a:r>
            <a:r>
              <a:rPr kumimoji="0" lang="en-DE" altLang="en-DE" b="0" i="0" u="none" strike="noStrike" cap="none" normalizeH="0" baseline="0" dirty="0">
                <a:ln>
                  <a:noFill/>
                </a:ln>
                <a:solidFill>
                  <a:srgbClr val="AFAC6B"/>
                </a:solidFill>
                <a:effectLst/>
                <a:latin typeface="Arial Unicode MS"/>
              </a:rPr>
              <a:t> </a:t>
            </a:r>
            <a:r>
              <a:rPr kumimoji="0" lang="en-DE" altLang="en-DE" b="0" i="0" u="none" strike="noStrike" cap="none" normalizeH="0" baseline="0" dirty="0" err="1">
                <a:ln>
                  <a:noFill/>
                </a:ln>
                <a:solidFill>
                  <a:srgbClr val="AFAC6B"/>
                </a:solidFill>
                <a:effectLst/>
                <a:latin typeface="Arial Unicode MS"/>
              </a:rPr>
              <a:t>escalas</a:t>
            </a:r>
            <a:br>
              <a:rPr kumimoji="0" lang="en-DE" altLang="en-DE" b="0" i="0" u="none" strike="noStrike" cap="none" normalizeH="0" baseline="0" dirty="0">
                <a:ln>
                  <a:noFill/>
                </a:ln>
                <a:solidFill>
                  <a:srgbClr val="AFAC6B"/>
                </a:solidFill>
                <a:effectLst/>
                <a:latin typeface="Arial Unicode MS"/>
              </a:rPr>
            </a:br>
            <a:r>
              <a:rPr kumimoji="0" lang="en-DE" altLang="en-DE" b="0" i="0" u="none" strike="noStrike" cap="none" normalizeH="0" baseline="0" dirty="0">
                <a:ln>
                  <a:noFill/>
                </a:ln>
                <a:solidFill>
                  <a:srgbClr val="A9B7C6"/>
                </a:solidFill>
                <a:effectLst/>
                <a:latin typeface="Arial Unicode MS"/>
              </a:rPr>
              <a:t>p + </a:t>
            </a:r>
            <a:r>
              <a:rPr kumimoji="0" lang="en-DE" altLang="en-DE" b="0" i="0" u="none" strike="noStrike" cap="none" normalizeH="0" baseline="0" dirty="0" err="1">
                <a:ln>
                  <a:noFill/>
                </a:ln>
                <a:solidFill>
                  <a:srgbClr val="A9B7C6"/>
                </a:solidFill>
                <a:effectLst/>
                <a:latin typeface="Arial Unicode MS"/>
              </a:rPr>
              <a:t>geom_point</a:t>
            </a:r>
            <a:r>
              <a:rPr kumimoji="0" lang="en-DE" altLang="en-DE" b="0" i="0" u="none" strike="noStrike" cap="none" normalizeH="0" baseline="0" dirty="0">
                <a:ln>
                  <a:noFill/>
                </a:ln>
                <a:solidFill>
                  <a:srgbClr val="A9B7C6"/>
                </a:solidFill>
                <a:effectLst/>
                <a:latin typeface="Arial Unicode MS"/>
              </a:rPr>
              <a:t>(size = </a:t>
            </a:r>
            <a:r>
              <a:rPr kumimoji="0" lang="en-DE" altLang="en-DE" b="0" i="0" u="none" strike="noStrike" cap="none" normalizeH="0" baseline="0" dirty="0">
                <a:ln>
                  <a:noFill/>
                </a:ln>
                <a:solidFill>
                  <a:srgbClr val="6897BB"/>
                </a:solidFill>
                <a:effectLst/>
                <a:latin typeface="Arial Unicode MS"/>
              </a:rPr>
              <a:t>3</a:t>
            </a:r>
            <a:r>
              <a:rPr kumimoji="0" lang="en-DE" altLang="en-DE" b="0" i="0" u="none" strike="noStrike" cap="none" normalizeH="0" baseline="0" dirty="0">
                <a:ln>
                  <a:noFill/>
                </a:ln>
                <a:solidFill>
                  <a:srgbClr val="A9B7C6"/>
                </a:solidFill>
                <a:effectLst/>
                <a:latin typeface="Arial Unicode MS"/>
              </a:rPr>
              <a:t>) +</a:t>
            </a:r>
            <a:br>
              <a:rPr kumimoji="0" lang="en-DE" altLang="en-DE" b="0" i="0" u="none" strike="noStrike" cap="none" normalizeH="0" baseline="0" dirty="0">
                <a:ln>
                  <a:noFill/>
                </a:ln>
                <a:solidFill>
                  <a:srgbClr val="A9B7C6"/>
                </a:solidFill>
                <a:effectLst/>
                <a:latin typeface="Arial Unicode MS"/>
              </a:rPr>
            </a:br>
            <a:r>
              <a:rPr kumimoji="0" lang="en-DE" altLang="en-DE" b="0" i="0" u="none" strike="noStrike" cap="none" normalizeH="0" baseline="0" dirty="0" err="1">
                <a:ln>
                  <a:noFill/>
                </a:ln>
                <a:solidFill>
                  <a:srgbClr val="A9B7C6"/>
                </a:solidFill>
                <a:effectLst/>
                <a:latin typeface="Arial Unicode MS"/>
              </a:rPr>
              <a:t>geom_text</a:t>
            </a:r>
            <a:r>
              <a:rPr kumimoji="0" lang="en-DE" altLang="en-DE" b="0" i="0" u="none" strike="noStrike" cap="none" normalizeH="0" baseline="0" dirty="0">
                <a:ln>
                  <a:noFill/>
                </a:ln>
                <a:solidFill>
                  <a:srgbClr val="A9B7C6"/>
                </a:solidFill>
                <a:effectLst/>
                <a:latin typeface="Arial Unicode MS"/>
              </a:rPr>
              <a:t>(</a:t>
            </a:r>
            <a:r>
              <a:rPr kumimoji="0" lang="en-DE" altLang="en-DE" b="0" i="0" u="none" strike="noStrike" cap="none" normalizeH="0" baseline="0" dirty="0" err="1">
                <a:ln>
                  <a:noFill/>
                </a:ln>
                <a:solidFill>
                  <a:srgbClr val="A9B7C6"/>
                </a:solidFill>
                <a:effectLst/>
                <a:latin typeface="Arial Unicode MS"/>
              </a:rPr>
              <a:t>nudge_x</a:t>
            </a:r>
            <a:r>
              <a:rPr kumimoji="0" lang="en-DE" altLang="en-DE" b="0" i="0" u="none" strike="noStrike" cap="none" normalizeH="0" baseline="0" dirty="0">
                <a:ln>
                  <a:noFill/>
                </a:ln>
                <a:solidFill>
                  <a:srgbClr val="A9B7C6"/>
                </a:solidFill>
                <a:effectLst/>
                <a:latin typeface="Arial Unicode MS"/>
              </a:rPr>
              <a:t> = </a:t>
            </a:r>
            <a:r>
              <a:rPr kumimoji="0" lang="en-DE" altLang="en-DE" b="0" i="0" u="none" strike="noStrike" cap="none" normalizeH="0" baseline="0" dirty="0">
                <a:ln>
                  <a:noFill/>
                </a:ln>
                <a:solidFill>
                  <a:srgbClr val="6897BB"/>
                </a:solidFill>
                <a:effectLst/>
                <a:latin typeface="Arial Unicode MS"/>
              </a:rPr>
              <a:t>0.05</a:t>
            </a:r>
            <a:r>
              <a:rPr kumimoji="0" lang="en-DE" altLang="en-DE" b="0" i="0" u="none" strike="noStrike" cap="none" normalizeH="0" baseline="0" dirty="0">
                <a:ln>
                  <a:noFill/>
                </a:ln>
                <a:solidFill>
                  <a:srgbClr val="A9B7C6"/>
                </a:solidFill>
                <a:effectLst/>
                <a:latin typeface="Arial Unicode MS"/>
              </a:rPr>
              <a:t>) +</a:t>
            </a:r>
            <a:br>
              <a:rPr kumimoji="0" lang="en-DE" altLang="en-DE" b="0" i="0" u="none" strike="noStrike" cap="none" normalizeH="0" baseline="0" dirty="0">
                <a:ln>
                  <a:noFill/>
                </a:ln>
                <a:solidFill>
                  <a:srgbClr val="A9B7C6"/>
                </a:solidFill>
                <a:effectLst/>
                <a:latin typeface="Arial Unicode MS"/>
              </a:rPr>
            </a:br>
            <a:r>
              <a:rPr kumimoji="0" lang="en-DE" altLang="en-DE" b="0" i="0" u="none" strike="noStrike" cap="none" normalizeH="0" baseline="0" dirty="0" err="1">
                <a:ln>
                  <a:noFill/>
                </a:ln>
                <a:solidFill>
                  <a:srgbClr val="A9B7C6"/>
                </a:solidFill>
                <a:effectLst/>
                <a:latin typeface="Arial Unicode MS"/>
              </a:rPr>
              <a:t>scale_x_continuous</a:t>
            </a:r>
            <a:r>
              <a:rPr kumimoji="0" lang="en-DE" altLang="en-DE" b="0" i="0" u="none" strike="noStrike" cap="none" normalizeH="0" baseline="0" dirty="0">
                <a:ln>
                  <a:noFill/>
                </a:ln>
                <a:solidFill>
                  <a:srgbClr val="A9B7C6"/>
                </a:solidFill>
                <a:effectLst/>
                <a:latin typeface="Arial Unicode MS"/>
              </a:rPr>
              <a:t>(trans = </a:t>
            </a:r>
            <a:r>
              <a:rPr kumimoji="0" lang="en-DE" altLang="en-DE" b="0" i="0" u="none" strike="noStrike" cap="none" normalizeH="0" baseline="0" dirty="0">
                <a:ln>
                  <a:noFill/>
                </a:ln>
                <a:solidFill>
                  <a:srgbClr val="6A8759"/>
                </a:solidFill>
                <a:effectLst/>
                <a:latin typeface="Arial Unicode MS"/>
              </a:rPr>
              <a:t>"log10"</a:t>
            </a:r>
            <a:r>
              <a:rPr kumimoji="0" lang="en-DE" altLang="en-DE" b="0" i="0" u="none" strike="noStrike" cap="none" normalizeH="0" baseline="0" dirty="0">
                <a:ln>
                  <a:noFill/>
                </a:ln>
                <a:solidFill>
                  <a:srgbClr val="A9B7C6"/>
                </a:solidFill>
                <a:effectLst/>
                <a:latin typeface="Arial Unicode MS"/>
              </a:rPr>
              <a:t>) +</a:t>
            </a:r>
            <a:br>
              <a:rPr kumimoji="0" lang="en-DE" altLang="en-DE" b="0" i="0" u="none" strike="noStrike" cap="none" normalizeH="0" baseline="0" dirty="0">
                <a:ln>
                  <a:noFill/>
                </a:ln>
                <a:solidFill>
                  <a:srgbClr val="A9B7C6"/>
                </a:solidFill>
                <a:effectLst/>
                <a:latin typeface="Arial Unicode MS"/>
              </a:rPr>
            </a:br>
            <a:r>
              <a:rPr kumimoji="0" lang="en-DE" altLang="en-DE" b="0" i="0" u="none" strike="noStrike" cap="none" normalizeH="0" baseline="0" dirty="0" err="1">
                <a:ln>
                  <a:noFill/>
                </a:ln>
                <a:solidFill>
                  <a:srgbClr val="A9B7C6"/>
                </a:solidFill>
                <a:effectLst/>
                <a:latin typeface="Arial Unicode MS"/>
              </a:rPr>
              <a:t>scale_y_continuous</a:t>
            </a:r>
            <a:r>
              <a:rPr kumimoji="0" lang="en-DE" altLang="en-DE" b="0" i="0" u="none" strike="noStrike" cap="none" normalizeH="0" baseline="0" dirty="0">
                <a:ln>
                  <a:noFill/>
                </a:ln>
                <a:solidFill>
                  <a:srgbClr val="A9B7C6"/>
                </a:solidFill>
                <a:effectLst/>
                <a:latin typeface="Arial Unicode MS"/>
              </a:rPr>
              <a:t>(trans = </a:t>
            </a:r>
            <a:r>
              <a:rPr kumimoji="0" lang="en-DE" altLang="en-DE" b="0" i="0" u="none" strike="noStrike" cap="none" normalizeH="0" baseline="0" dirty="0">
                <a:ln>
                  <a:noFill/>
                </a:ln>
                <a:solidFill>
                  <a:srgbClr val="6A8759"/>
                </a:solidFill>
                <a:effectLst/>
                <a:latin typeface="Arial Unicode MS"/>
              </a:rPr>
              <a:t>"log10"</a:t>
            </a:r>
            <a:r>
              <a:rPr kumimoji="0" lang="en-DE" altLang="en-DE" b="0" i="0" u="none" strike="noStrike" cap="none" normalizeH="0" baseline="0" dirty="0">
                <a:ln>
                  <a:noFill/>
                </a:ln>
                <a:solidFill>
                  <a:srgbClr val="A9B7C6"/>
                </a:solidFill>
                <a:effectLst/>
                <a:latin typeface="Arial Unicode MS"/>
              </a:rPr>
              <a:t>)</a:t>
            </a:r>
            <a:br>
              <a:rPr kumimoji="0" lang="en-DE" altLang="en-DE" b="0" i="0" u="none" strike="noStrike" cap="none" normalizeH="0" baseline="0" dirty="0">
                <a:ln>
                  <a:noFill/>
                </a:ln>
                <a:solidFill>
                  <a:srgbClr val="A9B7C6"/>
                </a:solidFill>
                <a:effectLst/>
                <a:latin typeface="Arial Unicode MS"/>
              </a:rPr>
            </a:br>
            <a:br>
              <a:rPr kumimoji="0" lang="en-DE" altLang="en-DE" b="0" i="0" u="none" strike="noStrike" cap="none" normalizeH="0" baseline="0" dirty="0">
                <a:ln>
                  <a:noFill/>
                </a:ln>
                <a:solidFill>
                  <a:srgbClr val="A9B7C6"/>
                </a:solidFill>
                <a:effectLst/>
                <a:latin typeface="Arial Unicode MS"/>
              </a:rPr>
            </a:br>
            <a:r>
              <a:rPr kumimoji="0" lang="en-DE" altLang="en-DE" b="0" i="0" u="none" strike="noStrike" cap="none" normalizeH="0" baseline="0" dirty="0">
                <a:ln>
                  <a:noFill/>
                </a:ln>
                <a:solidFill>
                  <a:srgbClr val="AFAC6B"/>
                </a:solidFill>
                <a:effectLst/>
                <a:latin typeface="Arial Unicode MS"/>
              </a:rPr>
              <a:t># </a:t>
            </a:r>
            <a:r>
              <a:rPr kumimoji="0" lang="en-DE" altLang="en-DE" b="0" i="0" u="none" strike="noStrike" cap="none" normalizeH="0" baseline="0" dirty="0" err="1">
                <a:ln>
                  <a:noFill/>
                </a:ln>
                <a:solidFill>
                  <a:srgbClr val="AFAC6B"/>
                </a:solidFill>
                <a:effectLst/>
                <a:latin typeface="Arial Unicode MS"/>
              </a:rPr>
              <a:t>Ahora</a:t>
            </a:r>
            <a:r>
              <a:rPr kumimoji="0" lang="en-DE" altLang="en-DE" b="0" i="0" u="none" strike="noStrike" cap="none" normalizeH="0" baseline="0" dirty="0">
                <a:ln>
                  <a:noFill/>
                </a:ln>
                <a:solidFill>
                  <a:srgbClr val="AFAC6B"/>
                </a:solidFill>
                <a:effectLst/>
                <a:latin typeface="Arial Unicode MS"/>
              </a:rPr>
              <a:t> </a:t>
            </a:r>
            <a:r>
              <a:rPr kumimoji="0" lang="en-DE" altLang="en-DE" b="0" i="0" u="none" strike="noStrike" cap="none" normalizeH="0" baseline="0" dirty="0" err="1">
                <a:ln>
                  <a:noFill/>
                </a:ln>
                <a:solidFill>
                  <a:srgbClr val="AFAC6B"/>
                </a:solidFill>
                <a:effectLst/>
                <a:latin typeface="Arial Unicode MS"/>
              </a:rPr>
              <a:t>agregamos</a:t>
            </a:r>
            <a:r>
              <a:rPr kumimoji="0" lang="en-DE" altLang="en-DE" b="0" i="0" u="none" strike="noStrike" cap="none" normalizeH="0" baseline="0" dirty="0">
                <a:ln>
                  <a:noFill/>
                </a:ln>
                <a:solidFill>
                  <a:srgbClr val="AFAC6B"/>
                </a:solidFill>
                <a:effectLst/>
                <a:latin typeface="Arial Unicode MS"/>
              </a:rPr>
              <a:t> </a:t>
            </a:r>
            <a:r>
              <a:rPr kumimoji="0" lang="en-DE" altLang="en-DE" b="0" i="0" u="none" strike="noStrike" cap="none" normalizeH="0" baseline="0" dirty="0" err="1">
                <a:ln>
                  <a:noFill/>
                </a:ln>
                <a:solidFill>
                  <a:srgbClr val="AFAC6B"/>
                </a:solidFill>
                <a:effectLst/>
                <a:latin typeface="Arial Unicode MS"/>
              </a:rPr>
              <a:t>etiquetas</a:t>
            </a:r>
            <a:r>
              <a:rPr kumimoji="0" lang="en-DE" altLang="en-DE" b="0" i="0" u="none" strike="noStrike" cap="none" normalizeH="0" baseline="0" dirty="0">
                <a:ln>
                  <a:noFill/>
                </a:ln>
                <a:solidFill>
                  <a:srgbClr val="AFAC6B"/>
                </a:solidFill>
                <a:effectLst/>
                <a:latin typeface="Arial Unicode MS"/>
              </a:rPr>
              <a:t> y </a:t>
            </a:r>
            <a:r>
              <a:rPr kumimoji="0" lang="en-DE" altLang="en-DE" b="0" i="0" u="none" strike="noStrike" cap="none" normalizeH="0" baseline="0" dirty="0" err="1">
                <a:ln>
                  <a:noFill/>
                </a:ln>
                <a:solidFill>
                  <a:srgbClr val="AFAC6B"/>
                </a:solidFill>
                <a:effectLst/>
                <a:latin typeface="Arial Unicode MS"/>
              </a:rPr>
              <a:t>títulos</a:t>
            </a:r>
            <a:br>
              <a:rPr kumimoji="0" lang="en-DE" altLang="en-DE" b="0" i="0" u="none" strike="noStrike" cap="none" normalizeH="0" baseline="0" dirty="0">
                <a:ln>
                  <a:noFill/>
                </a:ln>
                <a:solidFill>
                  <a:srgbClr val="AFAC6B"/>
                </a:solidFill>
                <a:effectLst/>
                <a:latin typeface="Arial Unicode MS"/>
              </a:rPr>
            </a:br>
            <a:r>
              <a:rPr kumimoji="0" lang="en-DE" altLang="en-DE" b="0" i="0" u="none" strike="noStrike" cap="none" normalizeH="0" baseline="0" dirty="0">
                <a:ln>
                  <a:noFill/>
                </a:ln>
                <a:solidFill>
                  <a:srgbClr val="A9B7C6"/>
                </a:solidFill>
                <a:effectLst/>
                <a:latin typeface="Arial Unicode MS"/>
              </a:rPr>
              <a:t>p + </a:t>
            </a:r>
            <a:r>
              <a:rPr kumimoji="0" lang="en-DE" altLang="en-DE" b="0" i="0" u="none" strike="noStrike" cap="none" normalizeH="0" baseline="0" dirty="0" err="1">
                <a:ln>
                  <a:noFill/>
                </a:ln>
                <a:solidFill>
                  <a:srgbClr val="A9B7C6"/>
                </a:solidFill>
                <a:effectLst/>
                <a:latin typeface="Arial Unicode MS"/>
              </a:rPr>
              <a:t>geom_point</a:t>
            </a:r>
            <a:r>
              <a:rPr kumimoji="0" lang="en-DE" altLang="en-DE" b="0" i="0" u="none" strike="noStrike" cap="none" normalizeH="0" baseline="0" dirty="0">
                <a:ln>
                  <a:noFill/>
                </a:ln>
                <a:solidFill>
                  <a:srgbClr val="A9B7C6"/>
                </a:solidFill>
                <a:effectLst/>
                <a:latin typeface="Arial Unicode MS"/>
              </a:rPr>
              <a:t>(size = </a:t>
            </a:r>
            <a:r>
              <a:rPr kumimoji="0" lang="en-DE" altLang="en-DE" b="0" i="0" u="none" strike="noStrike" cap="none" normalizeH="0" baseline="0" dirty="0">
                <a:ln>
                  <a:noFill/>
                </a:ln>
                <a:solidFill>
                  <a:srgbClr val="6897BB"/>
                </a:solidFill>
                <a:effectLst/>
                <a:latin typeface="Arial Unicode MS"/>
              </a:rPr>
              <a:t>3</a:t>
            </a:r>
            <a:r>
              <a:rPr kumimoji="0" lang="en-DE" altLang="en-DE" b="0" i="0" u="none" strike="noStrike" cap="none" normalizeH="0" baseline="0" dirty="0">
                <a:ln>
                  <a:noFill/>
                </a:ln>
                <a:solidFill>
                  <a:srgbClr val="A9B7C6"/>
                </a:solidFill>
                <a:effectLst/>
                <a:latin typeface="Arial Unicode MS"/>
              </a:rPr>
              <a:t>) +</a:t>
            </a:r>
            <a:br>
              <a:rPr kumimoji="0" lang="en-DE" altLang="en-DE" b="0" i="0" u="none" strike="noStrike" cap="none" normalizeH="0" baseline="0" dirty="0">
                <a:ln>
                  <a:noFill/>
                </a:ln>
                <a:solidFill>
                  <a:srgbClr val="A9B7C6"/>
                </a:solidFill>
                <a:effectLst/>
                <a:latin typeface="Arial Unicode MS"/>
              </a:rPr>
            </a:br>
            <a:r>
              <a:rPr kumimoji="0" lang="en-DE" altLang="en-DE" b="0" i="0" u="none" strike="noStrike" cap="none" normalizeH="0" baseline="0" dirty="0" err="1">
                <a:ln>
                  <a:noFill/>
                </a:ln>
                <a:solidFill>
                  <a:srgbClr val="A9B7C6"/>
                </a:solidFill>
                <a:effectLst/>
                <a:latin typeface="Arial Unicode MS"/>
              </a:rPr>
              <a:t>geom_text</a:t>
            </a:r>
            <a:r>
              <a:rPr kumimoji="0" lang="en-DE" altLang="en-DE" b="0" i="0" u="none" strike="noStrike" cap="none" normalizeH="0" baseline="0" dirty="0">
                <a:ln>
                  <a:noFill/>
                </a:ln>
                <a:solidFill>
                  <a:srgbClr val="A9B7C6"/>
                </a:solidFill>
                <a:effectLst/>
                <a:latin typeface="Arial Unicode MS"/>
              </a:rPr>
              <a:t>(</a:t>
            </a:r>
            <a:r>
              <a:rPr kumimoji="0" lang="en-DE" altLang="en-DE" b="0" i="0" u="none" strike="noStrike" cap="none" normalizeH="0" baseline="0" dirty="0" err="1">
                <a:ln>
                  <a:noFill/>
                </a:ln>
                <a:solidFill>
                  <a:srgbClr val="A9B7C6"/>
                </a:solidFill>
                <a:effectLst/>
                <a:latin typeface="Arial Unicode MS"/>
              </a:rPr>
              <a:t>nudge_x</a:t>
            </a:r>
            <a:r>
              <a:rPr kumimoji="0" lang="en-DE" altLang="en-DE" b="0" i="0" u="none" strike="noStrike" cap="none" normalizeH="0" baseline="0" dirty="0">
                <a:ln>
                  <a:noFill/>
                </a:ln>
                <a:solidFill>
                  <a:srgbClr val="A9B7C6"/>
                </a:solidFill>
                <a:effectLst/>
                <a:latin typeface="Arial Unicode MS"/>
              </a:rPr>
              <a:t> = </a:t>
            </a:r>
            <a:r>
              <a:rPr kumimoji="0" lang="en-DE" altLang="en-DE" b="0" i="0" u="none" strike="noStrike" cap="none" normalizeH="0" baseline="0" dirty="0">
                <a:ln>
                  <a:noFill/>
                </a:ln>
                <a:solidFill>
                  <a:srgbClr val="6897BB"/>
                </a:solidFill>
                <a:effectLst/>
                <a:latin typeface="Arial Unicode MS"/>
              </a:rPr>
              <a:t>0.05</a:t>
            </a:r>
            <a:r>
              <a:rPr kumimoji="0" lang="en-DE" altLang="en-DE" b="0" i="0" u="none" strike="noStrike" cap="none" normalizeH="0" baseline="0" dirty="0">
                <a:ln>
                  <a:noFill/>
                </a:ln>
                <a:solidFill>
                  <a:srgbClr val="A9B7C6"/>
                </a:solidFill>
                <a:effectLst/>
                <a:latin typeface="Arial Unicode MS"/>
              </a:rPr>
              <a:t>) +</a:t>
            </a:r>
            <a:br>
              <a:rPr kumimoji="0" lang="en-DE" altLang="en-DE" b="0" i="0" u="none" strike="noStrike" cap="none" normalizeH="0" baseline="0" dirty="0">
                <a:ln>
                  <a:noFill/>
                </a:ln>
                <a:solidFill>
                  <a:srgbClr val="A9B7C6"/>
                </a:solidFill>
                <a:effectLst/>
                <a:latin typeface="Arial Unicode MS"/>
              </a:rPr>
            </a:br>
            <a:r>
              <a:rPr kumimoji="0" lang="en-DE" altLang="en-DE" b="0" i="0" u="none" strike="noStrike" cap="none" normalizeH="0" baseline="0" dirty="0">
                <a:ln>
                  <a:noFill/>
                </a:ln>
                <a:solidFill>
                  <a:srgbClr val="A9B7C6"/>
                </a:solidFill>
                <a:effectLst/>
                <a:latin typeface="Arial Unicode MS"/>
              </a:rPr>
              <a:t>scale_x_log10() +</a:t>
            </a:r>
            <a:br>
              <a:rPr kumimoji="0" lang="en-DE" altLang="en-DE" b="0" i="0" u="none" strike="noStrike" cap="none" normalizeH="0" baseline="0" dirty="0">
                <a:ln>
                  <a:noFill/>
                </a:ln>
                <a:solidFill>
                  <a:srgbClr val="A9B7C6"/>
                </a:solidFill>
                <a:effectLst/>
                <a:latin typeface="Arial Unicode MS"/>
              </a:rPr>
            </a:br>
            <a:r>
              <a:rPr kumimoji="0" lang="en-DE" altLang="en-DE" b="0" i="0" u="none" strike="noStrike" cap="none" normalizeH="0" baseline="0" dirty="0">
                <a:ln>
                  <a:noFill/>
                </a:ln>
                <a:solidFill>
                  <a:srgbClr val="A9B7C6"/>
                </a:solidFill>
                <a:effectLst/>
                <a:latin typeface="Arial Unicode MS"/>
              </a:rPr>
              <a:t>scale_y_log10() +</a:t>
            </a:r>
            <a:br>
              <a:rPr kumimoji="0" lang="en-DE" altLang="en-DE" b="0" i="0" u="none" strike="noStrike" cap="none" normalizeH="0" baseline="0" dirty="0">
                <a:ln>
                  <a:noFill/>
                </a:ln>
                <a:solidFill>
                  <a:srgbClr val="A9B7C6"/>
                </a:solidFill>
                <a:effectLst/>
                <a:latin typeface="Arial Unicode MS"/>
              </a:rPr>
            </a:br>
            <a:r>
              <a:rPr kumimoji="0" lang="en-DE" altLang="en-DE" b="0" i="0" u="none" strike="noStrike" cap="none" normalizeH="0" baseline="0" dirty="0" err="1">
                <a:ln>
                  <a:noFill/>
                </a:ln>
                <a:solidFill>
                  <a:srgbClr val="A9B7C6"/>
                </a:solidFill>
                <a:effectLst/>
                <a:latin typeface="Arial Unicode MS"/>
              </a:rPr>
              <a:t>xlab</a:t>
            </a:r>
            <a:r>
              <a:rPr kumimoji="0" lang="en-DE" altLang="en-DE" b="0" i="0" u="none" strike="noStrike" cap="none" normalizeH="0" baseline="0" dirty="0">
                <a:ln>
                  <a:noFill/>
                </a:ln>
                <a:solidFill>
                  <a:srgbClr val="A9B7C6"/>
                </a:solidFill>
                <a:effectLst/>
                <a:latin typeface="Arial Unicode MS"/>
              </a:rPr>
              <a:t>(</a:t>
            </a:r>
            <a:r>
              <a:rPr kumimoji="0" lang="en-DE" altLang="en-DE" b="0" i="0" u="none" strike="noStrike" cap="none" normalizeH="0" baseline="0" dirty="0">
                <a:ln>
                  <a:noFill/>
                </a:ln>
                <a:solidFill>
                  <a:srgbClr val="6A8759"/>
                </a:solidFill>
                <a:effectLst/>
                <a:latin typeface="Arial Unicode MS"/>
              </a:rPr>
              <a:t>"Populations in millions (log scale)"</a:t>
            </a:r>
            <a:r>
              <a:rPr kumimoji="0" lang="en-DE" altLang="en-DE" b="0" i="0" u="none" strike="noStrike" cap="none" normalizeH="0" baseline="0" dirty="0">
                <a:ln>
                  <a:noFill/>
                </a:ln>
                <a:solidFill>
                  <a:srgbClr val="A9B7C6"/>
                </a:solidFill>
                <a:effectLst/>
                <a:latin typeface="Arial Unicode MS"/>
              </a:rPr>
              <a:t>) +</a:t>
            </a:r>
            <a:br>
              <a:rPr kumimoji="0" lang="en-DE" altLang="en-DE" b="0" i="0" u="none" strike="noStrike" cap="none" normalizeH="0" baseline="0" dirty="0">
                <a:ln>
                  <a:noFill/>
                </a:ln>
                <a:solidFill>
                  <a:srgbClr val="A9B7C6"/>
                </a:solidFill>
                <a:effectLst/>
                <a:latin typeface="Arial Unicode MS"/>
              </a:rPr>
            </a:br>
            <a:r>
              <a:rPr kumimoji="0" lang="en-DE" altLang="en-DE" b="0" i="0" u="none" strike="noStrike" cap="none" normalizeH="0" baseline="0" dirty="0" err="1">
                <a:ln>
                  <a:noFill/>
                </a:ln>
                <a:solidFill>
                  <a:srgbClr val="A9B7C6"/>
                </a:solidFill>
                <a:effectLst/>
                <a:latin typeface="Arial Unicode MS"/>
              </a:rPr>
              <a:t>ylab</a:t>
            </a:r>
            <a:r>
              <a:rPr kumimoji="0" lang="en-DE" altLang="en-DE" b="0" i="0" u="none" strike="noStrike" cap="none" normalizeH="0" baseline="0" dirty="0">
                <a:ln>
                  <a:noFill/>
                </a:ln>
                <a:solidFill>
                  <a:srgbClr val="A9B7C6"/>
                </a:solidFill>
                <a:effectLst/>
                <a:latin typeface="Arial Unicode MS"/>
              </a:rPr>
              <a:t>(</a:t>
            </a:r>
            <a:r>
              <a:rPr kumimoji="0" lang="en-DE" altLang="en-DE" b="0" i="0" u="none" strike="noStrike" cap="none" normalizeH="0" baseline="0" dirty="0">
                <a:ln>
                  <a:noFill/>
                </a:ln>
                <a:solidFill>
                  <a:srgbClr val="6A8759"/>
                </a:solidFill>
                <a:effectLst/>
                <a:latin typeface="Arial Unicode MS"/>
              </a:rPr>
              <a:t>"Total number of murders (log scale)"</a:t>
            </a:r>
            <a:r>
              <a:rPr kumimoji="0" lang="en-DE" altLang="en-DE" b="0" i="0" u="none" strike="noStrike" cap="none" normalizeH="0" baseline="0" dirty="0">
                <a:ln>
                  <a:noFill/>
                </a:ln>
                <a:solidFill>
                  <a:srgbClr val="A9B7C6"/>
                </a:solidFill>
                <a:effectLst/>
                <a:latin typeface="Arial Unicode MS"/>
              </a:rPr>
              <a:t>) +</a:t>
            </a:r>
            <a:br>
              <a:rPr kumimoji="0" lang="en-DE" altLang="en-DE" b="0" i="0" u="none" strike="noStrike" cap="none" normalizeH="0" baseline="0" dirty="0">
                <a:ln>
                  <a:noFill/>
                </a:ln>
                <a:solidFill>
                  <a:srgbClr val="A9B7C6"/>
                </a:solidFill>
                <a:effectLst/>
                <a:latin typeface="Arial Unicode MS"/>
              </a:rPr>
            </a:br>
            <a:r>
              <a:rPr kumimoji="0" lang="en-DE" altLang="en-DE" b="0" i="0" u="none" strike="noStrike" cap="none" normalizeH="0" baseline="0" dirty="0" err="1">
                <a:ln>
                  <a:noFill/>
                </a:ln>
                <a:solidFill>
                  <a:srgbClr val="A9B7C6"/>
                </a:solidFill>
                <a:effectLst/>
                <a:latin typeface="Arial Unicode MS"/>
              </a:rPr>
              <a:t>ggtitle</a:t>
            </a:r>
            <a:r>
              <a:rPr kumimoji="0" lang="en-DE" altLang="en-DE" b="0" i="0" u="none" strike="noStrike" cap="none" normalizeH="0" baseline="0" dirty="0">
                <a:ln>
                  <a:noFill/>
                </a:ln>
                <a:solidFill>
                  <a:srgbClr val="A9B7C6"/>
                </a:solidFill>
                <a:effectLst/>
                <a:latin typeface="Arial Unicode MS"/>
              </a:rPr>
              <a:t>(</a:t>
            </a:r>
            <a:r>
              <a:rPr kumimoji="0" lang="en-DE" altLang="en-DE" b="0" i="0" u="none" strike="noStrike" cap="none" normalizeH="0" baseline="0" dirty="0">
                <a:ln>
                  <a:noFill/>
                </a:ln>
                <a:solidFill>
                  <a:srgbClr val="6A8759"/>
                </a:solidFill>
                <a:effectLst/>
                <a:latin typeface="Arial Unicode MS"/>
              </a:rPr>
              <a:t>"US Gun Murders in 2010"</a:t>
            </a:r>
            <a:r>
              <a:rPr kumimoji="0" lang="en-DE" altLang="en-DE" b="0" i="0" u="none" strike="noStrike" cap="none" normalizeH="0" baseline="0" dirty="0">
                <a:ln>
                  <a:noFill/>
                </a:ln>
                <a:solidFill>
                  <a:srgbClr val="A9B7C6"/>
                </a:solidFill>
                <a:effectLst/>
                <a:latin typeface="Arial Unicode MS"/>
              </a:rPr>
              <a:t>)</a:t>
            </a:r>
            <a:endParaRPr kumimoji="0" lang="en-DE" altLang="en-DE"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1242523"/>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0688" y="28511"/>
            <a:ext cx="11350752" cy="1325563"/>
          </a:xfrm>
        </p:spPr>
        <p:txBody>
          <a:bodyPr>
            <a:normAutofit/>
          </a:bodyPr>
          <a:lstStyle/>
          <a:p>
            <a:r>
              <a:rPr lang="es-ES" sz="3600" dirty="0">
                <a:solidFill>
                  <a:schemeClr val="bg1"/>
                </a:solidFill>
                <a:latin typeface="Montserrat ExtraBold" panose="00000900000000000000" pitchFamily="2" charset="0"/>
              </a:rPr>
              <a:t>Construyamos un gráfico: más capas</a:t>
            </a:r>
            <a:endParaRPr lang="en-US" sz="3600" dirty="0">
              <a:solidFill>
                <a:schemeClr val="accent2">
                  <a:lumMod val="60000"/>
                  <a:lumOff val="40000"/>
                </a:schemeClr>
              </a:solidFill>
              <a:latin typeface="Montserrat ExtraBold" panose="00000900000000000000" pitchFamily="2" charset="0"/>
            </a:endParaRPr>
          </a:p>
        </p:txBody>
      </p:sp>
      <p:sp>
        <p:nvSpPr>
          <p:cNvPr id="3" name="Rectangle 1">
            <a:extLst>
              <a:ext uri="{FF2B5EF4-FFF2-40B4-BE49-F238E27FC236}">
                <a16:creationId xmlns:a16="http://schemas.microsoft.com/office/drawing/2014/main" id="{1DD5CAE7-6469-5E53-2E80-4162D15D0028}"/>
              </a:ext>
            </a:extLst>
          </p:cNvPr>
          <p:cNvSpPr>
            <a:spLocks noChangeArrowheads="1"/>
          </p:cNvSpPr>
          <p:nvPr/>
        </p:nvSpPr>
        <p:spPr bwMode="auto">
          <a:xfrm>
            <a:off x="402336" y="1228397"/>
            <a:ext cx="11420856" cy="440120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Volvemos</a:t>
            </a:r>
            <a:r>
              <a:rPr kumimoji="0" lang="en-DE" altLang="en-DE" sz="2000" b="0" i="0" u="none" strike="noStrike" cap="none" normalizeH="0" baseline="0" dirty="0">
                <a:ln>
                  <a:noFill/>
                </a:ln>
                <a:solidFill>
                  <a:srgbClr val="AFAC6B"/>
                </a:solidFill>
                <a:effectLst/>
                <a:latin typeface="Arial Unicode MS"/>
              </a:rPr>
              <a:t> a </a:t>
            </a:r>
            <a:r>
              <a:rPr kumimoji="0" lang="en-DE" altLang="en-DE" sz="2000" b="0" i="0" u="none" strike="noStrike" cap="none" normalizeH="0" baseline="0" dirty="0" err="1">
                <a:ln>
                  <a:noFill/>
                </a:ln>
                <a:solidFill>
                  <a:srgbClr val="AFAC6B"/>
                </a:solidFill>
                <a:effectLst/>
                <a:latin typeface="Arial Unicode MS"/>
              </a:rPr>
              <a:t>modificar</a:t>
            </a:r>
            <a:r>
              <a:rPr kumimoji="0" lang="en-DE" altLang="en-DE" sz="2000" b="0" i="0" u="none" strike="noStrike" cap="none" normalizeH="0" baseline="0" dirty="0">
                <a:ln>
                  <a:noFill/>
                </a:ln>
                <a:solidFill>
                  <a:srgbClr val="AFAC6B"/>
                </a:solidFill>
                <a:effectLst/>
                <a:latin typeface="Arial Unicode MS"/>
              </a:rPr>
              <a:t> p</a:t>
            </a:r>
            <a:br>
              <a:rPr kumimoji="0" lang="en-DE" altLang="en-DE" sz="2000" b="0" i="0" u="none" strike="noStrike" cap="none" normalizeH="0" baseline="0" dirty="0">
                <a:ln>
                  <a:noFill/>
                </a:ln>
                <a:solidFill>
                  <a:srgbClr val="AFAC6B"/>
                </a:solidFill>
                <a:effectLst/>
                <a:latin typeface="Arial Unicode MS"/>
              </a:rPr>
            </a:br>
            <a:r>
              <a:rPr kumimoji="0" lang="en-DE" altLang="en-DE" sz="2000" b="0" i="0" u="none" strike="noStrike" cap="none" normalizeH="0" baseline="0" dirty="0" err="1">
                <a:ln>
                  <a:noFill/>
                </a:ln>
                <a:solidFill>
                  <a:srgbClr val="A9B7C6"/>
                </a:solidFill>
                <a:effectLst/>
                <a:latin typeface="Arial Unicode MS"/>
              </a:rPr>
              <a:t>p</a:t>
            </a:r>
            <a:r>
              <a:rPr kumimoji="0" lang="en-DE" altLang="en-DE" sz="2000" b="0" i="0" u="none" strike="noStrike" cap="none" normalizeH="0" baseline="0" dirty="0">
                <a:ln>
                  <a:noFill/>
                </a:ln>
                <a:solidFill>
                  <a:srgbClr val="A9B7C6"/>
                </a:solidFill>
                <a:effectLst/>
                <a:latin typeface="Arial Unicode MS"/>
              </a:rPr>
              <a:t> &lt;- murders |&gt; </a:t>
            </a:r>
            <a:r>
              <a:rPr kumimoji="0" lang="en-DE" altLang="en-DE" sz="2000" b="0" i="0" u="none" strike="noStrike" cap="none" normalizeH="0" baseline="0" dirty="0" err="1">
                <a:ln>
                  <a:noFill/>
                </a:ln>
                <a:solidFill>
                  <a:srgbClr val="A9B7C6"/>
                </a:solidFill>
                <a:effectLst/>
                <a:latin typeface="Arial Unicode MS"/>
              </a:rPr>
              <a:t>ggplot</a:t>
            </a:r>
            <a:r>
              <a:rPr kumimoji="0" lang="en-DE" altLang="en-DE" sz="2000" b="0" i="0" u="none" strike="noStrike" cap="none" normalizeH="0" baseline="0" dirty="0">
                <a:ln>
                  <a:noFill/>
                </a:ln>
                <a:solidFill>
                  <a:srgbClr val="A9B7C6"/>
                </a:solidFill>
                <a:effectLst/>
                <a:latin typeface="Arial Unicode MS"/>
              </a:rPr>
              <a:t>(</a:t>
            </a:r>
            <a:r>
              <a:rPr kumimoji="0" lang="en-DE" altLang="en-DE" sz="2000" b="0" i="0" u="none" strike="noStrike" cap="none" normalizeH="0" baseline="0" dirty="0" err="1">
                <a:ln>
                  <a:noFill/>
                </a:ln>
                <a:solidFill>
                  <a:srgbClr val="A9B7C6"/>
                </a:solidFill>
                <a:effectLst/>
                <a:latin typeface="Arial Unicode MS"/>
              </a:rPr>
              <a:t>aes</a:t>
            </a:r>
            <a:r>
              <a:rPr kumimoji="0" lang="en-DE" altLang="en-DE" sz="2000" b="0" i="0" u="none" strike="noStrike" cap="none" normalizeH="0" baseline="0" dirty="0">
                <a:ln>
                  <a:noFill/>
                </a:ln>
                <a:solidFill>
                  <a:srgbClr val="A9B7C6"/>
                </a:solidFill>
                <a:effectLst/>
                <a:latin typeface="Arial Unicode MS"/>
              </a:rPr>
              <a:t>(population/</a:t>
            </a:r>
            <a:r>
              <a:rPr kumimoji="0" lang="en-DE" altLang="en-DE" sz="2000" b="0" i="0" u="none" strike="noStrike" cap="none" normalizeH="0" baseline="0" dirty="0">
                <a:ln>
                  <a:noFill/>
                </a:ln>
                <a:solidFill>
                  <a:srgbClr val="6897BB"/>
                </a:solidFill>
                <a:effectLst/>
                <a:latin typeface="Arial Unicode MS"/>
              </a:rPr>
              <a:t>10</a:t>
            </a:r>
            <a:r>
              <a:rPr kumimoji="0" lang="en-DE" altLang="en-DE" sz="2000" b="0" i="0" u="none" strike="noStrike" cap="none" normalizeH="0" baseline="0" dirty="0">
                <a:ln>
                  <a:noFill/>
                </a:ln>
                <a:solidFill>
                  <a:srgbClr val="A9B7C6"/>
                </a:solidFill>
                <a:effectLst/>
                <a:latin typeface="Arial Unicode MS"/>
              </a:rPr>
              <a:t>^</a:t>
            </a:r>
            <a:r>
              <a:rPr kumimoji="0" lang="en-DE" altLang="en-DE" sz="2000" b="0" i="0" u="none" strike="noStrike" cap="none" normalizeH="0" baseline="0" dirty="0">
                <a:ln>
                  <a:noFill/>
                </a:ln>
                <a:solidFill>
                  <a:srgbClr val="6897BB"/>
                </a:solidFill>
                <a:effectLst/>
                <a:latin typeface="Arial Unicode MS"/>
              </a:rPr>
              <a:t>6</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A9B7C6"/>
                </a:solidFill>
                <a:effectLst/>
                <a:latin typeface="Arial Unicode MS"/>
              </a:rPr>
              <a:t>total</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A9B7C6"/>
                </a:solidFill>
                <a:effectLst/>
                <a:latin typeface="Arial Unicode MS"/>
              </a:rPr>
              <a:t>label = abb)) +</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err="1">
                <a:ln>
                  <a:noFill/>
                </a:ln>
                <a:solidFill>
                  <a:srgbClr val="A9B7C6"/>
                </a:solidFill>
                <a:effectLst/>
                <a:latin typeface="Arial Unicode MS"/>
              </a:rPr>
              <a:t>geom_text</a:t>
            </a:r>
            <a:r>
              <a:rPr kumimoji="0" lang="en-DE" altLang="en-DE" sz="2000" b="0" i="0" u="none" strike="noStrike" cap="none" normalizeH="0" baseline="0" dirty="0">
                <a:ln>
                  <a:noFill/>
                </a:ln>
                <a:solidFill>
                  <a:srgbClr val="A9B7C6"/>
                </a:solidFill>
                <a:effectLst/>
                <a:latin typeface="Arial Unicode MS"/>
              </a:rPr>
              <a:t>(</a:t>
            </a:r>
            <a:r>
              <a:rPr kumimoji="0" lang="en-DE" altLang="en-DE" sz="2000" b="0" i="0" u="none" strike="noStrike" cap="none" normalizeH="0" baseline="0" dirty="0" err="1">
                <a:ln>
                  <a:noFill/>
                </a:ln>
                <a:solidFill>
                  <a:srgbClr val="A9B7C6"/>
                </a:solidFill>
                <a:effectLst/>
                <a:latin typeface="Arial Unicode MS"/>
              </a:rPr>
              <a:t>nudge_x</a:t>
            </a:r>
            <a:r>
              <a:rPr kumimoji="0" lang="en-DE" altLang="en-DE" sz="2000" b="0" i="0" u="none" strike="noStrike" cap="none" normalizeH="0" baseline="0" dirty="0">
                <a:ln>
                  <a:noFill/>
                </a:ln>
                <a:solidFill>
                  <a:srgbClr val="A9B7C6"/>
                </a:solidFill>
                <a:effectLst/>
                <a:latin typeface="Arial Unicode MS"/>
              </a:rPr>
              <a:t> = </a:t>
            </a:r>
            <a:r>
              <a:rPr kumimoji="0" lang="en-DE" altLang="en-DE" sz="2000" b="0" i="0" u="none" strike="noStrike" cap="none" normalizeH="0" baseline="0" dirty="0">
                <a:ln>
                  <a:noFill/>
                </a:ln>
                <a:solidFill>
                  <a:srgbClr val="6897BB"/>
                </a:solidFill>
                <a:effectLst/>
                <a:latin typeface="Arial Unicode MS"/>
              </a:rPr>
              <a:t>0.05</a:t>
            </a:r>
            <a:r>
              <a:rPr kumimoji="0" lang="en-DE" altLang="en-DE" sz="2000" b="0" i="0" u="none" strike="noStrike" cap="none" normalizeH="0" baseline="0" dirty="0">
                <a:ln>
                  <a:noFill/>
                </a:ln>
                <a:solidFill>
                  <a:srgbClr val="A9B7C6"/>
                </a:solidFill>
                <a:effectLst/>
                <a:latin typeface="Arial Unicode MS"/>
              </a:rPr>
              <a:t>) +</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scale_x_log10() +</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scale_y_log10() +</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err="1">
                <a:ln>
                  <a:noFill/>
                </a:ln>
                <a:solidFill>
                  <a:srgbClr val="A9B7C6"/>
                </a:solidFill>
                <a:effectLst/>
                <a:latin typeface="Arial Unicode MS"/>
              </a:rPr>
              <a:t>xlab</a:t>
            </a:r>
            <a:r>
              <a:rPr kumimoji="0" lang="en-DE" altLang="en-DE" sz="2000" b="0" i="0" u="none" strike="noStrike" cap="none" normalizeH="0" baseline="0" dirty="0">
                <a:ln>
                  <a:noFill/>
                </a:ln>
                <a:solidFill>
                  <a:srgbClr val="A9B7C6"/>
                </a:solidFill>
                <a:effectLst/>
                <a:latin typeface="Arial Unicode MS"/>
              </a:rPr>
              <a:t>(</a:t>
            </a:r>
            <a:r>
              <a:rPr kumimoji="0" lang="en-DE" altLang="en-DE" sz="2000" b="0" i="0" u="none" strike="noStrike" cap="none" normalizeH="0" baseline="0" dirty="0">
                <a:ln>
                  <a:noFill/>
                </a:ln>
                <a:solidFill>
                  <a:srgbClr val="6A8759"/>
                </a:solidFill>
                <a:effectLst/>
                <a:latin typeface="Arial Unicode MS"/>
              </a:rPr>
              <a:t>"Populations in millions (log scale)"</a:t>
            </a:r>
            <a:r>
              <a:rPr kumimoji="0" lang="en-DE" altLang="en-DE" sz="2000" b="0" i="0" u="none" strike="noStrike" cap="none" normalizeH="0" baseline="0" dirty="0">
                <a:ln>
                  <a:noFill/>
                </a:ln>
                <a:solidFill>
                  <a:srgbClr val="A9B7C6"/>
                </a:solidFill>
                <a:effectLst/>
                <a:latin typeface="Arial Unicode MS"/>
              </a:rPr>
              <a:t>) +</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err="1">
                <a:ln>
                  <a:noFill/>
                </a:ln>
                <a:solidFill>
                  <a:srgbClr val="A9B7C6"/>
                </a:solidFill>
                <a:effectLst/>
                <a:latin typeface="Arial Unicode MS"/>
              </a:rPr>
              <a:t>ylab</a:t>
            </a:r>
            <a:r>
              <a:rPr kumimoji="0" lang="en-DE" altLang="en-DE" sz="2000" b="0" i="0" u="none" strike="noStrike" cap="none" normalizeH="0" baseline="0" dirty="0">
                <a:ln>
                  <a:noFill/>
                </a:ln>
                <a:solidFill>
                  <a:srgbClr val="A9B7C6"/>
                </a:solidFill>
                <a:effectLst/>
                <a:latin typeface="Arial Unicode MS"/>
              </a:rPr>
              <a:t>(</a:t>
            </a:r>
            <a:r>
              <a:rPr kumimoji="0" lang="en-DE" altLang="en-DE" sz="2000" b="0" i="0" u="none" strike="noStrike" cap="none" normalizeH="0" baseline="0" dirty="0">
                <a:ln>
                  <a:noFill/>
                </a:ln>
                <a:solidFill>
                  <a:srgbClr val="6A8759"/>
                </a:solidFill>
                <a:effectLst/>
                <a:latin typeface="Arial Unicode MS"/>
              </a:rPr>
              <a:t>"Total number of murders (log scale)"</a:t>
            </a:r>
            <a:r>
              <a:rPr kumimoji="0" lang="en-DE" altLang="en-DE" sz="2000" b="0" i="0" u="none" strike="noStrike" cap="none" normalizeH="0" baseline="0" dirty="0">
                <a:ln>
                  <a:noFill/>
                </a:ln>
                <a:solidFill>
                  <a:srgbClr val="A9B7C6"/>
                </a:solidFill>
                <a:effectLst/>
                <a:latin typeface="Arial Unicode MS"/>
              </a:rPr>
              <a:t>) +</a:t>
            </a: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err="1">
                <a:ln>
                  <a:noFill/>
                </a:ln>
                <a:solidFill>
                  <a:srgbClr val="A9B7C6"/>
                </a:solidFill>
                <a:effectLst/>
                <a:latin typeface="Arial Unicode MS"/>
              </a:rPr>
              <a:t>ggtitle</a:t>
            </a:r>
            <a:r>
              <a:rPr kumimoji="0" lang="en-DE" altLang="en-DE" sz="2000" b="0" i="0" u="none" strike="noStrike" cap="none" normalizeH="0" baseline="0" dirty="0">
                <a:ln>
                  <a:noFill/>
                </a:ln>
                <a:solidFill>
                  <a:srgbClr val="A9B7C6"/>
                </a:solidFill>
                <a:effectLst/>
                <a:latin typeface="Arial Unicode MS"/>
              </a:rPr>
              <a:t>(</a:t>
            </a:r>
            <a:r>
              <a:rPr kumimoji="0" lang="en-DE" altLang="en-DE" sz="2000" b="0" i="0" u="none" strike="noStrike" cap="none" normalizeH="0" baseline="0" dirty="0">
                <a:ln>
                  <a:noFill/>
                </a:ln>
                <a:solidFill>
                  <a:srgbClr val="6A8759"/>
                </a:solidFill>
                <a:effectLst/>
                <a:latin typeface="Arial Unicode MS"/>
              </a:rPr>
              <a:t>"US Gun Murders in 2010"</a:t>
            </a:r>
            <a:r>
              <a:rPr kumimoji="0" lang="en-DE" altLang="en-DE" sz="2000" b="0" i="0" u="none" strike="noStrike" cap="none" normalizeH="0" baseline="0" dirty="0">
                <a:ln>
                  <a:noFill/>
                </a:ln>
                <a:solidFill>
                  <a:srgbClr val="A9B7C6"/>
                </a:solidFill>
                <a:effectLst/>
                <a:latin typeface="Arial Unicode MS"/>
              </a:rPr>
              <a:t>)</a:t>
            </a:r>
            <a:br>
              <a:rPr kumimoji="0" lang="en-DE" altLang="en-DE" sz="2000" b="0" i="0" u="none" strike="noStrike" cap="none" normalizeH="0" baseline="0" dirty="0">
                <a:ln>
                  <a:noFill/>
                </a:ln>
                <a:solidFill>
                  <a:srgbClr val="A9B7C6"/>
                </a:solidFill>
                <a:effectLst/>
                <a:latin typeface="Arial Unicode MS"/>
              </a:rPr>
            </a:b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FAC6B"/>
                </a:solidFill>
                <a:effectLst/>
                <a:latin typeface="Arial Unicode MS"/>
              </a:rPr>
              <a:t># y </a:t>
            </a:r>
            <a:r>
              <a:rPr kumimoji="0" lang="en-DE" altLang="en-DE" sz="2000" b="0" i="0" u="none" strike="noStrike" cap="none" normalizeH="0" baseline="0" dirty="0" err="1">
                <a:ln>
                  <a:noFill/>
                </a:ln>
                <a:solidFill>
                  <a:srgbClr val="AFAC6B"/>
                </a:solidFill>
                <a:effectLst/>
                <a:latin typeface="Arial Unicode MS"/>
              </a:rPr>
              <a:t>darle</a:t>
            </a:r>
            <a:r>
              <a:rPr kumimoji="0" lang="en-DE" altLang="en-DE" sz="2000" b="0" i="0" u="none" strike="noStrike" cap="none" normalizeH="0" baseline="0" dirty="0">
                <a:ln>
                  <a:noFill/>
                </a:ln>
                <a:solidFill>
                  <a:srgbClr val="AFAC6B"/>
                </a:solidFill>
                <a:effectLst/>
                <a:latin typeface="Arial Unicode MS"/>
              </a:rPr>
              <a:t> un </a:t>
            </a:r>
            <a:r>
              <a:rPr kumimoji="0" lang="en-DE" altLang="en-DE" sz="2000" b="0" i="0" u="none" strike="noStrike" cap="none" normalizeH="0" baseline="0" dirty="0" err="1">
                <a:ln>
                  <a:noFill/>
                </a:ln>
                <a:solidFill>
                  <a:srgbClr val="AFAC6B"/>
                </a:solidFill>
                <a:effectLst/>
                <a:latin typeface="Arial Unicode MS"/>
              </a:rPr>
              <a:t>color</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diferente</a:t>
            </a:r>
            <a:r>
              <a:rPr kumimoji="0" lang="en-DE" altLang="en-DE" sz="2000" b="0" i="0" u="none" strike="noStrike" cap="none" normalizeH="0" baseline="0" dirty="0">
                <a:ln>
                  <a:noFill/>
                </a:ln>
                <a:solidFill>
                  <a:srgbClr val="AFAC6B"/>
                </a:solidFill>
                <a:effectLst/>
                <a:latin typeface="Arial Unicode MS"/>
              </a:rPr>
              <a:t> a </a:t>
            </a:r>
            <a:r>
              <a:rPr kumimoji="0" lang="en-DE" altLang="en-DE" sz="2000" b="0" i="0" u="none" strike="noStrike" cap="none" normalizeH="0" baseline="0" dirty="0" err="1">
                <a:ln>
                  <a:noFill/>
                </a:ln>
                <a:solidFill>
                  <a:srgbClr val="AFAC6B"/>
                </a:solidFill>
                <a:effectLst/>
                <a:latin typeface="Arial Unicode MS"/>
              </a:rPr>
              <a:t>cada</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región</a:t>
            </a:r>
            <a:br>
              <a:rPr kumimoji="0" lang="en-DE" altLang="en-DE" sz="2000" b="0" i="0" u="none" strike="noStrike" cap="none" normalizeH="0" baseline="0" dirty="0">
                <a:ln>
                  <a:noFill/>
                </a:ln>
                <a:solidFill>
                  <a:srgbClr val="AFAC6B"/>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p + </a:t>
            </a:r>
            <a:r>
              <a:rPr kumimoji="0" lang="en-DE" altLang="en-DE" sz="2000" b="0" i="0" u="none" strike="noStrike" cap="none" normalizeH="0" baseline="0" dirty="0" err="1">
                <a:ln>
                  <a:noFill/>
                </a:ln>
                <a:solidFill>
                  <a:srgbClr val="A9B7C6"/>
                </a:solidFill>
                <a:effectLst/>
                <a:latin typeface="Arial Unicode MS"/>
              </a:rPr>
              <a:t>geom_point</a:t>
            </a:r>
            <a:r>
              <a:rPr kumimoji="0" lang="en-DE" altLang="en-DE" sz="2000" b="0" i="0" u="none" strike="noStrike" cap="none" normalizeH="0" baseline="0" dirty="0">
                <a:ln>
                  <a:noFill/>
                </a:ln>
                <a:solidFill>
                  <a:srgbClr val="A9B7C6"/>
                </a:solidFill>
                <a:effectLst/>
                <a:latin typeface="Arial Unicode MS"/>
              </a:rPr>
              <a:t>(</a:t>
            </a:r>
            <a:r>
              <a:rPr kumimoji="0" lang="en-DE" altLang="en-DE" sz="2000" b="0" i="0" u="none" strike="noStrike" cap="none" normalizeH="0" baseline="0" dirty="0" err="1">
                <a:ln>
                  <a:noFill/>
                </a:ln>
                <a:solidFill>
                  <a:srgbClr val="A9B7C6"/>
                </a:solidFill>
                <a:effectLst/>
                <a:latin typeface="Arial Unicode MS"/>
              </a:rPr>
              <a:t>aes</a:t>
            </a:r>
            <a:r>
              <a:rPr kumimoji="0" lang="en-DE" altLang="en-DE" sz="2000" b="0" i="0" u="none" strike="noStrike" cap="none" normalizeH="0" baseline="0" dirty="0">
                <a:ln>
                  <a:noFill/>
                </a:ln>
                <a:solidFill>
                  <a:srgbClr val="A9B7C6"/>
                </a:solidFill>
                <a:effectLst/>
                <a:latin typeface="Arial Unicode MS"/>
              </a:rPr>
              <a:t>(col=region)</a:t>
            </a:r>
            <a:r>
              <a:rPr kumimoji="0" lang="en-DE" altLang="en-DE" sz="2000" b="0" i="0" u="none" strike="noStrike" cap="none" normalizeH="0" baseline="0" dirty="0">
                <a:ln>
                  <a:noFill/>
                </a:ln>
                <a:solidFill>
                  <a:srgbClr val="CC7832"/>
                </a:solidFill>
                <a:effectLst/>
                <a:latin typeface="Arial Unicode MS"/>
              </a:rPr>
              <a:t>, </a:t>
            </a:r>
            <a:r>
              <a:rPr kumimoji="0" lang="en-DE" altLang="en-DE" sz="2000" b="0" i="0" u="none" strike="noStrike" cap="none" normalizeH="0" baseline="0" dirty="0">
                <a:ln>
                  <a:noFill/>
                </a:ln>
                <a:solidFill>
                  <a:srgbClr val="A9B7C6"/>
                </a:solidFill>
                <a:effectLst/>
                <a:latin typeface="Arial Unicode MS"/>
              </a:rPr>
              <a:t>size = </a:t>
            </a:r>
            <a:r>
              <a:rPr kumimoji="0" lang="en-DE" altLang="en-DE" sz="2000" b="0" i="0" u="none" strike="noStrike" cap="none" normalizeH="0" baseline="0" dirty="0">
                <a:ln>
                  <a:noFill/>
                </a:ln>
                <a:solidFill>
                  <a:srgbClr val="6897BB"/>
                </a:solidFill>
                <a:effectLst/>
                <a:latin typeface="Arial Unicode MS"/>
              </a:rPr>
              <a:t>3</a:t>
            </a:r>
            <a:r>
              <a:rPr kumimoji="0" lang="en-DE" altLang="en-DE" sz="2000" b="0" i="0" u="none" strike="noStrike" cap="none" normalizeH="0" baseline="0" dirty="0">
                <a:ln>
                  <a:noFill/>
                </a:ln>
                <a:solidFill>
                  <a:srgbClr val="A9B7C6"/>
                </a:solidFill>
                <a:effectLst/>
                <a:latin typeface="Arial Unicode MS"/>
              </a:rPr>
              <a:t>)</a:t>
            </a:r>
            <a:br>
              <a:rPr kumimoji="0" lang="en-DE" altLang="en-DE" sz="2000" b="0" i="0" u="none" strike="noStrike" cap="none" normalizeH="0" baseline="0" dirty="0">
                <a:ln>
                  <a:noFill/>
                </a:ln>
                <a:solidFill>
                  <a:srgbClr val="A9B7C6"/>
                </a:solidFill>
                <a:effectLst/>
                <a:latin typeface="Arial Unicode MS"/>
              </a:rPr>
            </a:br>
            <a:br>
              <a:rPr kumimoji="0" lang="en-DE" altLang="en-DE" sz="2000" b="0" i="0" u="none" strike="noStrike" cap="none" normalizeH="0" baseline="0" dirty="0">
                <a:ln>
                  <a:noFill/>
                </a:ln>
                <a:solidFill>
                  <a:srgbClr val="A9B7C6"/>
                </a:solidFill>
                <a:effectLst/>
                <a:latin typeface="Arial Unicode MS"/>
              </a:rPr>
            </a:br>
            <a:r>
              <a:rPr kumimoji="0" lang="en-DE" altLang="en-DE" sz="2000" b="0" i="0" u="none" strike="noStrike" cap="none" normalizeH="0" baseline="0" dirty="0">
                <a:ln>
                  <a:noFill/>
                </a:ln>
                <a:solidFill>
                  <a:srgbClr val="AFAC6B"/>
                </a:solidFill>
                <a:effectLst/>
                <a:latin typeface="Arial Unicode MS"/>
              </a:rPr>
              <a:t># Con </a:t>
            </a:r>
            <a:r>
              <a:rPr kumimoji="0" lang="en-DE" altLang="en-DE" sz="2000" b="0" i="0" u="none" strike="noStrike" cap="none" normalizeH="0" baseline="0" dirty="0" err="1">
                <a:ln>
                  <a:noFill/>
                </a:ln>
                <a:solidFill>
                  <a:srgbClr val="AFAC6B"/>
                </a:solidFill>
                <a:effectLst/>
                <a:latin typeface="Arial Unicode MS"/>
              </a:rPr>
              <a:t>paquetes</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adicionales</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podemos</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hacerlos</a:t>
            </a:r>
            <a:r>
              <a:rPr kumimoji="0" lang="en-DE" altLang="en-DE" sz="2000" b="0" i="0" u="none" strike="noStrike" cap="none" normalizeH="0" baseline="0" dirty="0">
                <a:ln>
                  <a:noFill/>
                </a:ln>
                <a:solidFill>
                  <a:srgbClr val="AFAC6B"/>
                </a:solidFill>
                <a:effectLst/>
                <a:latin typeface="Arial Unicode MS"/>
              </a:rPr>
              <a:t> </a:t>
            </a:r>
            <a:r>
              <a:rPr kumimoji="0" lang="en-DE" altLang="en-DE" sz="2000" b="0" i="0" u="none" strike="noStrike" cap="none" normalizeH="0" baseline="0" dirty="0" err="1">
                <a:ln>
                  <a:noFill/>
                </a:ln>
                <a:solidFill>
                  <a:srgbClr val="AFAC6B"/>
                </a:solidFill>
                <a:effectLst/>
                <a:latin typeface="Arial Unicode MS"/>
              </a:rPr>
              <a:t>más</a:t>
            </a:r>
            <a:r>
              <a:rPr kumimoji="0" lang="en-DE" altLang="en-DE" sz="2000" b="0" i="0" u="none" strike="noStrike" cap="none" normalizeH="0" baseline="0" dirty="0">
                <a:ln>
                  <a:noFill/>
                </a:ln>
                <a:solidFill>
                  <a:srgbClr val="AFAC6B"/>
                </a:solidFill>
                <a:effectLst/>
                <a:latin typeface="Arial Unicode MS"/>
              </a:rPr>
              <a:t> bonitos</a:t>
            </a:r>
            <a:br>
              <a:rPr kumimoji="0" lang="en-DE" altLang="en-DE" sz="2000" b="0" i="0" u="none" strike="noStrike" cap="none" normalizeH="0" baseline="0" dirty="0">
                <a:ln>
                  <a:noFill/>
                </a:ln>
                <a:solidFill>
                  <a:srgbClr val="AFAC6B"/>
                </a:solidFill>
                <a:effectLst/>
                <a:latin typeface="Arial Unicode MS"/>
              </a:rPr>
            </a:br>
            <a:r>
              <a:rPr kumimoji="0" lang="en-DE" altLang="en-DE" sz="2000" b="0" i="0" u="none" strike="noStrike" cap="none" normalizeH="0" baseline="0" dirty="0">
                <a:ln>
                  <a:noFill/>
                </a:ln>
                <a:solidFill>
                  <a:srgbClr val="A9B7C6"/>
                </a:solidFill>
                <a:effectLst/>
                <a:latin typeface="Arial Unicode MS"/>
              </a:rPr>
              <a:t>library(</a:t>
            </a:r>
            <a:r>
              <a:rPr kumimoji="0" lang="en-DE" altLang="en-DE" sz="2000" b="0" i="0" u="none" strike="noStrike" cap="none" normalizeH="0" baseline="0" dirty="0" err="1">
                <a:ln>
                  <a:noFill/>
                </a:ln>
                <a:solidFill>
                  <a:srgbClr val="A9B7C6"/>
                </a:solidFill>
                <a:effectLst/>
                <a:latin typeface="Arial Unicode MS"/>
              </a:rPr>
              <a:t>ggthemes</a:t>
            </a:r>
            <a:r>
              <a:rPr kumimoji="0" lang="en-DE" altLang="en-DE" sz="2000" b="0" i="0" u="none" strike="noStrike" cap="none" normalizeH="0" baseline="0" dirty="0">
                <a:ln>
                  <a:noFill/>
                </a:ln>
                <a:solidFill>
                  <a:srgbClr val="A9B7C6"/>
                </a:solidFill>
                <a:effectLst/>
                <a:latin typeface="Arial Unicode MS"/>
              </a:rPr>
              <a:t>)</a:t>
            </a:r>
            <a:endParaRPr kumimoji="0" lang="en-DE" altLang="en-DE" sz="20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9CCB456F-59CB-A836-5794-44E19FE0BD1F}"/>
              </a:ext>
            </a:extLst>
          </p:cNvPr>
          <p:cNvSpPr txBox="1"/>
          <p:nvPr/>
        </p:nvSpPr>
        <p:spPr>
          <a:xfrm>
            <a:off x="170688" y="5996225"/>
            <a:ext cx="1112139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defPPr>
              <a:defRPr lang="en-DE"/>
            </a:defPPr>
            <a:lvl1pPr marL="342900" marR="0" lvl="0" indent="-342900" eaLnBrk="0" fontAlgn="base" hangingPunct="0">
              <a:lnSpc>
                <a:spcPct val="100000"/>
              </a:lnSpc>
              <a:spcBef>
                <a:spcPct val="0"/>
              </a:spcBef>
              <a:spcAft>
                <a:spcPct val="0"/>
              </a:spcAft>
              <a:buClrTx/>
              <a:buSzTx/>
              <a:buFont typeface="Arial" panose="020B0604020202020204" pitchFamily="34" charset="0"/>
              <a:buChar char="•"/>
              <a:tabLst/>
              <a:defRPr sz="2400">
                <a:solidFill>
                  <a:schemeClr val="bg1"/>
                </a:solidFill>
                <a:latin typeface="Montserrat" panose="00000500000000000000" pitchFamily="2" charset="0"/>
              </a:defRPr>
            </a:lvl1pPr>
            <a:lvl2pPr marL="685800" lvl="1" indent="-228600">
              <a:lnSpc>
                <a:spcPct val="90000"/>
              </a:lnSpc>
              <a:spcBef>
                <a:spcPts val="500"/>
              </a:spcBef>
              <a:buFont typeface="Arial" panose="020B0604020202020204" pitchFamily="34" charset="0"/>
              <a:buChar char="•"/>
              <a:defRPr sz="2000">
                <a:solidFill>
                  <a:schemeClr val="bg1"/>
                </a:solidFill>
                <a:latin typeface="Montserrat" panose="00000500000000000000" pitchFamily="2" charset="0"/>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CO" sz="2000" dirty="0"/>
              <a:t>Acá encuentran la galería de temas para modificar sus gráficos: </a:t>
            </a:r>
            <a:r>
              <a:rPr lang="en-DE" sz="2000" dirty="0"/>
              <a:t>https://yutannihilation.github.io/allYourFigureAreBelongToUs/ggthemes/</a:t>
            </a:r>
          </a:p>
        </p:txBody>
      </p:sp>
    </p:spTree>
    <p:extLst>
      <p:ext uri="{BB962C8B-B14F-4D97-AF65-F5344CB8AC3E}">
        <p14:creationId xmlns:p14="http://schemas.microsoft.com/office/powerpoint/2010/main" val="11097633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0688" y="28511"/>
            <a:ext cx="11350752" cy="1325563"/>
          </a:xfrm>
        </p:spPr>
        <p:txBody>
          <a:bodyPr>
            <a:normAutofit/>
          </a:bodyPr>
          <a:lstStyle/>
          <a:p>
            <a:r>
              <a:rPr lang="es-ES" sz="3600" dirty="0">
                <a:solidFill>
                  <a:schemeClr val="bg1"/>
                </a:solidFill>
                <a:latin typeface="Montserrat ExtraBold" panose="00000900000000000000" pitchFamily="2" charset="0"/>
              </a:rPr>
              <a:t>Construyamos un gráfico: más capas</a:t>
            </a:r>
            <a:endParaRPr lang="en-US" sz="3600" dirty="0">
              <a:solidFill>
                <a:schemeClr val="accent2">
                  <a:lumMod val="60000"/>
                  <a:lumOff val="40000"/>
                </a:schemeClr>
              </a:solidFill>
              <a:latin typeface="Montserrat ExtraBold" panose="00000900000000000000" pitchFamily="2" charset="0"/>
            </a:endParaRPr>
          </a:p>
        </p:txBody>
      </p:sp>
      <p:sp>
        <p:nvSpPr>
          <p:cNvPr id="4" name="Rectangle 1">
            <a:extLst>
              <a:ext uri="{FF2B5EF4-FFF2-40B4-BE49-F238E27FC236}">
                <a16:creationId xmlns:a16="http://schemas.microsoft.com/office/drawing/2014/main" id="{F0479BFB-58D2-1B09-3E90-822AD3A5AAA6}"/>
              </a:ext>
            </a:extLst>
          </p:cNvPr>
          <p:cNvSpPr>
            <a:spLocks noChangeArrowheads="1"/>
          </p:cNvSpPr>
          <p:nvPr/>
        </p:nvSpPr>
        <p:spPr bwMode="auto">
          <a:xfrm>
            <a:off x="262128" y="1210300"/>
            <a:ext cx="11259312" cy="535531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b="0" i="0" u="none" strike="noStrike" cap="none" normalizeH="0" baseline="0">
                <a:ln>
                  <a:noFill/>
                </a:ln>
                <a:solidFill>
                  <a:srgbClr val="A9B7C6"/>
                </a:solidFill>
                <a:effectLst/>
                <a:latin typeface="Arial Unicode MS"/>
              </a:rPr>
              <a:t>library(ggthemes)</a:t>
            </a:r>
            <a:br>
              <a:rPr kumimoji="0" lang="en-DE" altLang="en-DE" b="0" i="0" u="none" strike="noStrike" cap="none" normalizeH="0" baseline="0">
                <a:ln>
                  <a:noFill/>
                </a:ln>
                <a:solidFill>
                  <a:srgbClr val="A9B7C6"/>
                </a:solidFill>
                <a:effectLst/>
                <a:latin typeface="Arial Unicode MS"/>
              </a:rPr>
            </a:br>
            <a:r>
              <a:rPr kumimoji="0" lang="en-DE" altLang="en-DE" b="0" i="0" u="none" strike="noStrike" cap="none" normalizeH="0" baseline="0">
                <a:ln>
                  <a:noFill/>
                </a:ln>
                <a:solidFill>
                  <a:srgbClr val="A9B7C6"/>
                </a:solidFill>
                <a:effectLst/>
                <a:latin typeface="Arial Unicode MS"/>
              </a:rPr>
              <a:t>library(ggrepel)</a:t>
            </a:r>
            <a:br>
              <a:rPr kumimoji="0" lang="en-DE" altLang="en-DE" b="0" i="0" u="none" strike="noStrike" cap="none" normalizeH="0" baseline="0">
                <a:ln>
                  <a:noFill/>
                </a:ln>
                <a:solidFill>
                  <a:srgbClr val="A9B7C6"/>
                </a:solidFill>
                <a:effectLst/>
                <a:latin typeface="Arial Unicode MS"/>
              </a:rPr>
            </a:br>
            <a:r>
              <a:rPr kumimoji="0" lang="en-DE" altLang="en-DE" b="0" i="0" u="none" strike="noStrike" cap="none" normalizeH="0" baseline="0">
                <a:ln>
                  <a:noFill/>
                </a:ln>
                <a:solidFill>
                  <a:srgbClr val="A9B7C6"/>
                </a:solidFill>
                <a:effectLst/>
                <a:latin typeface="Arial Unicode MS"/>
              </a:rPr>
              <a:t>library(</a:t>
            </a:r>
            <a:r>
              <a:rPr kumimoji="0" lang="en-DE" altLang="en-DE" b="0" i="0" u="none" strike="noStrike" cap="none" normalizeH="0" baseline="0">
                <a:ln>
                  <a:noFill/>
                </a:ln>
                <a:solidFill>
                  <a:srgbClr val="6A8759"/>
                </a:solidFill>
                <a:effectLst/>
                <a:latin typeface="Arial Unicode MS"/>
              </a:rPr>
              <a:t>"tidyverse"</a:t>
            </a:r>
            <a:r>
              <a:rPr kumimoji="0" lang="en-DE" altLang="en-DE" b="0" i="0" u="none" strike="noStrike" cap="none" normalizeH="0" baseline="0">
                <a:ln>
                  <a:noFill/>
                </a:ln>
                <a:solidFill>
                  <a:srgbClr val="A9B7C6"/>
                </a:solidFill>
                <a:effectLst/>
                <a:latin typeface="Arial Unicode MS"/>
              </a:rPr>
              <a:t>)</a:t>
            </a:r>
            <a:br>
              <a:rPr kumimoji="0" lang="en-DE" altLang="en-DE" b="0" i="0" u="none" strike="noStrike" cap="none" normalizeH="0" baseline="0">
                <a:ln>
                  <a:noFill/>
                </a:ln>
                <a:solidFill>
                  <a:srgbClr val="A9B7C6"/>
                </a:solidFill>
                <a:effectLst/>
                <a:latin typeface="Arial Unicode MS"/>
              </a:rPr>
            </a:br>
            <a:br>
              <a:rPr kumimoji="0" lang="en-DE" altLang="en-DE" b="0" i="0" u="none" strike="noStrike" cap="none" normalizeH="0" baseline="0">
                <a:ln>
                  <a:noFill/>
                </a:ln>
                <a:solidFill>
                  <a:srgbClr val="A9B7C6"/>
                </a:solidFill>
                <a:effectLst/>
                <a:latin typeface="Arial Unicode MS"/>
              </a:rPr>
            </a:br>
            <a:r>
              <a:rPr kumimoji="0" lang="en-DE" altLang="en-DE" b="0" i="0" u="none" strike="noStrike" cap="none" normalizeH="0" baseline="0">
                <a:ln>
                  <a:noFill/>
                </a:ln>
                <a:solidFill>
                  <a:srgbClr val="A9B7C6"/>
                </a:solidFill>
                <a:effectLst/>
                <a:latin typeface="Arial Unicode MS"/>
              </a:rPr>
              <a:t>r &lt;- murders |&gt;</a:t>
            </a:r>
            <a:br>
              <a:rPr kumimoji="0" lang="en-DE" altLang="en-DE" b="0" i="0" u="none" strike="noStrike" cap="none" normalizeH="0" baseline="0">
                <a:ln>
                  <a:noFill/>
                </a:ln>
                <a:solidFill>
                  <a:srgbClr val="A9B7C6"/>
                </a:solidFill>
                <a:effectLst/>
                <a:latin typeface="Arial Unicode MS"/>
              </a:rPr>
            </a:br>
            <a:r>
              <a:rPr kumimoji="0" lang="en-DE" altLang="en-DE" b="0" i="0" u="none" strike="noStrike" cap="none" normalizeH="0" baseline="0">
                <a:ln>
                  <a:noFill/>
                </a:ln>
                <a:solidFill>
                  <a:srgbClr val="A9B7C6"/>
                </a:solidFill>
                <a:effectLst/>
                <a:latin typeface="Arial Unicode MS"/>
              </a:rPr>
              <a:t>summarize(rate = sum(total)/ sum(population) * </a:t>
            </a:r>
            <a:r>
              <a:rPr kumimoji="0" lang="en-DE" altLang="en-DE" b="0" i="0" u="none" strike="noStrike" cap="none" normalizeH="0" baseline="0">
                <a:ln>
                  <a:noFill/>
                </a:ln>
                <a:solidFill>
                  <a:srgbClr val="6897BB"/>
                </a:solidFill>
                <a:effectLst/>
                <a:latin typeface="Arial Unicode MS"/>
              </a:rPr>
              <a:t>10</a:t>
            </a:r>
            <a:r>
              <a:rPr kumimoji="0" lang="en-DE" altLang="en-DE" b="0" i="0" u="none" strike="noStrike" cap="none" normalizeH="0" baseline="0">
                <a:ln>
                  <a:noFill/>
                </a:ln>
                <a:solidFill>
                  <a:srgbClr val="A9B7C6"/>
                </a:solidFill>
                <a:effectLst/>
                <a:latin typeface="Arial Unicode MS"/>
              </a:rPr>
              <a:t>^</a:t>
            </a:r>
            <a:r>
              <a:rPr kumimoji="0" lang="en-DE" altLang="en-DE" b="0" i="0" u="none" strike="noStrike" cap="none" normalizeH="0" baseline="0">
                <a:ln>
                  <a:noFill/>
                </a:ln>
                <a:solidFill>
                  <a:srgbClr val="6897BB"/>
                </a:solidFill>
                <a:effectLst/>
                <a:latin typeface="Arial Unicode MS"/>
              </a:rPr>
              <a:t>6</a:t>
            </a:r>
            <a:r>
              <a:rPr kumimoji="0" lang="en-DE" altLang="en-DE" b="0" i="0" u="none" strike="noStrike" cap="none" normalizeH="0" baseline="0">
                <a:ln>
                  <a:noFill/>
                </a:ln>
                <a:solidFill>
                  <a:srgbClr val="A9B7C6"/>
                </a:solidFill>
                <a:effectLst/>
                <a:latin typeface="Arial Unicode MS"/>
              </a:rPr>
              <a:t>) |&gt;</a:t>
            </a:r>
            <a:br>
              <a:rPr kumimoji="0" lang="en-DE" altLang="en-DE" b="0" i="0" u="none" strike="noStrike" cap="none" normalizeH="0" baseline="0">
                <a:ln>
                  <a:noFill/>
                </a:ln>
                <a:solidFill>
                  <a:srgbClr val="A9B7C6"/>
                </a:solidFill>
                <a:effectLst/>
                <a:latin typeface="Arial Unicode MS"/>
              </a:rPr>
            </a:br>
            <a:r>
              <a:rPr kumimoji="0" lang="en-DE" altLang="en-DE" b="0" i="0" u="none" strike="noStrike" cap="none" normalizeH="0" baseline="0">
                <a:ln>
                  <a:noFill/>
                </a:ln>
                <a:solidFill>
                  <a:srgbClr val="A9B7C6"/>
                </a:solidFill>
                <a:effectLst/>
                <a:latin typeface="Arial Unicode MS"/>
              </a:rPr>
              <a:t>pull(rate)</a:t>
            </a:r>
            <a:br>
              <a:rPr kumimoji="0" lang="en-DE" altLang="en-DE" b="0" i="0" u="none" strike="noStrike" cap="none" normalizeH="0" baseline="0">
                <a:ln>
                  <a:noFill/>
                </a:ln>
                <a:solidFill>
                  <a:srgbClr val="A9B7C6"/>
                </a:solidFill>
                <a:effectLst/>
                <a:latin typeface="Arial Unicode MS"/>
              </a:rPr>
            </a:br>
            <a:br>
              <a:rPr kumimoji="0" lang="en-DE" altLang="en-DE" b="0" i="0" u="none" strike="noStrike" cap="none" normalizeH="0" baseline="0">
                <a:ln>
                  <a:noFill/>
                </a:ln>
                <a:solidFill>
                  <a:srgbClr val="A9B7C6"/>
                </a:solidFill>
                <a:effectLst/>
                <a:latin typeface="Arial Unicode MS"/>
              </a:rPr>
            </a:br>
            <a:r>
              <a:rPr kumimoji="0" lang="en-DE" altLang="en-DE" b="0" i="0" u="none" strike="noStrike" cap="none" normalizeH="0" baseline="0">
                <a:ln>
                  <a:noFill/>
                </a:ln>
                <a:solidFill>
                  <a:srgbClr val="A9B7C6"/>
                </a:solidFill>
                <a:effectLst/>
                <a:latin typeface="Arial Unicode MS"/>
              </a:rPr>
              <a:t>murders |&gt; ggplot(aes(population/</a:t>
            </a:r>
            <a:r>
              <a:rPr kumimoji="0" lang="en-DE" altLang="en-DE" b="0" i="0" u="none" strike="noStrike" cap="none" normalizeH="0" baseline="0">
                <a:ln>
                  <a:noFill/>
                </a:ln>
                <a:solidFill>
                  <a:srgbClr val="6897BB"/>
                </a:solidFill>
                <a:effectLst/>
                <a:latin typeface="Arial Unicode MS"/>
              </a:rPr>
              <a:t>10</a:t>
            </a:r>
            <a:r>
              <a:rPr kumimoji="0" lang="en-DE" altLang="en-DE" b="0" i="0" u="none" strike="noStrike" cap="none" normalizeH="0" baseline="0">
                <a:ln>
                  <a:noFill/>
                </a:ln>
                <a:solidFill>
                  <a:srgbClr val="A9B7C6"/>
                </a:solidFill>
                <a:effectLst/>
                <a:latin typeface="Arial Unicode MS"/>
              </a:rPr>
              <a:t>^</a:t>
            </a:r>
            <a:r>
              <a:rPr kumimoji="0" lang="en-DE" altLang="en-DE" b="0" i="0" u="none" strike="noStrike" cap="none" normalizeH="0" baseline="0">
                <a:ln>
                  <a:noFill/>
                </a:ln>
                <a:solidFill>
                  <a:srgbClr val="6897BB"/>
                </a:solidFill>
                <a:effectLst/>
                <a:latin typeface="Arial Unicode MS"/>
              </a:rPr>
              <a:t>6</a:t>
            </a:r>
            <a:r>
              <a:rPr kumimoji="0" lang="en-DE" altLang="en-DE" b="0" i="0" u="none" strike="noStrike" cap="none" normalizeH="0" baseline="0">
                <a:ln>
                  <a:noFill/>
                </a:ln>
                <a:solidFill>
                  <a:srgbClr val="CC7832"/>
                </a:solidFill>
                <a:effectLst/>
                <a:latin typeface="Arial Unicode MS"/>
              </a:rPr>
              <a:t>, </a:t>
            </a:r>
            <a:r>
              <a:rPr kumimoji="0" lang="en-DE" altLang="en-DE" b="0" i="0" u="none" strike="noStrike" cap="none" normalizeH="0" baseline="0">
                <a:ln>
                  <a:noFill/>
                </a:ln>
                <a:solidFill>
                  <a:srgbClr val="A9B7C6"/>
                </a:solidFill>
                <a:effectLst/>
                <a:latin typeface="Arial Unicode MS"/>
              </a:rPr>
              <a:t>total</a:t>
            </a:r>
            <a:r>
              <a:rPr kumimoji="0" lang="en-DE" altLang="en-DE" b="0" i="0" u="none" strike="noStrike" cap="none" normalizeH="0" baseline="0">
                <a:ln>
                  <a:noFill/>
                </a:ln>
                <a:solidFill>
                  <a:srgbClr val="CC7832"/>
                </a:solidFill>
                <a:effectLst/>
                <a:latin typeface="Arial Unicode MS"/>
              </a:rPr>
              <a:t>, </a:t>
            </a:r>
            <a:r>
              <a:rPr kumimoji="0" lang="en-DE" altLang="en-DE" b="0" i="0" u="none" strike="noStrike" cap="none" normalizeH="0" baseline="0">
                <a:ln>
                  <a:noFill/>
                </a:ln>
                <a:solidFill>
                  <a:srgbClr val="A9B7C6"/>
                </a:solidFill>
                <a:effectLst/>
                <a:latin typeface="Arial Unicode MS"/>
              </a:rPr>
              <a:t>label = abb)) +</a:t>
            </a:r>
            <a:br>
              <a:rPr kumimoji="0" lang="en-DE" altLang="en-DE" b="0" i="0" u="none" strike="noStrike" cap="none" normalizeH="0" baseline="0">
                <a:ln>
                  <a:noFill/>
                </a:ln>
                <a:solidFill>
                  <a:srgbClr val="A9B7C6"/>
                </a:solidFill>
                <a:effectLst/>
                <a:latin typeface="Arial Unicode MS"/>
              </a:rPr>
            </a:br>
            <a:r>
              <a:rPr kumimoji="0" lang="en-DE" altLang="en-DE" b="0" i="0" u="none" strike="noStrike" cap="none" normalizeH="0" baseline="0">
                <a:ln>
                  <a:noFill/>
                </a:ln>
                <a:solidFill>
                  <a:srgbClr val="A9B7C6"/>
                </a:solidFill>
                <a:effectLst/>
                <a:latin typeface="Arial Unicode MS"/>
              </a:rPr>
              <a:t>geom_abline(intercept = log10(r)</a:t>
            </a:r>
            <a:r>
              <a:rPr kumimoji="0" lang="en-DE" altLang="en-DE" b="0" i="0" u="none" strike="noStrike" cap="none" normalizeH="0" baseline="0">
                <a:ln>
                  <a:noFill/>
                </a:ln>
                <a:solidFill>
                  <a:srgbClr val="CC7832"/>
                </a:solidFill>
                <a:effectLst/>
                <a:latin typeface="Arial Unicode MS"/>
              </a:rPr>
              <a:t>, </a:t>
            </a:r>
            <a:r>
              <a:rPr kumimoji="0" lang="en-DE" altLang="en-DE" b="0" i="0" u="none" strike="noStrike" cap="none" normalizeH="0" baseline="0">
                <a:ln>
                  <a:noFill/>
                </a:ln>
                <a:solidFill>
                  <a:srgbClr val="A9B7C6"/>
                </a:solidFill>
                <a:effectLst/>
                <a:latin typeface="Arial Unicode MS"/>
              </a:rPr>
              <a:t>lty = </a:t>
            </a:r>
            <a:r>
              <a:rPr kumimoji="0" lang="en-DE" altLang="en-DE" b="0" i="0" u="none" strike="noStrike" cap="none" normalizeH="0" baseline="0">
                <a:ln>
                  <a:noFill/>
                </a:ln>
                <a:solidFill>
                  <a:srgbClr val="6897BB"/>
                </a:solidFill>
                <a:effectLst/>
                <a:latin typeface="Arial Unicode MS"/>
              </a:rPr>
              <a:t>2</a:t>
            </a:r>
            <a:r>
              <a:rPr kumimoji="0" lang="en-DE" altLang="en-DE" b="0" i="0" u="none" strike="noStrike" cap="none" normalizeH="0" baseline="0">
                <a:ln>
                  <a:noFill/>
                </a:ln>
                <a:solidFill>
                  <a:srgbClr val="CC7832"/>
                </a:solidFill>
                <a:effectLst/>
                <a:latin typeface="Arial Unicode MS"/>
              </a:rPr>
              <a:t>, </a:t>
            </a:r>
            <a:r>
              <a:rPr kumimoji="0" lang="en-DE" altLang="en-DE" b="0" i="0" u="none" strike="noStrike" cap="none" normalizeH="0" baseline="0">
                <a:ln>
                  <a:noFill/>
                </a:ln>
                <a:solidFill>
                  <a:srgbClr val="A9B7C6"/>
                </a:solidFill>
                <a:effectLst/>
                <a:latin typeface="Arial Unicode MS"/>
              </a:rPr>
              <a:t>color = </a:t>
            </a:r>
            <a:r>
              <a:rPr kumimoji="0" lang="en-DE" altLang="en-DE" b="0" i="0" u="none" strike="noStrike" cap="none" normalizeH="0" baseline="0">
                <a:ln>
                  <a:noFill/>
                </a:ln>
                <a:solidFill>
                  <a:srgbClr val="6A8759"/>
                </a:solidFill>
                <a:effectLst/>
                <a:latin typeface="Arial Unicode MS"/>
              </a:rPr>
              <a:t>"darkgrey"</a:t>
            </a:r>
            <a:r>
              <a:rPr kumimoji="0" lang="en-DE" altLang="en-DE" b="0" i="0" u="none" strike="noStrike" cap="none" normalizeH="0" baseline="0">
                <a:ln>
                  <a:noFill/>
                </a:ln>
                <a:solidFill>
                  <a:srgbClr val="A9B7C6"/>
                </a:solidFill>
                <a:effectLst/>
                <a:latin typeface="Arial Unicode MS"/>
              </a:rPr>
              <a:t>) +</a:t>
            </a:r>
            <a:br>
              <a:rPr kumimoji="0" lang="en-DE" altLang="en-DE" b="0" i="0" u="none" strike="noStrike" cap="none" normalizeH="0" baseline="0">
                <a:ln>
                  <a:noFill/>
                </a:ln>
                <a:solidFill>
                  <a:srgbClr val="A9B7C6"/>
                </a:solidFill>
                <a:effectLst/>
                <a:latin typeface="Arial Unicode MS"/>
              </a:rPr>
            </a:br>
            <a:r>
              <a:rPr kumimoji="0" lang="en-DE" altLang="en-DE" b="0" i="0" u="none" strike="noStrike" cap="none" normalizeH="0" baseline="0">
                <a:ln>
                  <a:noFill/>
                </a:ln>
                <a:solidFill>
                  <a:srgbClr val="A9B7C6"/>
                </a:solidFill>
                <a:effectLst/>
                <a:latin typeface="Arial Unicode MS"/>
              </a:rPr>
              <a:t>geom_point(aes(col=region)</a:t>
            </a:r>
            <a:r>
              <a:rPr kumimoji="0" lang="en-DE" altLang="en-DE" b="0" i="0" u="none" strike="noStrike" cap="none" normalizeH="0" baseline="0">
                <a:ln>
                  <a:noFill/>
                </a:ln>
                <a:solidFill>
                  <a:srgbClr val="CC7832"/>
                </a:solidFill>
                <a:effectLst/>
                <a:latin typeface="Arial Unicode MS"/>
              </a:rPr>
              <a:t>, </a:t>
            </a:r>
            <a:r>
              <a:rPr kumimoji="0" lang="en-DE" altLang="en-DE" b="0" i="0" u="none" strike="noStrike" cap="none" normalizeH="0" baseline="0">
                <a:ln>
                  <a:noFill/>
                </a:ln>
                <a:solidFill>
                  <a:srgbClr val="A9B7C6"/>
                </a:solidFill>
                <a:effectLst/>
                <a:latin typeface="Arial Unicode MS"/>
              </a:rPr>
              <a:t>size = </a:t>
            </a:r>
            <a:r>
              <a:rPr kumimoji="0" lang="en-DE" altLang="en-DE" b="0" i="0" u="none" strike="noStrike" cap="none" normalizeH="0" baseline="0">
                <a:ln>
                  <a:noFill/>
                </a:ln>
                <a:solidFill>
                  <a:srgbClr val="6897BB"/>
                </a:solidFill>
                <a:effectLst/>
                <a:latin typeface="Arial Unicode MS"/>
              </a:rPr>
              <a:t>3</a:t>
            </a:r>
            <a:r>
              <a:rPr kumimoji="0" lang="en-DE" altLang="en-DE" b="0" i="0" u="none" strike="noStrike" cap="none" normalizeH="0" baseline="0">
                <a:ln>
                  <a:noFill/>
                </a:ln>
                <a:solidFill>
                  <a:srgbClr val="A9B7C6"/>
                </a:solidFill>
                <a:effectLst/>
                <a:latin typeface="Arial Unicode MS"/>
              </a:rPr>
              <a:t>) +</a:t>
            </a:r>
            <a:br>
              <a:rPr kumimoji="0" lang="en-DE" altLang="en-DE" b="0" i="0" u="none" strike="noStrike" cap="none" normalizeH="0" baseline="0">
                <a:ln>
                  <a:noFill/>
                </a:ln>
                <a:solidFill>
                  <a:srgbClr val="A9B7C6"/>
                </a:solidFill>
                <a:effectLst/>
                <a:latin typeface="Arial Unicode MS"/>
              </a:rPr>
            </a:br>
            <a:r>
              <a:rPr kumimoji="0" lang="en-DE" altLang="en-DE" b="0" i="0" u="none" strike="noStrike" cap="none" normalizeH="0" baseline="0">
                <a:ln>
                  <a:noFill/>
                </a:ln>
                <a:solidFill>
                  <a:srgbClr val="A9B7C6"/>
                </a:solidFill>
                <a:effectLst/>
                <a:latin typeface="Arial Unicode MS"/>
              </a:rPr>
              <a:t>geom_text_repel() +</a:t>
            </a:r>
            <a:br>
              <a:rPr kumimoji="0" lang="en-DE" altLang="en-DE" b="0" i="0" u="none" strike="noStrike" cap="none" normalizeH="0" baseline="0">
                <a:ln>
                  <a:noFill/>
                </a:ln>
                <a:solidFill>
                  <a:srgbClr val="A9B7C6"/>
                </a:solidFill>
                <a:effectLst/>
                <a:latin typeface="Arial Unicode MS"/>
              </a:rPr>
            </a:br>
            <a:r>
              <a:rPr kumimoji="0" lang="en-DE" altLang="en-DE" b="0" i="0" u="none" strike="noStrike" cap="none" normalizeH="0" baseline="0">
                <a:ln>
                  <a:noFill/>
                </a:ln>
                <a:solidFill>
                  <a:srgbClr val="A9B7C6"/>
                </a:solidFill>
                <a:effectLst/>
                <a:latin typeface="Arial Unicode MS"/>
              </a:rPr>
              <a:t>scale_x_log10() +</a:t>
            </a:r>
            <a:br>
              <a:rPr kumimoji="0" lang="en-DE" altLang="en-DE" b="0" i="0" u="none" strike="noStrike" cap="none" normalizeH="0" baseline="0">
                <a:ln>
                  <a:noFill/>
                </a:ln>
                <a:solidFill>
                  <a:srgbClr val="A9B7C6"/>
                </a:solidFill>
                <a:effectLst/>
                <a:latin typeface="Arial Unicode MS"/>
              </a:rPr>
            </a:br>
            <a:r>
              <a:rPr kumimoji="0" lang="en-DE" altLang="en-DE" b="0" i="0" u="none" strike="noStrike" cap="none" normalizeH="0" baseline="0">
                <a:ln>
                  <a:noFill/>
                </a:ln>
                <a:solidFill>
                  <a:srgbClr val="A9B7C6"/>
                </a:solidFill>
                <a:effectLst/>
                <a:latin typeface="Arial Unicode MS"/>
              </a:rPr>
              <a:t>scale_y_log10() +</a:t>
            </a:r>
            <a:br>
              <a:rPr kumimoji="0" lang="en-DE" altLang="en-DE" b="0" i="0" u="none" strike="noStrike" cap="none" normalizeH="0" baseline="0">
                <a:ln>
                  <a:noFill/>
                </a:ln>
                <a:solidFill>
                  <a:srgbClr val="A9B7C6"/>
                </a:solidFill>
                <a:effectLst/>
                <a:latin typeface="Arial Unicode MS"/>
              </a:rPr>
            </a:br>
            <a:r>
              <a:rPr kumimoji="0" lang="en-DE" altLang="en-DE" b="0" i="0" u="none" strike="noStrike" cap="none" normalizeH="0" baseline="0">
                <a:ln>
                  <a:noFill/>
                </a:ln>
                <a:solidFill>
                  <a:srgbClr val="A9B7C6"/>
                </a:solidFill>
                <a:effectLst/>
                <a:latin typeface="Arial Unicode MS"/>
              </a:rPr>
              <a:t>xlab(</a:t>
            </a:r>
            <a:r>
              <a:rPr kumimoji="0" lang="en-DE" altLang="en-DE" b="0" i="0" u="none" strike="noStrike" cap="none" normalizeH="0" baseline="0">
                <a:ln>
                  <a:noFill/>
                </a:ln>
                <a:solidFill>
                  <a:srgbClr val="6A8759"/>
                </a:solidFill>
                <a:effectLst/>
                <a:latin typeface="Arial Unicode MS"/>
              </a:rPr>
              <a:t>"Populations in millions (log scale)"</a:t>
            </a:r>
            <a:r>
              <a:rPr kumimoji="0" lang="en-DE" altLang="en-DE" b="0" i="0" u="none" strike="noStrike" cap="none" normalizeH="0" baseline="0">
                <a:ln>
                  <a:noFill/>
                </a:ln>
                <a:solidFill>
                  <a:srgbClr val="A9B7C6"/>
                </a:solidFill>
                <a:effectLst/>
                <a:latin typeface="Arial Unicode MS"/>
              </a:rPr>
              <a:t>) +</a:t>
            </a:r>
            <a:br>
              <a:rPr kumimoji="0" lang="en-DE" altLang="en-DE" b="0" i="0" u="none" strike="noStrike" cap="none" normalizeH="0" baseline="0">
                <a:ln>
                  <a:noFill/>
                </a:ln>
                <a:solidFill>
                  <a:srgbClr val="A9B7C6"/>
                </a:solidFill>
                <a:effectLst/>
                <a:latin typeface="Arial Unicode MS"/>
              </a:rPr>
            </a:br>
            <a:r>
              <a:rPr kumimoji="0" lang="en-DE" altLang="en-DE" b="0" i="0" u="none" strike="noStrike" cap="none" normalizeH="0" baseline="0">
                <a:ln>
                  <a:noFill/>
                </a:ln>
                <a:solidFill>
                  <a:srgbClr val="A9B7C6"/>
                </a:solidFill>
                <a:effectLst/>
                <a:latin typeface="Arial Unicode MS"/>
              </a:rPr>
              <a:t>ylab(</a:t>
            </a:r>
            <a:r>
              <a:rPr kumimoji="0" lang="en-DE" altLang="en-DE" b="0" i="0" u="none" strike="noStrike" cap="none" normalizeH="0" baseline="0">
                <a:ln>
                  <a:noFill/>
                </a:ln>
                <a:solidFill>
                  <a:srgbClr val="6A8759"/>
                </a:solidFill>
                <a:effectLst/>
                <a:latin typeface="Arial Unicode MS"/>
              </a:rPr>
              <a:t>"Total number of murders (log scale)"</a:t>
            </a:r>
            <a:r>
              <a:rPr kumimoji="0" lang="en-DE" altLang="en-DE" b="0" i="0" u="none" strike="noStrike" cap="none" normalizeH="0" baseline="0">
                <a:ln>
                  <a:noFill/>
                </a:ln>
                <a:solidFill>
                  <a:srgbClr val="A9B7C6"/>
                </a:solidFill>
                <a:effectLst/>
                <a:latin typeface="Arial Unicode MS"/>
              </a:rPr>
              <a:t>) +</a:t>
            </a:r>
            <a:br>
              <a:rPr kumimoji="0" lang="en-DE" altLang="en-DE" b="0" i="0" u="none" strike="noStrike" cap="none" normalizeH="0" baseline="0">
                <a:ln>
                  <a:noFill/>
                </a:ln>
                <a:solidFill>
                  <a:srgbClr val="A9B7C6"/>
                </a:solidFill>
                <a:effectLst/>
                <a:latin typeface="Arial Unicode MS"/>
              </a:rPr>
            </a:br>
            <a:r>
              <a:rPr kumimoji="0" lang="en-DE" altLang="en-DE" b="0" i="0" u="none" strike="noStrike" cap="none" normalizeH="0" baseline="0">
                <a:ln>
                  <a:noFill/>
                </a:ln>
                <a:solidFill>
                  <a:srgbClr val="A9B7C6"/>
                </a:solidFill>
                <a:effectLst/>
                <a:latin typeface="Arial Unicode MS"/>
              </a:rPr>
              <a:t>ggtitle(</a:t>
            </a:r>
            <a:r>
              <a:rPr kumimoji="0" lang="en-DE" altLang="en-DE" b="0" i="0" u="none" strike="noStrike" cap="none" normalizeH="0" baseline="0">
                <a:ln>
                  <a:noFill/>
                </a:ln>
                <a:solidFill>
                  <a:srgbClr val="6A8759"/>
                </a:solidFill>
                <a:effectLst/>
                <a:latin typeface="Arial Unicode MS"/>
              </a:rPr>
              <a:t>"US Gun Murders in 2010"</a:t>
            </a:r>
            <a:r>
              <a:rPr kumimoji="0" lang="en-DE" altLang="en-DE" b="0" i="0" u="none" strike="noStrike" cap="none" normalizeH="0" baseline="0">
                <a:ln>
                  <a:noFill/>
                </a:ln>
                <a:solidFill>
                  <a:srgbClr val="A9B7C6"/>
                </a:solidFill>
                <a:effectLst/>
                <a:latin typeface="Arial Unicode MS"/>
              </a:rPr>
              <a:t>) +</a:t>
            </a:r>
            <a:br>
              <a:rPr kumimoji="0" lang="en-DE" altLang="en-DE" b="0" i="0" u="none" strike="noStrike" cap="none" normalizeH="0" baseline="0">
                <a:ln>
                  <a:noFill/>
                </a:ln>
                <a:solidFill>
                  <a:srgbClr val="A9B7C6"/>
                </a:solidFill>
                <a:effectLst/>
                <a:latin typeface="Arial Unicode MS"/>
              </a:rPr>
            </a:br>
            <a:r>
              <a:rPr kumimoji="0" lang="en-DE" altLang="en-DE" b="0" i="0" u="none" strike="noStrike" cap="none" normalizeH="0" baseline="0">
                <a:ln>
                  <a:noFill/>
                </a:ln>
                <a:solidFill>
                  <a:srgbClr val="A9B7C6"/>
                </a:solidFill>
                <a:effectLst/>
                <a:latin typeface="Arial Unicode MS"/>
              </a:rPr>
              <a:t>scale_color_discrete(name = </a:t>
            </a:r>
            <a:r>
              <a:rPr kumimoji="0" lang="en-DE" altLang="en-DE" b="0" i="0" u="none" strike="noStrike" cap="none" normalizeH="0" baseline="0">
                <a:ln>
                  <a:noFill/>
                </a:ln>
                <a:solidFill>
                  <a:srgbClr val="6A8759"/>
                </a:solidFill>
                <a:effectLst/>
                <a:latin typeface="Arial Unicode MS"/>
              </a:rPr>
              <a:t>"Region"</a:t>
            </a:r>
            <a:r>
              <a:rPr kumimoji="0" lang="en-DE" altLang="en-DE" b="0" i="0" u="none" strike="noStrike" cap="none" normalizeH="0" baseline="0">
                <a:ln>
                  <a:noFill/>
                </a:ln>
                <a:solidFill>
                  <a:srgbClr val="A9B7C6"/>
                </a:solidFill>
                <a:effectLst/>
                <a:latin typeface="Arial Unicode MS"/>
              </a:rPr>
              <a:t>) +</a:t>
            </a:r>
            <a:br>
              <a:rPr kumimoji="0" lang="en-DE" altLang="en-DE" b="0" i="0" u="none" strike="noStrike" cap="none" normalizeH="0" baseline="0">
                <a:ln>
                  <a:noFill/>
                </a:ln>
                <a:solidFill>
                  <a:srgbClr val="A9B7C6"/>
                </a:solidFill>
                <a:effectLst/>
                <a:latin typeface="Arial Unicode MS"/>
              </a:rPr>
            </a:br>
            <a:r>
              <a:rPr kumimoji="0" lang="en-DE" altLang="en-DE" b="0" i="0" u="none" strike="noStrike" cap="none" normalizeH="0" baseline="0">
                <a:ln>
                  <a:noFill/>
                </a:ln>
                <a:solidFill>
                  <a:srgbClr val="A9B7C6"/>
                </a:solidFill>
                <a:effectLst/>
                <a:latin typeface="Arial Unicode MS"/>
              </a:rPr>
              <a:t>theme_economist()</a:t>
            </a:r>
            <a:endParaRPr kumimoji="0" lang="en-DE" altLang="en-DE"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120189"/>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0688" y="28511"/>
            <a:ext cx="11350752" cy="1325563"/>
          </a:xfrm>
        </p:spPr>
        <p:txBody>
          <a:bodyPr>
            <a:normAutofit/>
          </a:bodyPr>
          <a:lstStyle/>
          <a:p>
            <a:r>
              <a:rPr lang="es-ES" sz="3600" dirty="0">
                <a:solidFill>
                  <a:schemeClr val="bg1"/>
                </a:solidFill>
                <a:latin typeface="Montserrat ExtraBold" panose="00000900000000000000" pitchFamily="2" charset="0"/>
              </a:rPr>
              <a:t>Resumen </a:t>
            </a:r>
            <a:r>
              <a:rPr lang="es-ES" sz="3600" dirty="0" err="1">
                <a:solidFill>
                  <a:schemeClr val="bg1"/>
                </a:solidFill>
                <a:latin typeface="Montserrat ExtraBold" panose="00000900000000000000" pitchFamily="2" charset="0"/>
              </a:rPr>
              <a:t>ggplot</a:t>
            </a:r>
            <a:endParaRPr lang="en-US" sz="3600" dirty="0">
              <a:solidFill>
                <a:schemeClr val="accent2">
                  <a:lumMod val="60000"/>
                  <a:lumOff val="40000"/>
                </a:schemeClr>
              </a:solidFill>
              <a:latin typeface="Montserrat ExtraBold" panose="00000900000000000000" pitchFamily="2" charset="0"/>
            </a:endParaRPr>
          </a:p>
        </p:txBody>
      </p:sp>
      <p:pic>
        <p:nvPicPr>
          <p:cNvPr id="12290" name="Picture 2" descr="ggplot2 components - 1">
            <a:extLst>
              <a:ext uri="{FF2B5EF4-FFF2-40B4-BE49-F238E27FC236}">
                <a16:creationId xmlns:a16="http://schemas.microsoft.com/office/drawing/2014/main" id="{39FED41A-D894-E824-EEAC-9C497245C2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5728" y="1123017"/>
            <a:ext cx="6980543" cy="5484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288714"/>
      </p:ext>
    </p:extLst>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0688" y="28511"/>
            <a:ext cx="11350752" cy="1325563"/>
          </a:xfrm>
        </p:spPr>
        <p:txBody>
          <a:bodyPr>
            <a:normAutofit/>
          </a:bodyPr>
          <a:lstStyle/>
          <a:p>
            <a:r>
              <a:rPr lang="es-ES" sz="3600" dirty="0">
                <a:solidFill>
                  <a:schemeClr val="bg1"/>
                </a:solidFill>
                <a:latin typeface="Montserrat ExtraBold" panose="00000900000000000000" pitchFamily="2" charset="0"/>
              </a:rPr>
              <a:t>Resumen </a:t>
            </a:r>
            <a:r>
              <a:rPr lang="es-ES" sz="3600" dirty="0" err="1">
                <a:solidFill>
                  <a:schemeClr val="bg1"/>
                </a:solidFill>
                <a:latin typeface="Montserrat ExtraBold" panose="00000900000000000000" pitchFamily="2" charset="0"/>
              </a:rPr>
              <a:t>ggplot</a:t>
            </a:r>
            <a:endParaRPr lang="en-US" sz="3600" dirty="0">
              <a:solidFill>
                <a:schemeClr val="accent2">
                  <a:lumMod val="60000"/>
                  <a:lumOff val="40000"/>
                </a:schemeClr>
              </a:solidFill>
              <a:latin typeface="Montserrat ExtraBold" panose="00000900000000000000" pitchFamily="2" charset="0"/>
            </a:endParaRPr>
          </a:p>
        </p:txBody>
      </p:sp>
      <p:pic>
        <p:nvPicPr>
          <p:cNvPr id="13314" name="Picture 2" descr="ggplot2 components - 2">
            <a:extLst>
              <a:ext uri="{FF2B5EF4-FFF2-40B4-BE49-F238E27FC236}">
                <a16:creationId xmlns:a16="http://schemas.microsoft.com/office/drawing/2014/main" id="{551A9E41-7D18-DF4F-9C05-87BDAA22C0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014" y="1354074"/>
            <a:ext cx="66675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66856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5778" name="Title 1"/>
          <p:cNvSpPr>
            <a:spLocks noGrp="1" noChangeArrowheads="1"/>
          </p:cNvSpPr>
          <p:nvPr>
            <p:ph type="title" idx="4294967295"/>
          </p:nvPr>
        </p:nvSpPr>
        <p:spPr>
          <a:xfrm>
            <a:off x="-1" y="381000"/>
            <a:ext cx="10455215" cy="1630363"/>
          </a:xfrm>
        </p:spPr>
        <p:txBody>
          <a:bodyPr>
            <a:normAutofit fontScale="90000"/>
          </a:bodyPr>
          <a:lstStyle/>
          <a:p>
            <a:pPr eaLnBrk="1" hangingPunct="1"/>
            <a:r>
              <a:rPr lang="es-CO" altLang="en-US" sz="3200" b="1" dirty="0">
                <a:solidFill>
                  <a:schemeClr val="bg1"/>
                </a:solidFill>
                <a:latin typeface="Montserrat" panose="00000500000000000000" pitchFamily="2" charset="0"/>
              </a:rPr>
              <a:t>Tabla de Contingencia:</a:t>
            </a:r>
            <a:br>
              <a:rPr lang="es-CO" altLang="en-US" sz="3200" b="1" dirty="0">
                <a:solidFill>
                  <a:schemeClr val="bg1"/>
                </a:solidFill>
                <a:latin typeface="Montserrat" panose="00000500000000000000" pitchFamily="2" charset="0"/>
              </a:rPr>
            </a:br>
            <a:r>
              <a:rPr lang="es-CO" altLang="en-US" sz="3200" b="1" dirty="0">
                <a:solidFill>
                  <a:schemeClr val="bg1"/>
                </a:solidFill>
                <a:latin typeface="Montserrat" panose="00000500000000000000" pitchFamily="2" charset="0"/>
              </a:rPr>
              <a:t> </a:t>
            </a:r>
            <a:br>
              <a:rPr lang="es-CO" altLang="en-US" sz="3200" dirty="0">
                <a:solidFill>
                  <a:schemeClr val="bg1"/>
                </a:solidFill>
                <a:latin typeface="Montserrat" panose="00000500000000000000" pitchFamily="2" charset="0"/>
              </a:rPr>
            </a:br>
            <a:r>
              <a:rPr lang="es-CO" altLang="en-US" sz="3200" dirty="0">
                <a:solidFill>
                  <a:schemeClr val="bg1"/>
                </a:solidFill>
                <a:latin typeface="Montserrat ExtraLight" panose="00000300000000000000" pitchFamily="2" charset="0"/>
              </a:rPr>
              <a:t>Permite organizar dos o más variables categóricas</a:t>
            </a:r>
            <a:br>
              <a:rPr lang="es-CO" altLang="en-US" sz="3200" dirty="0">
                <a:solidFill>
                  <a:schemeClr val="bg1"/>
                </a:solidFill>
                <a:latin typeface="Montserrat" panose="00000500000000000000" pitchFamily="2" charset="0"/>
              </a:rPr>
            </a:br>
            <a:endParaRPr lang="es-CO" altLang="en-US" sz="3200" dirty="0">
              <a:solidFill>
                <a:schemeClr val="bg1"/>
              </a:solidFill>
              <a:latin typeface="Montserrat" panose="00000500000000000000" pitchFamily="2" charset="0"/>
            </a:endParaRPr>
          </a:p>
        </p:txBody>
      </p:sp>
      <p:sp>
        <p:nvSpPr>
          <p:cNvPr id="75779" name="Content Placeholder 2"/>
          <p:cNvSpPr>
            <a:spLocks noGrp="1" noChangeArrowheads="1"/>
          </p:cNvSpPr>
          <p:nvPr>
            <p:ph sz="half" idx="4294967295"/>
          </p:nvPr>
        </p:nvSpPr>
        <p:spPr>
          <a:xfrm>
            <a:off x="293297" y="1881097"/>
            <a:ext cx="5143159" cy="4532313"/>
          </a:xfrm>
        </p:spPr>
        <p:txBody>
          <a:bodyPr/>
          <a:lstStyle/>
          <a:p>
            <a:pPr marL="0" indent="0" eaLnBrk="1" hangingPunct="1">
              <a:buNone/>
            </a:pPr>
            <a:r>
              <a:rPr lang="es-ES" altLang="en-US" sz="2200" dirty="0">
                <a:solidFill>
                  <a:schemeClr val="bg1"/>
                </a:solidFill>
                <a:latin typeface="Montserrat" panose="00000500000000000000" pitchFamily="2" charset="0"/>
              </a:rPr>
              <a:t>Ejemplo:</a:t>
            </a:r>
            <a:endParaRPr lang="es-CO" altLang="en-US" sz="2200" dirty="0">
              <a:solidFill>
                <a:schemeClr val="bg1"/>
              </a:solidFill>
              <a:latin typeface="Montserrat" panose="00000500000000000000" pitchFamily="2" charset="0"/>
            </a:endParaRPr>
          </a:p>
          <a:p>
            <a:pPr eaLnBrk="1" hangingPunct="1"/>
            <a:r>
              <a:rPr lang="es-CO" altLang="en-US" sz="2200" dirty="0">
                <a:solidFill>
                  <a:schemeClr val="bg1"/>
                </a:solidFill>
                <a:latin typeface="Montserrat" panose="00000500000000000000" pitchFamily="2" charset="0"/>
              </a:rPr>
              <a:t>Muestra aleatoria de 400 facturas.</a:t>
            </a:r>
          </a:p>
          <a:p>
            <a:pPr eaLnBrk="1" hangingPunct="1"/>
            <a:r>
              <a:rPr lang="es-CO" altLang="en-US" sz="2200" dirty="0">
                <a:solidFill>
                  <a:schemeClr val="bg1"/>
                </a:solidFill>
                <a:latin typeface="Montserrat" panose="00000500000000000000" pitchFamily="2" charset="0"/>
              </a:rPr>
              <a:t>Cada factura se categoriza en monto alto, medio, bajo.</a:t>
            </a:r>
          </a:p>
          <a:p>
            <a:pPr eaLnBrk="1" hangingPunct="1"/>
            <a:r>
              <a:rPr lang="es-CO" altLang="en-US" sz="2200" dirty="0">
                <a:solidFill>
                  <a:schemeClr val="bg1"/>
                </a:solidFill>
                <a:latin typeface="Montserrat" panose="00000500000000000000" pitchFamily="2" charset="0"/>
              </a:rPr>
              <a:t>Cada factura se analiza para buscar errores.</a:t>
            </a:r>
          </a:p>
          <a:p>
            <a:pPr eaLnBrk="1" hangingPunct="1"/>
            <a:r>
              <a:rPr lang="es-CO" altLang="en-US" sz="2200" dirty="0">
                <a:solidFill>
                  <a:schemeClr val="bg1"/>
                </a:solidFill>
                <a:latin typeface="Montserrat" panose="00000500000000000000" pitchFamily="2" charset="0"/>
              </a:rPr>
              <a:t>Se organizan los datos en la tabla de contingencia de la derecha.</a:t>
            </a:r>
          </a:p>
        </p:txBody>
      </p:sp>
      <p:graphicFrame>
        <p:nvGraphicFramePr>
          <p:cNvPr id="10" name="Table 9"/>
          <p:cNvGraphicFramePr>
            <a:graphicFrameLocks noGrp="1"/>
          </p:cNvGraphicFramePr>
          <p:nvPr/>
        </p:nvGraphicFramePr>
        <p:xfrm>
          <a:off x="5729754" y="1881097"/>
          <a:ext cx="4916152" cy="3352800"/>
        </p:xfrm>
        <a:graphic>
          <a:graphicData uri="http://schemas.openxmlformats.org/drawingml/2006/table">
            <a:tbl>
              <a:tblPr firstRow="1" bandRow="1">
                <a:tableStyleId>{073A0DAA-6AF3-43AB-8588-CEC1D06C72B9}</a:tableStyleId>
              </a:tblPr>
              <a:tblGrid>
                <a:gridCol w="1229038">
                  <a:extLst>
                    <a:ext uri="{9D8B030D-6E8A-4147-A177-3AD203B41FA5}">
                      <a16:colId xmlns:a16="http://schemas.microsoft.com/office/drawing/2014/main" val="20000"/>
                    </a:ext>
                  </a:extLst>
                </a:gridCol>
                <a:gridCol w="1229038">
                  <a:extLst>
                    <a:ext uri="{9D8B030D-6E8A-4147-A177-3AD203B41FA5}">
                      <a16:colId xmlns:a16="http://schemas.microsoft.com/office/drawing/2014/main" val="20001"/>
                    </a:ext>
                  </a:extLst>
                </a:gridCol>
                <a:gridCol w="1229038">
                  <a:extLst>
                    <a:ext uri="{9D8B030D-6E8A-4147-A177-3AD203B41FA5}">
                      <a16:colId xmlns:a16="http://schemas.microsoft.com/office/drawing/2014/main" val="20002"/>
                    </a:ext>
                  </a:extLst>
                </a:gridCol>
                <a:gridCol w="1229038">
                  <a:extLst>
                    <a:ext uri="{9D8B030D-6E8A-4147-A177-3AD203B41FA5}">
                      <a16:colId xmlns:a16="http://schemas.microsoft.com/office/drawing/2014/main" val="20003"/>
                    </a:ext>
                  </a:extLst>
                </a:gridCol>
              </a:tblGrid>
              <a:tr h="670560">
                <a:tc>
                  <a:txBody>
                    <a:bodyPr/>
                    <a:lstStyle/>
                    <a:p>
                      <a:pPr algn="ctr"/>
                      <a:endParaRPr lang="es-CO" noProof="0" dirty="0"/>
                    </a:p>
                  </a:txBody>
                  <a:tcPr marL="91423" marR="91423"/>
                </a:tc>
                <a:tc>
                  <a:txBody>
                    <a:bodyPr/>
                    <a:lstStyle/>
                    <a:p>
                      <a:pPr algn="ctr"/>
                      <a:r>
                        <a:rPr lang="es-CO" noProof="0" dirty="0"/>
                        <a:t>No </a:t>
                      </a:r>
                    </a:p>
                    <a:p>
                      <a:pPr algn="ctr"/>
                      <a:r>
                        <a:rPr lang="es-CO" noProof="0" dirty="0"/>
                        <a:t>Errores</a:t>
                      </a:r>
                    </a:p>
                  </a:txBody>
                  <a:tcPr marL="91423" marR="91423"/>
                </a:tc>
                <a:tc>
                  <a:txBody>
                    <a:bodyPr/>
                    <a:lstStyle/>
                    <a:p>
                      <a:pPr algn="ctr"/>
                      <a:endParaRPr lang="es-CO" noProof="0" dirty="0"/>
                    </a:p>
                    <a:p>
                      <a:pPr algn="ctr"/>
                      <a:r>
                        <a:rPr lang="es-CO" noProof="0" dirty="0"/>
                        <a:t>Errores</a:t>
                      </a:r>
                    </a:p>
                  </a:txBody>
                  <a:tcPr marL="91423" marR="91423"/>
                </a:tc>
                <a:tc>
                  <a:txBody>
                    <a:bodyPr/>
                    <a:lstStyle/>
                    <a:p>
                      <a:pPr algn="ctr"/>
                      <a:endParaRPr lang="es-CO" noProof="0" dirty="0"/>
                    </a:p>
                    <a:p>
                      <a:pPr algn="ctr"/>
                      <a:r>
                        <a:rPr lang="es-CO" noProof="0" dirty="0"/>
                        <a:t>Total</a:t>
                      </a:r>
                    </a:p>
                  </a:txBody>
                  <a:tcPr marL="91423" marR="91423"/>
                </a:tc>
                <a:extLst>
                  <a:ext uri="{0D108BD9-81ED-4DB2-BD59-A6C34878D82A}">
                    <a16:rowId xmlns:a16="http://schemas.microsoft.com/office/drawing/2014/main" val="10000"/>
                  </a:ext>
                </a:extLst>
              </a:tr>
              <a:tr h="670560">
                <a:tc>
                  <a:txBody>
                    <a:bodyPr/>
                    <a:lstStyle/>
                    <a:p>
                      <a:pPr algn="ctr"/>
                      <a:r>
                        <a:rPr lang="es-CO" noProof="0" dirty="0"/>
                        <a:t>Monto</a:t>
                      </a:r>
                      <a:r>
                        <a:rPr lang="es-CO" baseline="0" noProof="0" dirty="0"/>
                        <a:t> Bajo</a:t>
                      </a:r>
                      <a:endParaRPr lang="es-CO" noProof="0" dirty="0"/>
                    </a:p>
                  </a:txBody>
                  <a:tcPr marL="91423" marR="91423"/>
                </a:tc>
                <a:tc>
                  <a:txBody>
                    <a:bodyPr/>
                    <a:lstStyle/>
                    <a:p>
                      <a:pPr algn="r"/>
                      <a:r>
                        <a:rPr lang="es-CO" noProof="0" dirty="0"/>
                        <a:t>170</a:t>
                      </a:r>
                    </a:p>
                  </a:txBody>
                  <a:tcPr marL="91423" marR="91423"/>
                </a:tc>
                <a:tc>
                  <a:txBody>
                    <a:bodyPr/>
                    <a:lstStyle/>
                    <a:p>
                      <a:pPr algn="r"/>
                      <a:r>
                        <a:rPr lang="es-CO" noProof="0" dirty="0"/>
                        <a:t>20</a:t>
                      </a:r>
                    </a:p>
                  </a:txBody>
                  <a:tcPr marL="91423" marR="91423"/>
                </a:tc>
                <a:tc>
                  <a:txBody>
                    <a:bodyPr/>
                    <a:lstStyle/>
                    <a:p>
                      <a:pPr algn="r"/>
                      <a:r>
                        <a:rPr lang="es-CO" noProof="0" dirty="0"/>
                        <a:t>190</a:t>
                      </a:r>
                    </a:p>
                  </a:txBody>
                  <a:tcPr marL="91423" marR="91423"/>
                </a:tc>
                <a:extLst>
                  <a:ext uri="{0D108BD9-81ED-4DB2-BD59-A6C34878D82A}">
                    <a16:rowId xmlns:a16="http://schemas.microsoft.com/office/drawing/2014/main" val="10001"/>
                  </a:ext>
                </a:extLst>
              </a:tr>
              <a:tr h="670560">
                <a:tc>
                  <a:txBody>
                    <a:bodyPr/>
                    <a:lstStyle/>
                    <a:p>
                      <a:pPr algn="ctr"/>
                      <a:r>
                        <a:rPr lang="es-CO" noProof="0" dirty="0"/>
                        <a:t>Monto Medio</a:t>
                      </a:r>
                    </a:p>
                  </a:txBody>
                  <a:tcPr marL="91423" marR="91423"/>
                </a:tc>
                <a:tc>
                  <a:txBody>
                    <a:bodyPr/>
                    <a:lstStyle/>
                    <a:p>
                      <a:pPr algn="r"/>
                      <a:r>
                        <a:rPr lang="es-CO" noProof="0" dirty="0"/>
                        <a:t>100</a:t>
                      </a:r>
                    </a:p>
                  </a:txBody>
                  <a:tcPr marL="91423" marR="91423"/>
                </a:tc>
                <a:tc>
                  <a:txBody>
                    <a:bodyPr/>
                    <a:lstStyle/>
                    <a:p>
                      <a:pPr algn="r"/>
                      <a:r>
                        <a:rPr lang="es-CO" noProof="0" dirty="0"/>
                        <a:t>40</a:t>
                      </a:r>
                    </a:p>
                  </a:txBody>
                  <a:tcPr marL="91423" marR="91423"/>
                </a:tc>
                <a:tc>
                  <a:txBody>
                    <a:bodyPr/>
                    <a:lstStyle/>
                    <a:p>
                      <a:pPr algn="r"/>
                      <a:r>
                        <a:rPr lang="es-CO" noProof="0" dirty="0"/>
                        <a:t>140</a:t>
                      </a:r>
                    </a:p>
                  </a:txBody>
                  <a:tcPr marL="91423" marR="91423"/>
                </a:tc>
                <a:extLst>
                  <a:ext uri="{0D108BD9-81ED-4DB2-BD59-A6C34878D82A}">
                    <a16:rowId xmlns:a16="http://schemas.microsoft.com/office/drawing/2014/main" val="10002"/>
                  </a:ext>
                </a:extLst>
              </a:tr>
              <a:tr h="670560">
                <a:tc>
                  <a:txBody>
                    <a:bodyPr/>
                    <a:lstStyle/>
                    <a:p>
                      <a:pPr algn="ctr"/>
                      <a:r>
                        <a:rPr lang="es-CO" noProof="0" dirty="0"/>
                        <a:t>Monto</a:t>
                      </a:r>
                      <a:r>
                        <a:rPr lang="es-CO" baseline="0" noProof="0" dirty="0"/>
                        <a:t> </a:t>
                      </a:r>
                    </a:p>
                    <a:p>
                      <a:pPr algn="ctr"/>
                      <a:r>
                        <a:rPr lang="es-CO" baseline="0" noProof="0" dirty="0"/>
                        <a:t>Alto</a:t>
                      </a:r>
                      <a:endParaRPr lang="es-CO" noProof="0" dirty="0"/>
                    </a:p>
                  </a:txBody>
                  <a:tcPr marL="91423" marR="91423"/>
                </a:tc>
                <a:tc>
                  <a:txBody>
                    <a:bodyPr/>
                    <a:lstStyle/>
                    <a:p>
                      <a:pPr algn="r"/>
                      <a:r>
                        <a:rPr lang="es-CO" noProof="0" dirty="0"/>
                        <a:t>65</a:t>
                      </a:r>
                    </a:p>
                  </a:txBody>
                  <a:tcPr marL="91423" marR="91423"/>
                </a:tc>
                <a:tc>
                  <a:txBody>
                    <a:bodyPr/>
                    <a:lstStyle/>
                    <a:p>
                      <a:pPr algn="r"/>
                      <a:r>
                        <a:rPr lang="es-CO" noProof="0" dirty="0"/>
                        <a:t>5</a:t>
                      </a:r>
                    </a:p>
                  </a:txBody>
                  <a:tcPr marL="91423" marR="91423"/>
                </a:tc>
                <a:tc>
                  <a:txBody>
                    <a:bodyPr/>
                    <a:lstStyle/>
                    <a:p>
                      <a:pPr algn="r"/>
                      <a:r>
                        <a:rPr lang="es-CO" noProof="0" dirty="0"/>
                        <a:t>70</a:t>
                      </a:r>
                    </a:p>
                  </a:txBody>
                  <a:tcPr marL="91423" marR="91423"/>
                </a:tc>
                <a:extLst>
                  <a:ext uri="{0D108BD9-81ED-4DB2-BD59-A6C34878D82A}">
                    <a16:rowId xmlns:a16="http://schemas.microsoft.com/office/drawing/2014/main" val="10003"/>
                  </a:ext>
                </a:extLst>
              </a:tr>
              <a:tr h="670560">
                <a:tc>
                  <a:txBody>
                    <a:bodyPr/>
                    <a:lstStyle/>
                    <a:p>
                      <a:pPr algn="ctr"/>
                      <a:r>
                        <a:rPr lang="es-CO" noProof="0" dirty="0"/>
                        <a:t>Total</a:t>
                      </a:r>
                    </a:p>
                  </a:txBody>
                  <a:tcPr marL="91423" marR="91423"/>
                </a:tc>
                <a:tc>
                  <a:txBody>
                    <a:bodyPr/>
                    <a:lstStyle/>
                    <a:p>
                      <a:pPr algn="r"/>
                      <a:r>
                        <a:rPr lang="es-CO" noProof="0" dirty="0"/>
                        <a:t>335</a:t>
                      </a:r>
                    </a:p>
                  </a:txBody>
                  <a:tcPr marL="91423" marR="91423"/>
                </a:tc>
                <a:tc>
                  <a:txBody>
                    <a:bodyPr/>
                    <a:lstStyle/>
                    <a:p>
                      <a:pPr algn="r"/>
                      <a:r>
                        <a:rPr lang="es-CO" noProof="0" dirty="0"/>
                        <a:t>65</a:t>
                      </a:r>
                    </a:p>
                  </a:txBody>
                  <a:tcPr marL="91423" marR="91423"/>
                </a:tc>
                <a:tc>
                  <a:txBody>
                    <a:bodyPr/>
                    <a:lstStyle/>
                    <a:p>
                      <a:pPr algn="r"/>
                      <a:r>
                        <a:rPr lang="es-CO" noProof="0" dirty="0"/>
                        <a:t>400</a:t>
                      </a:r>
                    </a:p>
                  </a:txBody>
                  <a:tcPr marL="91423" marR="91423"/>
                </a:tc>
                <a:extLst>
                  <a:ext uri="{0D108BD9-81ED-4DB2-BD59-A6C34878D82A}">
                    <a16:rowId xmlns:a16="http://schemas.microsoft.com/office/drawing/2014/main" val="10004"/>
                  </a:ext>
                </a:extLst>
              </a:tr>
            </a:tbl>
          </a:graphicData>
        </a:graphic>
      </p:graphicFrame>
      <p:cxnSp>
        <p:nvCxnSpPr>
          <p:cNvPr id="2" name="Straight Connector 1">
            <a:extLst>
              <a:ext uri="{FF2B5EF4-FFF2-40B4-BE49-F238E27FC236}">
                <a16:creationId xmlns:a16="http://schemas.microsoft.com/office/drawing/2014/main" id="{F4FCB556-52BB-7CDA-ABBB-742BD01AD097}"/>
              </a:ext>
            </a:extLst>
          </p:cNvPr>
          <p:cNvCxnSpPr>
            <a:cxnSpLocks/>
          </p:cNvCxnSpPr>
          <p:nvPr/>
        </p:nvCxnSpPr>
        <p:spPr>
          <a:xfrm>
            <a:off x="0" y="972867"/>
            <a:ext cx="103430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744269"/>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0688" y="28511"/>
            <a:ext cx="11350752" cy="1325563"/>
          </a:xfrm>
        </p:spPr>
        <p:txBody>
          <a:bodyPr>
            <a:normAutofit/>
          </a:bodyPr>
          <a:lstStyle/>
          <a:p>
            <a:r>
              <a:rPr lang="es-ES" sz="3600" dirty="0">
                <a:solidFill>
                  <a:schemeClr val="bg1"/>
                </a:solidFill>
                <a:latin typeface="Montserrat ExtraBold" panose="00000900000000000000" pitchFamily="2" charset="0"/>
              </a:rPr>
              <a:t>Resumen </a:t>
            </a:r>
            <a:r>
              <a:rPr lang="es-ES" sz="3600" dirty="0" err="1">
                <a:solidFill>
                  <a:schemeClr val="bg1"/>
                </a:solidFill>
                <a:latin typeface="Montserrat ExtraBold" panose="00000900000000000000" pitchFamily="2" charset="0"/>
              </a:rPr>
              <a:t>ggplot</a:t>
            </a:r>
            <a:endParaRPr lang="en-US" sz="3600" dirty="0">
              <a:solidFill>
                <a:schemeClr val="accent2">
                  <a:lumMod val="60000"/>
                  <a:lumOff val="40000"/>
                </a:schemeClr>
              </a:solidFill>
              <a:latin typeface="Montserrat ExtraBold" panose="00000900000000000000" pitchFamily="2" charset="0"/>
            </a:endParaRPr>
          </a:p>
        </p:txBody>
      </p:sp>
      <p:pic>
        <p:nvPicPr>
          <p:cNvPr id="14338" name="Picture 2" descr="ggplot2 components - 3">
            <a:extLst>
              <a:ext uri="{FF2B5EF4-FFF2-40B4-BE49-F238E27FC236}">
                <a16:creationId xmlns:a16="http://schemas.microsoft.com/office/drawing/2014/main" id="{51CFFD24-B735-9FFD-A1C0-3D9E4D344B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9194" y="1145309"/>
            <a:ext cx="6850913" cy="5382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472819"/>
      </p:ext>
    </p:extLst>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0688" y="28511"/>
            <a:ext cx="11350752" cy="1325563"/>
          </a:xfrm>
        </p:spPr>
        <p:txBody>
          <a:bodyPr>
            <a:normAutofit/>
          </a:bodyPr>
          <a:lstStyle/>
          <a:p>
            <a:r>
              <a:rPr lang="es-ES" sz="3600" dirty="0">
                <a:solidFill>
                  <a:schemeClr val="bg1"/>
                </a:solidFill>
                <a:latin typeface="Montserrat ExtraBold" panose="00000900000000000000" pitchFamily="2" charset="0"/>
              </a:rPr>
              <a:t>Resumen </a:t>
            </a:r>
            <a:r>
              <a:rPr lang="es-ES" sz="3600" dirty="0" err="1">
                <a:solidFill>
                  <a:schemeClr val="bg1"/>
                </a:solidFill>
                <a:latin typeface="Montserrat ExtraBold" panose="00000900000000000000" pitchFamily="2" charset="0"/>
              </a:rPr>
              <a:t>ggplot</a:t>
            </a:r>
            <a:endParaRPr lang="en-US" sz="3600" dirty="0">
              <a:solidFill>
                <a:schemeClr val="accent2">
                  <a:lumMod val="60000"/>
                  <a:lumOff val="40000"/>
                </a:schemeClr>
              </a:solidFill>
              <a:latin typeface="Montserrat ExtraBold" panose="00000900000000000000" pitchFamily="2" charset="0"/>
            </a:endParaRPr>
          </a:p>
        </p:txBody>
      </p:sp>
      <p:pic>
        <p:nvPicPr>
          <p:cNvPr id="15362" name="Picture 2" descr="ggplot2 components - 4">
            <a:extLst>
              <a:ext uri="{FF2B5EF4-FFF2-40B4-BE49-F238E27FC236}">
                <a16:creationId xmlns:a16="http://schemas.microsoft.com/office/drawing/2014/main" id="{A1B8C5CF-B8F4-87D1-6AC9-850C1781F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0" y="1188316"/>
            <a:ext cx="66675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279013"/>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425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7113-3832-05C0-AB97-306FDBB49688}"/>
              </a:ext>
            </a:extLst>
          </p:cNvPr>
          <p:cNvSpPr>
            <a:spLocks noGrp="1"/>
          </p:cNvSpPr>
          <p:nvPr>
            <p:ph type="title"/>
          </p:nvPr>
        </p:nvSpPr>
        <p:spPr>
          <a:xfrm>
            <a:off x="170688" y="173736"/>
            <a:ext cx="11350752" cy="1325563"/>
          </a:xfrm>
        </p:spPr>
        <p:txBody>
          <a:bodyPr>
            <a:normAutofit/>
          </a:bodyPr>
          <a:lstStyle/>
          <a:p>
            <a:r>
              <a:rPr lang="es-ES" sz="3600" dirty="0">
                <a:solidFill>
                  <a:schemeClr val="bg1"/>
                </a:solidFill>
                <a:latin typeface="Montserrat ExtraBold" panose="00000900000000000000" pitchFamily="2" charset="0"/>
              </a:rPr>
              <a:t>Visualización de datos con ggplot2</a:t>
            </a:r>
            <a:endParaRPr lang="en-US" sz="3600" dirty="0">
              <a:solidFill>
                <a:schemeClr val="accent2">
                  <a:lumMod val="60000"/>
                  <a:lumOff val="40000"/>
                </a:schemeClr>
              </a:solidFill>
              <a:latin typeface="Montserrat ExtraBold" panose="00000900000000000000" pitchFamily="2" charset="0"/>
            </a:endParaRPr>
          </a:p>
        </p:txBody>
      </p:sp>
      <p:sp>
        <p:nvSpPr>
          <p:cNvPr id="4" name="TextBox 3">
            <a:extLst>
              <a:ext uri="{FF2B5EF4-FFF2-40B4-BE49-F238E27FC236}">
                <a16:creationId xmlns:a16="http://schemas.microsoft.com/office/drawing/2014/main" id="{46EAB8C4-958F-432D-FD86-B9A41D295E1F}"/>
              </a:ext>
            </a:extLst>
          </p:cNvPr>
          <p:cNvSpPr txBox="1"/>
          <p:nvPr/>
        </p:nvSpPr>
        <p:spPr>
          <a:xfrm>
            <a:off x="82296" y="1975997"/>
            <a:ext cx="1087221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defPPr>
              <a:defRPr lang="en-DE"/>
            </a:defPPr>
            <a:lvl1pPr marL="342900" marR="0" lvl="0" indent="-342900" eaLnBrk="0" fontAlgn="base" hangingPunct="0">
              <a:lnSpc>
                <a:spcPct val="100000"/>
              </a:lnSpc>
              <a:spcBef>
                <a:spcPct val="0"/>
              </a:spcBef>
              <a:spcAft>
                <a:spcPct val="0"/>
              </a:spcAft>
              <a:buClrTx/>
              <a:buSzTx/>
              <a:buFont typeface="Arial" panose="020B0604020202020204" pitchFamily="34" charset="0"/>
              <a:buChar char="•"/>
              <a:tabLst/>
              <a:defRPr sz="2400">
                <a:solidFill>
                  <a:schemeClr val="bg1"/>
                </a:solidFill>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DE" dirty="0"/>
              <a:t>Un sitio web útil para encontrar inspiración, ejemplos de código y </a:t>
            </a:r>
            <a:r>
              <a:rPr lang="es-MX" dirty="0"/>
              <a:t>sugerencias </a:t>
            </a:r>
            <a:r>
              <a:rPr lang="en-DE" dirty="0"/>
              <a:t>es </a:t>
            </a:r>
            <a:r>
              <a:rPr lang="en-DE" dirty="0">
                <a:hlinkClick r:id="rId4"/>
              </a:rPr>
              <a:t>https://www.data-to-viz.com</a:t>
            </a:r>
            <a:r>
              <a:rPr lang="en-DE" dirty="0"/>
              <a:t>.</a:t>
            </a:r>
          </a:p>
        </p:txBody>
      </p:sp>
    </p:spTree>
    <p:extLst>
      <p:ext uri="{BB962C8B-B14F-4D97-AF65-F5344CB8AC3E}">
        <p14:creationId xmlns:p14="http://schemas.microsoft.com/office/powerpoint/2010/main" val="2743209043"/>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1682" name="Rectangle 3"/>
          <p:cNvSpPr>
            <a:spLocks noGrp="1" noChangeArrowheads="1"/>
          </p:cNvSpPr>
          <p:nvPr>
            <p:ph type="body" sz="half" idx="4294967295"/>
          </p:nvPr>
        </p:nvSpPr>
        <p:spPr>
          <a:xfrm>
            <a:off x="491706" y="1633076"/>
            <a:ext cx="10483850" cy="5011737"/>
          </a:xfrm>
        </p:spPr>
        <p:txBody>
          <a:bodyPr>
            <a:noAutofit/>
          </a:bodyPr>
          <a:lstStyle/>
          <a:p>
            <a:pPr marL="0" indent="0">
              <a:buClr>
                <a:schemeClr val="tx1"/>
              </a:buClr>
              <a:buSzPct val="80000"/>
              <a:buNone/>
            </a:pPr>
            <a:r>
              <a:rPr lang="es-ES" altLang="en-US" sz="2200" dirty="0">
                <a:solidFill>
                  <a:schemeClr val="bg1"/>
                </a:solidFill>
                <a:latin typeface="Montserrat" panose="00000500000000000000" pitchFamily="2" charset="0"/>
              </a:rPr>
              <a:t>Utilizando los datos de películas (movies.xls):</a:t>
            </a:r>
            <a:endParaRPr lang="es-CO" altLang="en-US" sz="2200" dirty="0">
              <a:solidFill>
                <a:schemeClr val="bg1"/>
              </a:solidFill>
              <a:latin typeface="Montserrat" panose="00000500000000000000" pitchFamily="2" charset="0"/>
            </a:endParaRPr>
          </a:p>
          <a:p>
            <a:pPr marL="0" indent="0">
              <a:buClr>
                <a:schemeClr val="tx1"/>
              </a:buClr>
              <a:buSzPct val="80000"/>
              <a:buNone/>
            </a:pPr>
            <a:endParaRPr lang="es-CO" altLang="en-US" sz="2200" dirty="0">
              <a:solidFill>
                <a:schemeClr val="bg1"/>
              </a:solidFill>
              <a:latin typeface="Montserrat" panose="00000500000000000000" pitchFamily="2" charset="0"/>
            </a:endParaRPr>
          </a:p>
          <a:p>
            <a:pPr marL="457200" indent="-457200">
              <a:buClr>
                <a:schemeClr val="bg1"/>
              </a:buClr>
              <a:buSzPct val="80000"/>
              <a:buAutoNum type="alphaLcParenR"/>
            </a:pPr>
            <a:r>
              <a:rPr lang="es-CO" altLang="en-US" sz="2200" dirty="0">
                <a:solidFill>
                  <a:schemeClr val="bg1"/>
                </a:solidFill>
                <a:latin typeface="Montserrat" panose="00000500000000000000" pitchFamily="2" charset="0"/>
              </a:rPr>
              <a:t>Construya un gráfico de barras, un gráfico de torta y un gráfico de Pareto para la cantidad de películas por género. ¿Qué géneros tienen la mayor cantidad de películas?</a:t>
            </a:r>
          </a:p>
          <a:p>
            <a:pPr marL="457200" indent="-457200">
              <a:buClr>
                <a:schemeClr val="bg1"/>
              </a:buClr>
              <a:buSzPct val="80000"/>
              <a:buAutoNum type="alphaLcParenR"/>
            </a:pPr>
            <a:r>
              <a:rPr lang="es-CO" altLang="en-US" sz="2200" dirty="0">
                <a:solidFill>
                  <a:schemeClr val="bg1"/>
                </a:solidFill>
                <a:latin typeface="Montserrat" panose="00000500000000000000" pitchFamily="2" charset="0"/>
              </a:rPr>
              <a:t>¿Qué gráfico es mejor para representar estos datos? </a:t>
            </a:r>
          </a:p>
        </p:txBody>
      </p:sp>
      <p:sp>
        <p:nvSpPr>
          <p:cNvPr id="3" name="Title 1"/>
          <p:cNvSpPr txBox="1">
            <a:spLocks noChangeArrowheads="1"/>
          </p:cNvSpPr>
          <p:nvPr/>
        </p:nvSpPr>
        <p:spPr>
          <a:xfrm>
            <a:off x="2019299" y="213187"/>
            <a:ext cx="8153400" cy="990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altLang="en-US" sz="3200" b="1" i="0" u="none" strike="noStrike" kern="1200" cap="none" spc="0" normalizeH="0" baseline="0" noProof="0" dirty="0">
                <a:ln>
                  <a:noFill/>
                </a:ln>
                <a:solidFill>
                  <a:prstClr val="white"/>
                </a:solidFill>
                <a:effectLst/>
                <a:uLnTx/>
                <a:uFillTx/>
                <a:latin typeface="Montserrat" panose="00000500000000000000" pitchFamily="2" charset="0"/>
                <a:ea typeface="+mj-ea"/>
                <a:cs typeface="+mj-cs"/>
              </a:rPr>
              <a:t>Ejercicio</a:t>
            </a:r>
          </a:p>
        </p:txBody>
      </p:sp>
      <p:sp>
        <p:nvSpPr>
          <p:cNvPr id="2" name="Rectangle: Rounded Corners 1">
            <a:extLst>
              <a:ext uri="{FF2B5EF4-FFF2-40B4-BE49-F238E27FC236}">
                <a16:creationId xmlns:a16="http://schemas.microsoft.com/office/drawing/2014/main" id="{239108C4-F2FC-8F7C-443E-8DBB7FFF2C1C}"/>
              </a:ext>
            </a:extLst>
          </p:cNvPr>
          <p:cNvSpPr/>
          <p:nvPr/>
        </p:nvSpPr>
        <p:spPr>
          <a:xfrm>
            <a:off x="4758905" y="346178"/>
            <a:ext cx="2674189" cy="724619"/>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364150"/>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1682" name="Rectangle 3"/>
          <p:cNvSpPr>
            <a:spLocks noGrp="1" noChangeArrowheads="1"/>
          </p:cNvSpPr>
          <p:nvPr>
            <p:ph type="body" sz="half" idx="4294967295"/>
          </p:nvPr>
        </p:nvSpPr>
        <p:spPr>
          <a:xfrm>
            <a:off x="534838" y="1633076"/>
            <a:ext cx="10483850" cy="5011737"/>
          </a:xfrm>
        </p:spPr>
        <p:txBody>
          <a:bodyPr>
            <a:noAutofit/>
          </a:bodyPr>
          <a:lstStyle/>
          <a:p>
            <a:pPr marL="0" indent="0">
              <a:buClr>
                <a:schemeClr val="tx1"/>
              </a:buClr>
              <a:buSzPct val="80000"/>
              <a:buNone/>
            </a:pPr>
            <a:r>
              <a:rPr lang="es-ES" altLang="en-US" sz="2200" dirty="0">
                <a:solidFill>
                  <a:schemeClr val="bg1"/>
                </a:solidFill>
                <a:latin typeface="Montserrat" panose="00000500000000000000" pitchFamily="2" charset="0"/>
              </a:rPr>
              <a:t>Utilizando los datos de películas (movies.xls):</a:t>
            </a:r>
            <a:endParaRPr lang="es-CO" altLang="en-US" sz="2200" dirty="0">
              <a:solidFill>
                <a:schemeClr val="bg1"/>
              </a:solidFill>
              <a:latin typeface="Montserrat" panose="00000500000000000000" pitchFamily="2" charset="0"/>
            </a:endParaRPr>
          </a:p>
          <a:p>
            <a:pPr marL="0" indent="0">
              <a:buClr>
                <a:schemeClr val="tx1"/>
              </a:buClr>
              <a:buSzPct val="80000"/>
              <a:buNone/>
            </a:pPr>
            <a:endParaRPr lang="es-CO" altLang="en-US" sz="2200" dirty="0">
              <a:solidFill>
                <a:schemeClr val="bg1"/>
              </a:solidFill>
              <a:latin typeface="Montserrat" panose="00000500000000000000" pitchFamily="2" charset="0"/>
            </a:endParaRPr>
          </a:p>
          <a:p>
            <a:pPr marL="457200" indent="-457200">
              <a:buClr>
                <a:schemeClr val="bg1"/>
              </a:buClr>
              <a:buSzPct val="80000"/>
              <a:buAutoNum type="alphaLcParenR"/>
            </a:pPr>
            <a:r>
              <a:rPr lang="es-CO" altLang="en-US" sz="2200" dirty="0">
                <a:solidFill>
                  <a:schemeClr val="bg1"/>
                </a:solidFill>
                <a:latin typeface="Montserrat" panose="00000500000000000000" pitchFamily="2" charset="0"/>
              </a:rPr>
              <a:t>Construya un Histograma para Box – US </a:t>
            </a:r>
            <a:r>
              <a:rPr lang="es-CO" altLang="en-US" sz="2200" dirty="0" err="1">
                <a:solidFill>
                  <a:schemeClr val="bg1"/>
                </a:solidFill>
                <a:latin typeface="Montserrat" panose="00000500000000000000" pitchFamily="2" charset="0"/>
              </a:rPr>
              <a:t>income</a:t>
            </a:r>
            <a:r>
              <a:rPr lang="es-CO" altLang="en-US" sz="2200" dirty="0">
                <a:solidFill>
                  <a:schemeClr val="bg1"/>
                </a:solidFill>
                <a:latin typeface="Montserrat" panose="00000500000000000000" pitchFamily="2" charset="0"/>
              </a:rPr>
              <a:t> y otro para Box – </a:t>
            </a:r>
            <a:r>
              <a:rPr lang="es-CO" altLang="en-US" sz="2200" dirty="0" err="1">
                <a:solidFill>
                  <a:schemeClr val="bg1"/>
                </a:solidFill>
                <a:latin typeface="Montserrat" panose="00000500000000000000" pitchFamily="2" charset="0"/>
              </a:rPr>
              <a:t>World</a:t>
            </a:r>
            <a:r>
              <a:rPr lang="es-CO" altLang="en-US" sz="2200" dirty="0">
                <a:solidFill>
                  <a:schemeClr val="bg1"/>
                </a:solidFill>
                <a:latin typeface="Montserrat" panose="00000500000000000000" pitchFamily="2" charset="0"/>
              </a:rPr>
              <a:t> </a:t>
            </a:r>
            <a:r>
              <a:rPr lang="es-CO" altLang="en-US" sz="2200" dirty="0" err="1">
                <a:solidFill>
                  <a:schemeClr val="bg1"/>
                </a:solidFill>
                <a:latin typeface="Montserrat" panose="00000500000000000000" pitchFamily="2" charset="0"/>
              </a:rPr>
              <a:t>Income</a:t>
            </a:r>
            <a:r>
              <a:rPr lang="es-CO" altLang="en-US" sz="2200" dirty="0">
                <a:solidFill>
                  <a:schemeClr val="bg1"/>
                </a:solidFill>
                <a:latin typeface="Montserrat" panose="00000500000000000000" pitchFamily="2" charset="0"/>
              </a:rPr>
              <a:t> ¿Qué puede decir del éxito de las películas?</a:t>
            </a:r>
          </a:p>
          <a:p>
            <a:pPr marL="457200" indent="-457200">
              <a:buClr>
                <a:schemeClr val="bg1"/>
              </a:buClr>
              <a:buSzPct val="80000"/>
              <a:buAutoNum type="alphaLcParenR"/>
            </a:pPr>
            <a:r>
              <a:rPr lang="es-CO" altLang="en-US" sz="2200" dirty="0">
                <a:solidFill>
                  <a:schemeClr val="bg1"/>
                </a:solidFill>
                <a:latin typeface="Montserrat" panose="00000500000000000000" pitchFamily="2" charset="0"/>
              </a:rPr>
              <a:t>Construya un histograma de polígono para comparar ambos ingresos. ¿Qué diferencias se pueden observar?</a:t>
            </a:r>
          </a:p>
        </p:txBody>
      </p:sp>
      <p:sp>
        <p:nvSpPr>
          <p:cNvPr id="2" name="Rectangle: Rounded Corners 1">
            <a:extLst>
              <a:ext uri="{FF2B5EF4-FFF2-40B4-BE49-F238E27FC236}">
                <a16:creationId xmlns:a16="http://schemas.microsoft.com/office/drawing/2014/main" id="{1A853261-A7BF-A763-EED2-C1A3342A2C51}"/>
              </a:ext>
            </a:extLst>
          </p:cNvPr>
          <p:cNvSpPr/>
          <p:nvPr/>
        </p:nvSpPr>
        <p:spPr>
          <a:xfrm>
            <a:off x="4758905" y="346178"/>
            <a:ext cx="2674189" cy="724619"/>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4" name="Title 1">
            <a:extLst>
              <a:ext uri="{FF2B5EF4-FFF2-40B4-BE49-F238E27FC236}">
                <a16:creationId xmlns:a16="http://schemas.microsoft.com/office/drawing/2014/main" id="{8CA4175A-AB6E-5471-EA5C-0EF5597EBF66}"/>
              </a:ext>
            </a:extLst>
          </p:cNvPr>
          <p:cNvSpPr txBox="1">
            <a:spLocks noChangeArrowheads="1"/>
          </p:cNvSpPr>
          <p:nvPr/>
        </p:nvSpPr>
        <p:spPr>
          <a:xfrm>
            <a:off x="2019299" y="213187"/>
            <a:ext cx="8153400" cy="990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altLang="en-US" sz="3200" b="1" i="0" u="none" strike="noStrike" kern="1200" cap="none" spc="0" normalizeH="0" baseline="0" noProof="0" dirty="0">
                <a:ln>
                  <a:noFill/>
                </a:ln>
                <a:solidFill>
                  <a:prstClr val="white"/>
                </a:solidFill>
                <a:effectLst/>
                <a:uLnTx/>
                <a:uFillTx/>
                <a:latin typeface="Montserrat" panose="00000500000000000000" pitchFamily="2" charset="0"/>
                <a:ea typeface="+mj-ea"/>
                <a:cs typeface="+mj-cs"/>
              </a:rPr>
              <a:t>Ejercicio</a:t>
            </a:r>
          </a:p>
        </p:txBody>
      </p:sp>
    </p:spTree>
    <p:extLst>
      <p:ext uri="{BB962C8B-B14F-4D97-AF65-F5344CB8AC3E}">
        <p14:creationId xmlns:p14="http://schemas.microsoft.com/office/powerpoint/2010/main" val="4145966362"/>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506" name="Title 1"/>
          <p:cNvSpPr>
            <a:spLocks noGrp="1"/>
          </p:cNvSpPr>
          <p:nvPr>
            <p:ph type="title" idx="4294967295"/>
          </p:nvPr>
        </p:nvSpPr>
        <p:spPr>
          <a:xfrm>
            <a:off x="0" y="228600"/>
            <a:ext cx="9124950" cy="990600"/>
          </a:xfrm>
        </p:spPr>
        <p:txBody>
          <a:bodyPr>
            <a:noAutofit/>
          </a:bodyPr>
          <a:lstStyle/>
          <a:p>
            <a:pPr eaLnBrk="1" hangingPunct="1"/>
            <a:r>
              <a:rPr lang="es-CO" altLang="en-US" sz="3300" b="1" dirty="0">
                <a:solidFill>
                  <a:schemeClr val="bg1"/>
                </a:solidFill>
                <a:latin typeface="Montserrat" panose="00000500000000000000" pitchFamily="2" charset="0"/>
              </a:rPr>
              <a:t>Lectura</a:t>
            </a:r>
            <a:r>
              <a:rPr lang="es-CO" altLang="en-US" sz="3300" dirty="0">
                <a:solidFill>
                  <a:schemeClr val="bg1"/>
                </a:solidFill>
                <a:latin typeface="Montserrat" panose="00000500000000000000" pitchFamily="2" charset="0"/>
              </a:rPr>
              <a:t>: Tabla de Contingencia basada en % del total (o de cada línea)</a:t>
            </a:r>
            <a:endParaRPr lang="es-CO" altLang="en-US" sz="3300" u="sng" dirty="0">
              <a:solidFill>
                <a:schemeClr val="bg1"/>
              </a:solidFill>
              <a:latin typeface="Montserrat" panose="00000500000000000000" pitchFamily="2" charset="0"/>
            </a:endParaRPr>
          </a:p>
        </p:txBody>
      </p:sp>
      <p:graphicFrame>
        <p:nvGraphicFramePr>
          <p:cNvPr id="7" name="Table 6"/>
          <p:cNvGraphicFramePr>
            <a:graphicFrameLocks noGrp="1"/>
          </p:cNvGraphicFramePr>
          <p:nvPr/>
        </p:nvGraphicFramePr>
        <p:xfrm>
          <a:off x="6248400" y="3124200"/>
          <a:ext cx="4191000" cy="3352800"/>
        </p:xfrm>
        <a:graphic>
          <a:graphicData uri="http://schemas.openxmlformats.org/drawingml/2006/table">
            <a:tbl>
              <a:tblPr firstRow="1" bandRow="1">
                <a:tableStyleId>{073A0DAA-6AF3-43AB-8588-CEC1D06C72B9}</a:tableStyleId>
              </a:tblPr>
              <a:tblGrid>
                <a:gridCol w="1047750">
                  <a:extLst>
                    <a:ext uri="{9D8B030D-6E8A-4147-A177-3AD203B41FA5}">
                      <a16:colId xmlns:a16="http://schemas.microsoft.com/office/drawing/2014/main" val="20000"/>
                    </a:ext>
                  </a:extLst>
                </a:gridCol>
                <a:gridCol w="1047750">
                  <a:extLst>
                    <a:ext uri="{9D8B030D-6E8A-4147-A177-3AD203B41FA5}">
                      <a16:colId xmlns:a16="http://schemas.microsoft.com/office/drawing/2014/main" val="20001"/>
                    </a:ext>
                  </a:extLst>
                </a:gridCol>
                <a:gridCol w="1047750">
                  <a:extLst>
                    <a:ext uri="{9D8B030D-6E8A-4147-A177-3AD203B41FA5}">
                      <a16:colId xmlns:a16="http://schemas.microsoft.com/office/drawing/2014/main" val="20002"/>
                    </a:ext>
                  </a:extLst>
                </a:gridCol>
                <a:gridCol w="1047750">
                  <a:extLst>
                    <a:ext uri="{9D8B030D-6E8A-4147-A177-3AD203B41FA5}">
                      <a16:colId xmlns:a16="http://schemas.microsoft.com/office/drawing/2014/main" val="20003"/>
                    </a:ext>
                  </a:extLst>
                </a:gridCol>
              </a:tblGrid>
              <a:tr h="670560">
                <a:tc>
                  <a:txBody>
                    <a:bodyPr/>
                    <a:lstStyle/>
                    <a:p>
                      <a:pPr algn="ctr"/>
                      <a:endParaRPr lang="es-CO" noProof="0" dirty="0">
                        <a:latin typeface="Garamond" panose="02020404030301010803" pitchFamily="18" charset="0"/>
                      </a:endParaRPr>
                    </a:p>
                  </a:txBody>
                  <a:tcPr/>
                </a:tc>
                <a:tc>
                  <a:txBody>
                    <a:bodyPr/>
                    <a:lstStyle/>
                    <a:p>
                      <a:pPr algn="ctr"/>
                      <a:r>
                        <a:rPr lang="es-CO" noProof="0" dirty="0">
                          <a:latin typeface="Garamond" panose="02020404030301010803" pitchFamily="18" charset="0"/>
                        </a:rPr>
                        <a:t>No </a:t>
                      </a:r>
                    </a:p>
                    <a:p>
                      <a:pPr algn="ctr"/>
                      <a:r>
                        <a:rPr lang="es-CO" noProof="0" dirty="0">
                          <a:latin typeface="Garamond" panose="02020404030301010803" pitchFamily="18" charset="0"/>
                        </a:rPr>
                        <a:t>Errores</a:t>
                      </a:r>
                    </a:p>
                  </a:txBody>
                  <a:tcPr/>
                </a:tc>
                <a:tc>
                  <a:txBody>
                    <a:bodyPr/>
                    <a:lstStyle/>
                    <a:p>
                      <a:pPr algn="ctr"/>
                      <a:endParaRPr lang="es-CO" noProof="0" dirty="0">
                        <a:latin typeface="Garamond" panose="02020404030301010803" pitchFamily="18" charset="0"/>
                      </a:endParaRPr>
                    </a:p>
                    <a:p>
                      <a:pPr algn="ctr"/>
                      <a:r>
                        <a:rPr lang="es-CO" noProof="0" dirty="0">
                          <a:latin typeface="Garamond" panose="02020404030301010803" pitchFamily="18" charset="0"/>
                        </a:rPr>
                        <a:t>Errores</a:t>
                      </a:r>
                    </a:p>
                  </a:txBody>
                  <a:tcPr/>
                </a:tc>
                <a:tc>
                  <a:txBody>
                    <a:bodyPr/>
                    <a:lstStyle/>
                    <a:p>
                      <a:pPr algn="ctr"/>
                      <a:endParaRPr lang="es-CO" noProof="0" dirty="0">
                        <a:latin typeface="Garamond" panose="02020404030301010803" pitchFamily="18" charset="0"/>
                      </a:endParaRPr>
                    </a:p>
                    <a:p>
                      <a:pPr algn="ctr"/>
                      <a:r>
                        <a:rPr lang="es-CO" noProof="0" dirty="0">
                          <a:latin typeface="Garamond" panose="02020404030301010803" pitchFamily="18" charset="0"/>
                        </a:rPr>
                        <a:t>Total</a:t>
                      </a:r>
                    </a:p>
                  </a:txBody>
                  <a:tcPr/>
                </a:tc>
                <a:extLst>
                  <a:ext uri="{0D108BD9-81ED-4DB2-BD59-A6C34878D82A}">
                    <a16:rowId xmlns:a16="http://schemas.microsoft.com/office/drawing/2014/main" val="10000"/>
                  </a:ext>
                </a:extLst>
              </a:tr>
              <a:tr h="670560">
                <a:tc>
                  <a:txBody>
                    <a:bodyPr/>
                    <a:lstStyle/>
                    <a:p>
                      <a:pPr algn="ctr"/>
                      <a:r>
                        <a:rPr lang="es-CO" noProof="0" dirty="0">
                          <a:latin typeface="Garamond" panose="02020404030301010803" pitchFamily="18" charset="0"/>
                        </a:rPr>
                        <a:t>Monto</a:t>
                      </a:r>
                      <a:r>
                        <a:rPr lang="es-CO" baseline="0" noProof="0" dirty="0">
                          <a:latin typeface="Garamond" panose="02020404030301010803" pitchFamily="18" charset="0"/>
                        </a:rPr>
                        <a:t> Bajo</a:t>
                      </a:r>
                      <a:endParaRPr lang="es-CO" noProof="0" dirty="0">
                        <a:latin typeface="Garamond" panose="02020404030301010803" pitchFamily="18" charset="0"/>
                      </a:endParaRPr>
                    </a:p>
                  </a:txBody>
                  <a:tcPr/>
                </a:tc>
                <a:tc>
                  <a:txBody>
                    <a:bodyPr/>
                    <a:lstStyle/>
                    <a:p>
                      <a:pPr algn="r"/>
                      <a:r>
                        <a:rPr lang="es-CO" noProof="0" dirty="0">
                          <a:latin typeface="Garamond" panose="02020404030301010803" pitchFamily="18" charset="0"/>
                        </a:rPr>
                        <a:t>42.50%</a:t>
                      </a:r>
                    </a:p>
                  </a:txBody>
                  <a:tcPr/>
                </a:tc>
                <a:tc>
                  <a:txBody>
                    <a:bodyPr/>
                    <a:lstStyle/>
                    <a:p>
                      <a:pPr algn="r"/>
                      <a:r>
                        <a:rPr lang="es-CO" noProof="0" dirty="0">
                          <a:latin typeface="Garamond" panose="02020404030301010803" pitchFamily="18" charset="0"/>
                        </a:rPr>
                        <a:t>5.00%</a:t>
                      </a:r>
                    </a:p>
                  </a:txBody>
                  <a:tcPr/>
                </a:tc>
                <a:tc>
                  <a:txBody>
                    <a:bodyPr/>
                    <a:lstStyle/>
                    <a:p>
                      <a:pPr algn="r"/>
                      <a:r>
                        <a:rPr lang="es-CO" noProof="0" dirty="0">
                          <a:latin typeface="Garamond" panose="02020404030301010803" pitchFamily="18" charset="0"/>
                        </a:rPr>
                        <a:t>47.50%</a:t>
                      </a:r>
                    </a:p>
                  </a:txBody>
                  <a:tcPr/>
                </a:tc>
                <a:extLst>
                  <a:ext uri="{0D108BD9-81ED-4DB2-BD59-A6C34878D82A}">
                    <a16:rowId xmlns:a16="http://schemas.microsoft.com/office/drawing/2014/main" val="10001"/>
                  </a:ext>
                </a:extLst>
              </a:tr>
              <a:tr h="670560">
                <a:tc>
                  <a:txBody>
                    <a:bodyPr/>
                    <a:lstStyle/>
                    <a:p>
                      <a:pPr algn="ctr"/>
                      <a:r>
                        <a:rPr lang="es-CO" noProof="0" dirty="0">
                          <a:latin typeface="Garamond" panose="02020404030301010803" pitchFamily="18" charset="0"/>
                        </a:rPr>
                        <a:t>Monto Medio</a:t>
                      </a:r>
                    </a:p>
                  </a:txBody>
                  <a:tcPr/>
                </a:tc>
                <a:tc>
                  <a:txBody>
                    <a:bodyPr/>
                    <a:lstStyle/>
                    <a:p>
                      <a:pPr algn="r"/>
                      <a:r>
                        <a:rPr lang="es-CO" noProof="0" dirty="0">
                          <a:latin typeface="Garamond" panose="02020404030301010803" pitchFamily="18" charset="0"/>
                        </a:rPr>
                        <a:t>25.00%</a:t>
                      </a:r>
                    </a:p>
                  </a:txBody>
                  <a:tcPr/>
                </a:tc>
                <a:tc>
                  <a:txBody>
                    <a:bodyPr/>
                    <a:lstStyle/>
                    <a:p>
                      <a:pPr algn="r"/>
                      <a:r>
                        <a:rPr lang="es-CO" noProof="0" dirty="0">
                          <a:latin typeface="Garamond" panose="02020404030301010803" pitchFamily="18" charset="0"/>
                        </a:rPr>
                        <a:t>10.00%</a:t>
                      </a:r>
                    </a:p>
                  </a:txBody>
                  <a:tcPr/>
                </a:tc>
                <a:tc>
                  <a:txBody>
                    <a:bodyPr/>
                    <a:lstStyle/>
                    <a:p>
                      <a:pPr algn="r"/>
                      <a:r>
                        <a:rPr lang="es-CO" noProof="0" dirty="0">
                          <a:latin typeface="Garamond" panose="02020404030301010803" pitchFamily="18" charset="0"/>
                        </a:rPr>
                        <a:t>35.00%</a:t>
                      </a:r>
                    </a:p>
                  </a:txBody>
                  <a:tcPr/>
                </a:tc>
                <a:extLst>
                  <a:ext uri="{0D108BD9-81ED-4DB2-BD59-A6C34878D82A}">
                    <a16:rowId xmlns:a16="http://schemas.microsoft.com/office/drawing/2014/main" val="10002"/>
                  </a:ext>
                </a:extLst>
              </a:tr>
              <a:tr h="670560">
                <a:tc>
                  <a:txBody>
                    <a:bodyPr/>
                    <a:lstStyle/>
                    <a:p>
                      <a:pPr algn="ctr"/>
                      <a:r>
                        <a:rPr lang="es-CO" noProof="0" dirty="0">
                          <a:latin typeface="Garamond" panose="02020404030301010803" pitchFamily="18" charset="0"/>
                        </a:rPr>
                        <a:t>Monto</a:t>
                      </a:r>
                      <a:r>
                        <a:rPr lang="es-CO" baseline="0" noProof="0" dirty="0">
                          <a:latin typeface="Garamond" panose="02020404030301010803" pitchFamily="18" charset="0"/>
                        </a:rPr>
                        <a:t> </a:t>
                      </a:r>
                    </a:p>
                    <a:p>
                      <a:pPr algn="ctr"/>
                      <a:r>
                        <a:rPr lang="es-CO" baseline="0" noProof="0" dirty="0">
                          <a:latin typeface="Garamond" panose="02020404030301010803" pitchFamily="18" charset="0"/>
                        </a:rPr>
                        <a:t>Alto</a:t>
                      </a:r>
                      <a:endParaRPr lang="es-CO" noProof="0" dirty="0">
                        <a:latin typeface="Garamond" panose="02020404030301010803" pitchFamily="18" charset="0"/>
                      </a:endParaRPr>
                    </a:p>
                  </a:txBody>
                  <a:tcPr/>
                </a:tc>
                <a:tc>
                  <a:txBody>
                    <a:bodyPr/>
                    <a:lstStyle/>
                    <a:p>
                      <a:pPr algn="r"/>
                      <a:r>
                        <a:rPr lang="es-CO" noProof="0" dirty="0">
                          <a:latin typeface="Garamond" panose="02020404030301010803" pitchFamily="18" charset="0"/>
                        </a:rPr>
                        <a:t>16.25%</a:t>
                      </a:r>
                    </a:p>
                  </a:txBody>
                  <a:tcPr/>
                </a:tc>
                <a:tc>
                  <a:txBody>
                    <a:bodyPr/>
                    <a:lstStyle/>
                    <a:p>
                      <a:pPr algn="r"/>
                      <a:r>
                        <a:rPr lang="es-CO" noProof="0" dirty="0">
                          <a:latin typeface="Garamond" panose="02020404030301010803" pitchFamily="18" charset="0"/>
                        </a:rPr>
                        <a:t>1.25%</a:t>
                      </a:r>
                    </a:p>
                  </a:txBody>
                  <a:tcPr/>
                </a:tc>
                <a:tc>
                  <a:txBody>
                    <a:bodyPr/>
                    <a:lstStyle/>
                    <a:p>
                      <a:pPr algn="r"/>
                      <a:r>
                        <a:rPr lang="es-CO" noProof="0" dirty="0">
                          <a:latin typeface="Garamond" panose="02020404030301010803" pitchFamily="18" charset="0"/>
                        </a:rPr>
                        <a:t>17.50%</a:t>
                      </a:r>
                    </a:p>
                  </a:txBody>
                  <a:tcPr/>
                </a:tc>
                <a:extLst>
                  <a:ext uri="{0D108BD9-81ED-4DB2-BD59-A6C34878D82A}">
                    <a16:rowId xmlns:a16="http://schemas.microsoft.com/office/drawing/2014/main" val="10003"/>
                  </a:ext>
                </a:extLst>
              </a:tr>
              <a:tr h="670560">
                <a:tc>
                  <a:txBody>
                    <a:bodyPr/>
                    <a:lstStyle/>
                    <a:p>
                      <a:pPr algn="ctr"/>
                      <a:r>
                        <a:rPr lang="es-CO" noProof="0" dirty="0">
                          <a:latin typeface="Garamond" panose="02020404030301010803" pitchFamily="18" charset="0"/>
                        </a:rPr>
                        <a:t>Total</a:t>
                      </a:r>
                    </a:p>
                  </a:txBody>
                  <a:tcPr/>
                </a:tc>
                <a:tc>
                  <a:txBody>
                    <a:bodyPr/>
                    <a:lstStyle/>
                    <a:p>
                      <a:pPr algn="r"/>
                      <a:r>
                        <a:rPr lang="es-CO" noProof="0" dirty="0">
                          <a:latin typeface="Garamond" panose="02020404030301010803" pitchFamily="18" charset="0"/>
                        </a:rPr>
                        <a:t>83.75%</a:t>
                      </a:r>
                    </a:p>
                  </a:txBody>
                  <a:tcPr/>
                </a:tc>
                <a:tc>
                  <a:txBody>
                    <a:bodyPr/>
                    <a:lstStyle/>
                    <a:p>
                      <a:pPr algn="r"/>
                      <a:r>
                        <a:rPr lang="es-CO" noProof="0" dirty="0">
                          <a:latin typeface="Garamond" panose="02020404030301010803" pitchFamily="18" charset="0"/>
                        </a:rPr>
                        <a:t>16.25%</a:t>
                      </a:r>
                    </a:p>
                  </a:txBody>
                  <a:tcPr/>
                </a:tc>
                <a:tc>
                  <a:txBody>
                    <a:bodyPr/>
                    <a:lstStyle/>
                    <a:p>
                      <a:pPr algn="r"/>
                      <a:r>
                        <a:rPr lang="es-CO" noProof="0" dirty="0">
                          <a:latin typeface="Garamond" panose="02020404030301010803" pitchFamily="18" charset="0"/>
                        </a:rPr>
                        <a:t>100.0%</a:t>
                      </a:r>
                    </a:p>
                  </a:txBody>
                  <a:tcPr/>
                </a:tc>
                <a:extLst>
                  <a:ext uri="{0D108BD9-81ED-4DB2-BD59-A6C34878D82A}">
                    <a16:rowId xmlns:a16="http://schemas.microsoft.com/office/drawing/2014/main" val="10004"/>
                  </a:ext>
                </a:extLst>
              </a:tr>
            </a:tbl>
          </a:graphicData>
        </a:graphic>
      </p:graphicFrame>
      <p:sp>
        <p:nvSpPr>
          <p:cNvPr id="52292" name="TextBox 7"/>
          <p:cNvSpPr txBox="1">
            <a:spLocks noChangeArrowheads="1"/>
          </p:cNvSpPr>
          <p:nvPr/>
        </p:nvSpPr>
        <p:spPr bwMode="auto">
          <a:xfrm>
            <a:off x="6934200" y="1600201"/>
            <a:ext cx="2989921" cy="1200329"/>
          </a:xfrm>
          <a:prstGeom prst="rect">
            <a:avLst/>
          </a:prstGeom>
          <a:solidFill>
            <a:schemeClr val="accent6">
              <a:lumMod val="20000"/>
              <a:lumOff val="80000"/>
            </a:schemeClr>
          </a:solidFill>
          <a:ln w="9525">
            <a:solidFill>
              <a:schemeClr val="tx1"/>
            </a:solidFill>
            <a:miter lim="800000"/>
            <a:headEnd/>
            <a:tailEnd/>
          </a:ln>
        </p:spPr>
        <p:txBody>
          <a:bodyPr wrap="none">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dirty="0">
                <a:ln>
                  <a:noFill/>
                </a:ln>
                <a:solidFill>
                  <a:srgbClr val="000000"/>
                </a:solidFill>
                <a:effectLst/>
                <a:uLnTx/>
                <a:uFillTx/>
                <a:latin typeface="Montserrat" panose="00000500000000000000" pitchFamily="2" charset="0"/>
                <a:ea typeface="+mn-ea"/>
                <a:cs typeface="Arial" panose="020B0604020202020204" pitchFamily="34" charset="0"/>
              </a:rPr>
              <a:t>42.50% = 170 / </a:t>
            </a:r>
            <a:r>
              <a:rPr kumimoji="0" lang="en-US" altLang="en-US" sz="2400" b="0" i="0" u="none" strike="noStrike" kern="1200" cap="none" spc="0" normalizeH="0" baseline="0" noProof="0" dirty="0">
                <a:ln>
                  <a:noFill/>
                </a:ln>
                <a:solidFill>
                  <a:srgbClr val="FF0000"/>
                </a:solidFill>
                <a:effectLst/>
                <a:uLnTx/>
                <a:uFillTx/>
                <a:latin typeface="Montserrat" panose="00000500000000000000" pitchFamily="2" charset="0"/>
                <a:ea typeface="+mn-ea"/>
                <a:cs typeface="Arial" panose="020B0604020202020204" pitchFamily="34" charset="0"/>
              </a:rPr>
              <a:t>400</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dirty="0">
                <a:ln>
                  <a:noFill/>
                </a:ln>
                <a:solidFill>
                  <a:srgbClr val="000000"/>
                </a:solidFill>
                <a:effectLst/>
                <a:uLnTx/>
                <a:uFillTx/>
                <a:latin typeface="Montserrat" panose="00000500000000000000" pitchFamily="2" charset="0"/>
                <a:ea typeface="+mn-ea"/>
                <a:cs typeface="Arial" panose="020B0604020202020204" pitchFamily="34" charset="0"/>
              </a:rPr>
              <a:t>25.00% = 100 / </a:t>
            </a:r>
            <a:r>
              <a:rPr kumimoji="0" lang="en-US" altLang="en-US" sz="2400" b="0" i="0" u="none" strike="noStrike" kern="1200" cap="none" spc="0" normalizeH="0" baseline="0" noProof="0" dirty="0">
                <a:ln>
                  <a:noFill/>
                </a:ln>
                <a:solidFill>
                  <a:srgbClr val="FF0000"/>
                </a:solidFill>
                <a:effectLst/>
                <a:uLnTx/>
                <a:uFillTx/>
                <a:latin typeface="Montserrat" panose="00000500000000000000" pitchFamily="2" charset="0"/>
                <a:ea typeface="+mn-ea"/>
                <a:cs typeface="Arial" panose="020B0604020202020204" pitchFamily="34" charset="0"/>
              </a:rPr>
              <a:t>400</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dirty="0">
                <a:ln>
                  <a:noFill/>
                </a:ln>
                <a:solidFill>
                  <a:srgbClr val="000000"/>
                </a:solidFill>
                <a:effectLst/>
                <a:uLnTx/>
                <a:uFillTx/>
                <a:latin typeface="Montserrat" panose="00000500000000000000" pitchFamily="2" charset="0"/>
                <a:ea typeface="+mn-ea"/>
                <a:cs typeface="Arial" panose="020B0604020202020204" pitchFamily="34" charset="0"/>
              </a:rPr>
              <a:t>16.25% =   65 / </a:t>
            </a:r>
            <a:r>
              <a:rPr kumimoji="0" lang="en-US" altLang="en-US" sz="2400" b="0" i="0" u="none" strike="noStrike" kern="1200" cap="none" spc="0" normalizeH="0" baseline="0" noProof="0" dirty="0">
                <a:ln>
                  <a:noFill/>
                </a:ln>
                <a:solidFill>
                  <a:srgbClr val="FF0000"/>
                </a:solidFill>
                <a:effectLst/>
                <a:uLnTx/>
                <a:uFillTx/>
                <a:latin typeface="Montserrat" panose="00000500000000000000" pitchFamily="2" charset="0"/>
                <a:ea typeface="+mn-ea"/>
                <a:cs typeface="Arial" panose="020B0604020202020204" pitchFamily="34" charset="0"/>
              </a:rPr>
              <a:t>400</a:t>
            </a:r>
          </a:p>
        </p:txBody>
      </p:sp>
      <p:cxnSp>
        <p:nvCxnSpPr>
          <p:cNvPr id="21541" name="Straight Arrow Connector 11"/>
          <p:cNvCxnSpPr>
            <a:cxnSpLocks noChangeShapeType="1"/>
          </p:cNvCxnSpPr>
          <p:nvPr/>
        </p:nvCxnSpPr>
        <p:spPr bwMode="auto">
          <a:xfrm>
            <a:off x="5867400" y="2286000"/>
            <a:ext cx="990600" cy="1588"/>
          </a:xfrm>
          <a:prstGeom prst="straightConnector1">
            <a:avLst/>
          </a:prstGeom>
          <a:noFill/>
          <a:ln w="50800" algn="ctr">
            <a:solidFill>
              <a:schemeClr val="bg1"/>
            </a:solidFill>
            <a:miter lim="800000"/>
            <a:headEnd/>
            <a:tailEnd type="arrow" w="med" len="med"/>
          </a:ln>
          <a:extLst>
            <a:ext uri="{909E8E84-426E-40DD-AFC4-6F175D3DCCD1}">
              <a14:hiddenFill xmlns:a14="http://schemas.microsoft.com/office/drawing/2010/main">
                <a:noFill/>
              </a14:hiddenFill>
            </a:ext>
          </a:extLst>
        </p:spPr>
      </p:cxnSp>
      <p:cxnSp>
        <p:nvCxnSpPr>
          <p:cNvPr id="21542" name="Straight Arrow Connector 12"/>
          <p:cNvCxnSpPr>
            <a:cxnSpLocks noChangeShapeType="1"/>
            <a:stCxn id="52292" idx="2"/>
          </p:cNvCxnSpPr>
          <p:nvPr/>
        </p:nvCxnSpPr>
        <p:spPr bwMode="auto">
          <a:xfrm flipH="1">
            <a:off x="8297864" y="2800530"/>
            <a:ext cx="131297" cy="320496"/>
          </a:xfrm>
          <a:prstGeom prst="straightConnector1">
            <a:avLst/>
          </a:prstGeom>
          <a:noFill/>
          <a:ln w="50800" algn="ctr">
            <a:solidFill>
              <a:schemeClr val="bg1"/>
            </a:solidFill>
            <a:miter lim="800000"/>
            <a:headEnd/>
            <a:tailEnd type="arrow" w="med" len="med"/>
          </a:ln>
          <a:extLst>
            <a:ext uri="{909E8E84-426E-40DD-AFC4-6F175D3DCCD1}">
              <a14:hiddenFill xmlns:a14="http://schemas.microsoft.com/office/drawing/2010/main">
                <a:noFill/>
              </a14:hiddenFill>
            </a:ext>
          </a:extLst>
        </p:spPr>
      </p:cxnSp>
      <p:sp>
        <p:nvSpPr>
          <p:cNvPr id="52295" name="TextBox 19"/>
          <p:cNvSpPr txBox="1">
            <a:spLocks noChangeArrowheads="1"/>
          </p:cNvSpPr>
          <p:nvPr/>
        </p:nvSpPr>
        <p:spPr bwMode="auto">
          <a:xfrm>
            <a:off x="1676400" y="4876800"/>
            <a:ext cx="4038600" cy="1569660"/>
          </a:xfrm>
          <a:prstGeom prst="rect">
            <a:avLst/>
          </a:prstGeom>
          <a:solidFill>
            <a:schemeClr val="accent6">
              <a:lumMod val="20000"/>
              <a:lumOff val="80000"/>
            </a:schemeClr>
          </a:solidFill>
          <a:ln w="9525">
            <a:solidFill>
              <a:schemeClr val="tx1"/>
            </a:solidFill>
            <a:miter lim="800000"/>
            <a:headEnd/>
            <a:tailEnd/>
          </a:ln>
        </p:spPr>
        <p:txBody>
          <a:bodyPr>
            <a:spAutoFit/>
          </a:bodyPr>
          <a:lstStyle>
            <a:lvl1pPr>
              <a:spcBef>
                <a:spcPct val="20000"/>
              </a:spcBef>
              <a:buClr>
                <a:srgbClr val="336699"/>
              </a:buClr>
              <a:buSzPct val="60000"/>
              <a:buFont typeface="Wingdings" panose="05000000000000000000" pitchFamily="2" charset="2"/>
              <a:buChar char="n"/>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rgbClr val="A50021"/>
              </a:buClr>
              <a:buSzPct val="5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008000"/>
              </a:buClr>
              <a:buSzPct val="50000"/>
              <a:buFont typeface="Wingdings" panose="05000000000000000000" pitchFamily="2" charset="2"/>
              <a:buChar char="n"/>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336699"/>
              </a:buClr>
              <a:buSzPct val="55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A50021"/>
              </a:buClr>
              <a:buSzPct val="50000"/>
              <a:buFont typeface="Wingdings" panose="05000000000000000000" pitchFamily="2" charset="2"/>
              <a:buChar char="n"/>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s-CO" altLang="en-US" sz="2400" b="0" i="0" u="none" strike="noStrike" kern="1200" cap="none" spc="0" normalizeH="0" baseline="0" noProof="0" dirty="0">
                <a:ln>
                  <a:noFill/>
                </a:ln>
                <a:solidFill>
                  <a:srgbClr val="000000"/>
                </a:solidFill>
                <a:effectLst/>
                <a:uLnTx/>
                <a:uFillTx/>
                <a:latin typeface="Montserrat" panose="00000500000000000000" pitchFamily="2" charset="0"/>
                <a:ea typeface="+mn-ea"/>
                <a:cs typeface="Arial" panose="020B0604020202020204" pitchFamily="34" charset="0"/>
              </a:rPr>
              <a:t>83.75% de las facturas en la muestra no tienen errores y 47.50% son de monto bajo.</a:t>
            </a:r>
          </a:p>
        </p:txBody>
      </p:sp>
      <p:cxnSp>
        <p:nvCxnSpPr>
          <p:cNvPr id="21544" name="Straight Arrow Connector 20"/>
          <p:cNvCxnSpPr>
            <a:cxnSpLocks noChangeShapeType="1"/>
          </p:cNvCxnSpPr>
          <p:nvPr/>
        </p:nvCxnSpPr>
        <p:spPr bwMode="auto">
          <a:xfrm rot="5400000">
            <a:off x="5676900" y="4762500"/>
            <a:ext cx="609600" cy="533400"/>
          </a:xfrm>
          <a:prstGeom prst="straightConnector1">
            <a:avLst/>
          </a:prstGeom>
          <a:noFill/>
          <a:ln w="50800" algn="ctr">
            <a:solidFill>
              <a:schemeClr val="bg1"/>
            </a:solidFill>
            <a:miter lim="800000"/>
            <a:headEnd/>
            <a:tailEnd type="arrow" w="med" len="med"/>
          </a:ln>
          <a:extLst>
            <a:ext uri="{909E8E84-426E-40DD-AFC4-6F175D3DCCD1}">
              <a14:hiddenFill xmlns:a14="http://schemas.microsoft.com/office/drawing/2010/main">
                <a:noFill/>
              </a14:hiddenFill>
            </a:ext>
          </a:extLst>
        </p:spPr>
      </p:cxnSp>
      <p:graphicFrame>
        <p:nvGraphicFramePr>
          <p:cNvPr id="12" name="Table 9"/>
          <p:cNvGraphicFramePr>
            <a:graphicFrameLocks noGrp="1"/>
          </p:cNvGraphicFramePr>
          <p:nvPr/>
        </p:nvGraphicFramePr>
        <p:xfrm>
          <a:off x="1582738" y="1371600"/>
          <a:ext cx="4297364" cy="3352800"/>
        </p:xfrm>
        <a:graphic>
          <a:graphicData uri="http://schemas.openxmlformats.org/drawingml/2006/table">
            <a:tbl>
              <a:tblPr firstRow="1" bandRow="1">
                <a:tableStyleId>{073A0DAA-6AF3-43AB-8588-CEC1D06C72B9}</a:tableStyleId>
              </a:tblPr>
              <a:tblGrid>
                <a:gridCol w="1074341">
                  <a:extLst>
                    <a:ext uri="{9D8B030D-6E8A-4147-A177-3AD203B41FA5}">
                      <a16:colId xmlns:a16="http://schemas.microsoft.com/office/drawing/2014/main" val="20000"/>
                    </a:ext>
                  </a:extLst>
                </a:gridCol>
                <a:gridCol w="1074341">
                  <a:extLst>
                    <a:ext uri="{9D8B030D-6E8A-4147-A177-3AD203B41FA5}">
                      <a16:colId xmlns:a16="http://schemas.microsoft.com/office/drawing/2014/main" val="20001"/>
                    </a:ext>
                  </a:extLst>
                </a:gridCol>
                <a:gridCol w="1074341">
                  <a:extLst>
                    <a:ext uri="{9D8B030D-6E8A-4147-A177-3AD203B41FA5}">
                      <a16:colId xmlns:a16="http://schemas.microsoft.com/office/drawing/2014/main" val="20002"/>
                    </a:ext>
                  </a:extLst>
                </a:gridCol>
                <a:gridCol w="1074341">
                  <a:extLst>
                    <a:ext uri="{9D8B030D-6E8A-4147-A177-3AD203B41FA5}">
                      <a16:colId xmlns:a16="http://schemas.microsoft.com/office/drawing/2014/main" val="20003"/>
                    </a:ext>
                  </a:extLst>
                </a:gridCol>
              </a:tblGrid>
              <a:tr h="670560">
                <a:tc>
                  <a:txBody>
                    <a:bodyPr/>
                    <a:lstStyle/>
                    <a:p>
                      <a:pPr algn="ctr"/>
                      <a:endParaRPr lang="es-CO" noProof="0" dirty="0">
                        <a:latin typeface="Garamond" panose="02020404030301010803" pitchFamily="18" charset="0"/>
                      </a:endParaRPr>
                    </a:p>
                  </a:txBody>
                  <a:tcPr marL="91423" marR="91423"/>
                </a:tc>
                <a:tc>
                  <a:txBody>
                    <a:bodyPr/>
                    <a:lstStyle/>
                    <a:p>
                      <a:pPr algn="ctr"/>
                      <a:r>
                        <a:rPr lang="es-CO" noProof="0" dirty="0">
                          <a:latin typeface="Garamond" panose="02020404030301010803" pitchFamily="18" charset="0"/>
                        </a:rPr>
                        <a:t>No </a:t>
                      </a:r>
                    </a:p>
                    <a:p>
                      <a:pPr algn="ctr"/>
                      <a:r>
                        <a:rPr lang="es-CO" noProof="0" dirty="0">
                          <a:latin typeface="Garamond" panose="02020404030301010803" pitchFamily="18" charset="0"/>
                        </a:rPr>
                        <a:t>Errores</a:t>
                      </a:r>
                    </a:p>
                  </a:txBody>
                  <a:tcPr marL="91423" marR="91423"/>
                </a:tc>
                <a:tc>
                  <a:txBody>
                    <a:bodyPr/>
                    <a:lstStyle/>
                    <a:p>
                      <a:pPr algn="ctr"/>
                      <a:endParaRPr lang="es-CO" noProof="0" dirty="0">
                        <a:latin typeface="Garamond" panose="02020404030301010803" pitchFamily="18" charset="0"/>
                      </a:endParaRPr>
                    </a:p>
                    <a:p>
                      <a:pPr algn="ctr"/>
                      <a:r>
                        <a:rPr lang="es-CO" noProof="0" dirty="0">
                          <a:latin typeface="Garamond" panose="02020404030301010803" pitchFamily="18" charset="0"/>
                        </a:rPr>
                        <a:t>Errores</a:t>
                      </a:r>
                    </a:p>
                  </a:txBody>
                  <a:tcPr marL="91423" marR="91423"/>
                </a:tc>
                <a:tc>
                  <a:txBody>
                    <a:bodyPr/>
                    <a:lstStyle/>
                    <a:p>
                      <a:pPr algn="ctr"/>
                      <a:endParaRPr lang="es-CO" noProof="0" dirty="0">
                        <a:latin typeface="Garamond" panose="02020404030301010803" pitchFamily="18" charset="0"/>
                      </a:endParaRPr>
                    </a:p>
                    <a:p>
                      <a:pPr algn="ctr"/>
                      <a:r>
                        <a:rPr lang="es-CO" noProof="0" dirty="0">
                          <a:latin typeface="Garamond" panose="02020404030301010803" pitchFamily="18" charset="0"/>
                        </a:rPr>
                        <a:t>Total</a:t>
                      </a:r>
                    </a:p>
                  </a:txBody>
                  <a:tcPr marL="91423" marR="91423"/>
                </a:tc>
                <a:extLst>
                  <a:ext uri="{0D108BD9-81ED-4DB2-BD59-A6C34878D82A}">
                    <a16:rowId xmlns:a16="http://schemas.microsoft.com/office/drawing/2014/main" val="10000"/>
                  </a:ext>
                </a:extLst>
              </a:tr>
              <a:tr h="670560">
                <a:tc>
                  <a:txBody>
                    <a:bodyPr/>
                    <a:lstStyle/>
                    <a:p>
                      <a:pPr algn="ctr"/>
                      <a:r>
                        <a:rPr lang="es-CO" noProof="0" dirty="0">
                          <a:latin typeface="Garamond" panose="02020404030301010803" pitchFamily="18" charset="0"/>
                        </a:rPr>
                        <a:t>Monto</a:t>
                      </a:r>
                      <a:r>
                        <a:rPr lang="es-CO" baseline="0" noProof="0" dirty="0">
                          <a:latin typeface="Garamond" panose="02020404030301010803" pitchFamily="18" charset="0"/>
                        </a:rPr>
                        <a:t> Bajo</a:t>
                      </a:r>
                      <a:endParaRPr lang="es-CO" noProof="0" dirty="0">
                        <a:latin typeface="Garamond" panose="02020404030301010803" pitchFamily="18" charset="0"/>
                      </a:endParaRPr>
                    </a:p>
                  </a:txBody>
                  <a:tcPr marL="91423" marR="91423"/>
                </a:tc>
                <a:tc>
                  <a:txBody>
                    <a:bodyPr/>
                    <a:lstStyle/>
                    <a:p>
                      <a:pPr algn="r"/>
                      <a:r>
                        <a:rPr lang="es-CO" noProof="0" dirty="0">
                          <a:latin typeface="Garamond" panose="02020404030301010803" pitchFamily="18" charset="0"/>
                        </a:rPr>
                        <a:t>170</a:t>
                      </a:r>
                    </a:p>
                  </a:txBody>
                  <a:tcPr marL="91423" marR="91423"/>
                </a:tc>
                <a:tc>
                  <a:txBody>
                    <a:bodyPr/>
                    <a:lstStyle/>
                    <a:p>
                      <a:pPr algn="r"/>
                      <a:r>
                        <a:rPr lang="es-CO" noProof="0" dirty="0">
                          <a:latin typeface="Garamond" panose="02020404030301010803" pitchFamily="18" charset="0"/>
                        </a:rPr>
                        <a:t>20</a:t>
                      </a:r>
                    </a:p>
                  </a:txBody>
                  <a:tcPr marL="91423" marR="91423"/>
                </a:tc>
                <a:tc>
                  <a:txBody>
                    <a:bodyPr/>
                    <a:lstStyle/>
                    <a:p>
                      <a:pPr algn="r"/>
                      <a:r>
                        <a:rPr lang="es-CO" noProof="0" dirty="0">
                          <a:latin typeface="Garamond" panose="02020404030301010803" pitchFamily="18" charset="0"/>
                        </a:rPr>
                        <a:t>190</a:t>
                      </a:r>
                    </a:p>
                  </a:txBody>
                  <a:tcPr marL="91423" marR="91423"/>
                </a:tc>
                <a:extLst>
                  <a:ext uri="{0D108BD9-81ED-4DB2-BD59-A6C34878D82A}">
                    <a16:rowId xmlns:a16="http://schemas.microsoft.com/office/drawing/2014/main" val="10001"/>
                  </a:ext>
                </a:extLst>
              </a:tr>
              <a:tr h="670560">
                <a:tc>
                  <a:txBody>
                    <a:bodyPr/>
                    <a:lstStyle/>
                    <a:p>
                      <a:pPr algn="ctr"/>
                      <a:r>
                        <a:rPr lang="es-CO" noProof="0" dirty="0">
                          <a:latin typeface="Garamond" panose="02020404030301010803" pitchFamily="18" charset="0"/>
                        </a:rPr>
                        <a:t>Monto Medio</a:t>
                      </a:r>
                    </a:p>
                  </a:txBody>
                  <a:tcPr marL="91423" marR="91423"/>
                </a:tc>
                <a:tc>
                  <a:txBody>
                    <a:bodyPr/>
                    <a:lstStyle/>
                    <a:p>
                      <a:pPr algn="r"/>
                      <a:r>
                        <a:rPr lang="es-CO" noProof="0" dirty="0">
                          <a:latin typeface="Garamond" panose="02020404030301010803" pitchFamily="18" charset="0"/>
                        </a:rPr>
                        <a:t>100</a:t>
                      </a:r>
                    </a:p>
                  </a:txBody>
                  <a:tcPr marL="91423" marR="91423"/>
                </a:tc>
                <a:tc>
                  <a:txBody>
                    <a:bodyPr/>
                    <a:lstStyle/>
                    <a:p>
                      <a:pPr algn="r"/>
                      <a:r>
                        <a:rPr lang="es-CO" noProof="0" dirty="0">
                          <a:latin typeface="Garamond" panose="02020404030301010803" pitchFamily="18" charset="0"/>
                        </a:rPr>
                        <a:t>40</a:t>
                      </a:r>
                    </a:p>
                  </a:txBody>
                  <a:tcPr marL="91423" marR="91423"/>
                </a:tc>
                <a:tc>
                  <a:txBody>
                    <a:bodyPr/>
                    <a:lstStyle/>
                    <a:p>
                      <a:pPr algn="r"/>
                      <a:r>
                        <a:rPr lang="es-CO" noProof="0" dirty="0">
                          <a:latin typeface="Garamond" panose="02020404030301010803" pitchFamily="18" charset="0"/>
                        </a:rPr>
                        <a:t>140</a:t>
                      </a:r>
                    </a:p>
                  </a:txBody>
                  <a:tcPr marL="91423" marR="91423"/>
                </a:tc>
                <a:extLst>
                  <a:ext uri="{0D108BD9-81ED-4DB2-BD59-A6C34878D82A}">
                    <a16:rowId xmlns:a16="http://schemas.microsoft.com/office/drawing/2014/main" val="10002"/>
                  </a:ext>
                </a:extLst>
              </a:tr>
              <a:tr h="670560">
                <a:tc>
                  <a:txBody>
                    <a:bodyPr/>
                    <a:lstStyle/>
                    <a:p>
                      <a:pPr algn="ctr"/>
                      <a:r>
                        <a:rPr lang="es-CO" noProof="0" dirty="0">
                          <a:latin typeface="Garamond" panose="02020404030301010803" pitchFamily="18" charset="0"/>
                        </a:rPr>
                        <a:t>Monto</a:t>
                      </a:r>
                      <a:r>
                        <a:rPr lang="es-CO" baseline="0" noProof="0" dirty="0">
                          <a:latin typeface="Garamond" panose="02020404030301010803" pitchFamily="18" charset="0"/>
                        </a:rPr>
                        <a:t> </a:t>
                      </a:r>
                    </a:p>
                    <a:p>
                      <a:pPr algn="ctr"/>
                      <a:r>
                        <a:rPr lang="es-CO" baseline="0" noProof="0" dirty="0">
                          <a:latin typeface="Garamond" panose="02020404030301010803" pitchFamily="18" charset="0"/>
                        </a:rPr>
                        <a:t>Alto</a:t>
                      </a:r>
                      <a:endParaRPr lang="es-CO" noProof="0" dirty="0">
                        <a:latin typeface="Garamond" panose="02020404030301010803" pitchFamily="18" charset="0"/>
                      </a:endParaRPr>
                    </a:p>
                  </a:txBody>
                  <a:tcPr marL="91423" marR="91423"/>
                </a:tc>
                <a:tc>
                  <a:txBody>
                    <a:bodyPr/>
                    <a:lstStyle/>
                    <a:p>
                      <a:pPr algn="r"/>
                      <a:r>
                        <a:rPr lang="es-CO" noProof="0" dirty="0">
                          <a:latin typeface="Garamond" panose="02020404030301010803" pitchFamily="18" charset="0"/>
                        </a:rPr>
                        <a:t>65</a:t>
                      </a:r>
                    </a:p>
                  </a:txBody>
                  <a:tcPr marL="91423" marR="91423"/>
                </a:tc>
                <a:tc>
                  <a:txBody>
                    <a:bodyPr/>
                    <a:lstStyle/>
                    <a:p>
                      <a:pPr algn="r"/>
                      <a:r>
                        <a:rPr lang="es-CO" noProof="0" dirty="0">
                          <a:latin typeface="Garamond" panose="02020404030301010803" pitchFamily="18" charset="0"/>
                        </a:rPr>
                        <a:t>5</a:t>
                      </a:r>
                    </a:p>
                  </a:txBody>
                  <a:tcPr marL="91423" marR="91423"/>
                </a:tc>
                <a:tc>
                  <a:txBody>
                    <a:bodyPr/>
                    <a:lstStyle/>
                    <a:p>
                      <a:pPr algn="r"/>
                      <a:r>
                        <a:rPr lang="es-CO" noProof="0" dirty="0">
                          <a:latin typeface="Garamond" panose="02020404030301010803" pitchFamily="18" charset="0"/>
                        </a:rPr>
                        <a:t>70</a:t>
                      </a:r>
                    </a:p>
                  </a:txBody>
                  <a:tcPr marL="91423" marR="91423"/>
                </a:tc>
                <a:extLst>
                  <a:ext uri="{0D108BD9-81ED-4DB2-BD59-A6C34878D82A}">
                    <a16:rowId xmlns:a16="http://schemas.microsoft.com/office/drawing/2014/main" val="10003"/>
                  </a:ext>
                </a:extLst>
              </a:tr>
              <a:tr h="670560">
                <a:tc>
                  <a:txBody>
                    <a:bodyPr/>
                    <a:lstStyle/>
                    <a:p>
                      <a:pPr algn="ctr"/>
                      <a:r>
                        <a:rPr lang="es-CO" noProof="0" dirty="0">
                          <a:latin typeface="Garamond" panose="02020404030301010803" pitchFamily="18" charset="0"/>
                        </a:rPr>
                        <a:t>Total</a:t>
                      </a:r>
                    </a:p>
                  </a:txBody>
                  <a:tcPr marL="91423" marR="91423"/>
                </a:tc>
                <a:tc>
                  <a:txBody>
                    <a:bodyPr/>
                    <a:lstStyle/>
                    <a:p>
                      <a:pPr algn="r"/>
                      <a:r>
                        <a:rPr lang="es-CO" noProof="0" dirty="0">
                          <a:latin typeface="Garamond" panose="02020404030301010803" pitchFamily="18" charset="0"/>
                        </a:rPr>
                        <a:t>335</a:t>
                      </a:r>
                    </a:p>
                  </a:txBody>
                  <a:tcPr marL="91423" marR="91423"/>
                </a:tc>
                <a:tc>
                  <a:txBody>
                    <a:bodyPr/>
                    <a:lstStyle/>
                    <a:p>
                      <a:pPr algn="r"/>
                      <a:r>
                        <a:rPr lang="es-CO" noProof="0" dirty="0">
                          <a:latin typeface="Garamond" panose="02020404030301010803" pitchFamily="18" charset="0"/>
                        </a:rPr>
                        <a:t>65</a:t>
                      </a:r>
                    </a:p>
                  </a:txBody>
                  <a:tcPr marL="91423" marR="91423"/>
                </a:tc>
                <a:tc>
                  <a:txBody>
                    <a:bodyPr/>
                    <a:lstStyle/>
                    <a:p>
                      <a:pPr algn="r"/>
                      <a:r>
                        <a:rPr lang="es-CO" noProof="0" dirty="0">
                          <a:latin typeface="Garamond" panose="02020404030301010803" pitchFamily="18" charset="0"/>
                        </a:rPr>
                        <a:t>400</a:t>
                      </a:r>
                      <a:endParaRPr lang="es-CO" noProof="0" dirty="0">
                        <a:solidFill>
                          <a:srgbClr val="C00000"/>
                        </a:solidFill>
                        <a:latin typeface="Garamond" panose="02020404030301010803" pitchFamily="18" charset="0"/>
                      </a:endParaRPr>
                    </a:p>
                  </a:txBody>
                  <a:tcPr marL="91423" marR="91423"/>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77718303"/>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1_PrenHall1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PrenHall1">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TotalTime>
  <Words>6280</Words>
  <Application>Microsoft Macintosh PowerPoint</Application>
  <PresentationFormat>Widescreen</PresentationFormat>
  <Paragraphs>678</Paragraphs>
  <Slides>84</Slides>
  <Notes>27</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84</vt:i4>
      </vt:variant>
    </vt:vector>
  </HeadingPairs>
  <TitlesOfParts>
    <vt:vector size="99" baseType="lpstr">
      <vt:lpstr>Arial Unicode MS</vt:lpstr>
      <vt:lpstr>-apple-system</vt:lpstr>
      <vt:lpstr>Arial</vt:lpstr>
      <vt:lpstr>Calibri</vt:lpstr>
      <vt:lpstr>Calibri Light</vt:lpstr>
      <vt:lpstr>Garamond</vt:lpstr>
      <vt:lpstr>inherit</vt:lpstr>
      <vt:lpstr>Montserrat</vt:lpstr>
      <vt:lpstr>Montserrat ExtraBold</vt:lpstr>
      <vt:lpstr>Montserrat ExtraLight</vt:lpstr>
      <vt:lpstr>Open Sans</vt:lpstr>
      <vt:lpstr>Times New Roman</vt:lpstr>
      <vt:lpstr>Wingdings</vt:lpstr>
      <vt:lpstr>Office Theme</vt:lpstr>
      <vt:lpstr>Worksheet</vt:lpstr>
      <vt:lpstr> Manipulación y visualización de datos: Tidyverse y ggplot2</vt:lpstr>
      <vt:lpstr>Algunas definiciones</vt:lpstr>
      <vt:lpstr>Tipos de Variables</vt:lpstr>
      <vt:lpstr>Ejemplos de tipos de variables</vt:lpstr>
      <vt:lpstr>PowerPoint Presentation</vt:lpstr>
      <vt:lpstr>Organización de datos categóricos: Tablas</vt:lpstr>
      <vt:lpstr>Organizando datos categóricos:  Tabla Resumen </vt:lpstr>
      <vt:lpstr>Tabla de Contingencia:   Permite organizar dos o más variables categóricas </vt:lpstr>
      <vt:lpstr>Lectura: Tabla de Contingencia basada en % del total (o de cada línea)</vt:lpstr>
      <vt:lpstr>Visualizando datos categóricos</vt:lpstr>
      <vt:lpstr>Visualizando datos categóricos:  Gráfico de Barras</vt:lpstr>
      <vt:lpstr>Visualizando datos categóricos:  Gráfico de torta</vt:lpstr>
      <vt:lpstr>Visualizando datos categóricos:  Gráfico de Pareto</vt:lpstr>
      <vt:lpstr>Visualización de 1 variable categórica: Gráfico de Pareto</vt:lpstr>
      <vt:lpstr>PowerPoint Presentation</vt:lpstr>
      <vt:lpstr>PowerPoint Presentation</vt:lpstr>
      <vt:lpstr>Visualizando datos categóricos:  Gráfico de Barras Emparejadas</vt:lpstr>
      <vt:lpstr>PowerPoint Presentation</vt:lpstr>
      <vt:lpstr>Organización de variables numéricas</vt:lpstr>
      <vt:lpstr>Organizando datos numéricos:  Distribuciones de Frecuencia</vt:lpstr>
      <vt:lpstr>PowerPoint Presentation</vt:lpstr>
      <vt:lpstr>Organización de variables numéricas: Distribución de Frecuencias (Ejemplo) 12, 13, 17, 21, 24, 24, 26, 27, 27, 30, 32, 35, 37, 38, 41, 43, 44, 46, 53, 58 (en excel) </vt:lpstr>
      <vt:lpstr>Podemos añadir columna de frecuencia acumulada</vt:lpstr>
      <vt:lpstr>¿Por qué utilizar una distribución de frecuencia?</vt:lpstr>
      <vt:lpstr>Distribuciones de frecuencia: Tips</vt:lpstr>
      <vt:lpstr>Visualización de datos numéricos</vt:lpstr>
      <vt:lpstr>Visualizando datos numéricos:  Histograma</vt:lpstr>
      <vt:lpstr>Visualizando datos numéricos:  Histograma</vt:lpstr>
      <vt:lpstr>PowerPoint Presentation</vt:lpstr>
      <vt:lpstr>Visualización de 1 variable numérica: Polígono de Frecuencias</vt:lpstr>
      <vt:lpstr>Ejemplo: algoritmo histograma</vt:lpstr>
      <vt:lpstr>Visualizando dos variables numéricas utilizando gráficas. </vt:lpstr>
      <vt:lpstr>Visualizando dos variables numéricas:  Gráfico de Dispersión</vt:lpstr>
      <vt:lpstr>PowerPoint Presentation</vt:lpstr>
      <vt:lpstr>PowerPoint Presentation</vt:lpstr>
      <vt:lpstr>PowerPoint Presentation</vt:lpstr>
      <vt:lpstr>Falsas impresiones</vt:lpstr>
      <vt:lpstr>A tomar en cuenta…</vt:lpstr>
      <vt:lpstr>Ejemplos de gráficos engañosos</vt:lpstr>
      <vt:lpstr>Ejemplos de gráficos buenos</vt:lpstr>
      <vt:lpstr>Tips para la Visualización de Datos (principios generales)</vt:lpstr>
      <vt:lpstr>Tips para la Visualización de Datos </vt:lpstr>
      <vt:lpstr>Tidyverse y GGplot</vt:lpstr>
      <vt:lpstr>Recursos</vt:lpstr>
      <vt:lpstr>El tidyverse</vt:lpstr>
      <vt:lpstr>El tidyverse: tidy data</vt:lpstr>
      <vt:lpstr>tidy data: ¿porqué?</vt:lpstr>
      <vt:lpstr>tidy data</vt:lpstr>
      <vt:lpstr>Ejercicio</vt:lpstr>
      <vt:lpstr> Cómo manipular los data con dplyr</vt:lpstr>
      <vt:lpstr>Cómo añadir una columna con mutate</vt:lpstr>
      <vt:lpstr>Cómo crear subconjuntos con filter</vt:lpstr>
      <vt:lpstr>Cómo seleccionar columnas con select</vt:lpstr>
      <vt:lpstr>Más funciones de dplyr</vt:lpstr>
      <vt:lpstr> El pipe: |&gt; o %&gt;%</vt:lpstr>
      <vt:lpstr> El pipe: |&gt; o %&gt;%</vt:lpstr>
      <vt:lpstr>Cómo resumir datos summarize</vt:lpstr>
      <vt:lpstr>Cómo resumir datos summarize</vt:lpstr>
      <vt:lpstr>Cómo resumir datos summarize</vt:lpstr>
      <vt:lpstr>Cómo agrupar y luego resumir con group_by</vt:lpstr>
      <vt:lpstr>Cómo agrupar y luego resumir con group_by</vt:lpstr>
      <vt:lpstr>Resumen pipe operator</vt:lpstr>
      <vt:lpstr>¿Qué hacer si mis datos no son tidy?</vt:lpstr>
      <vt:lpstr>¿Qué hacer si mis datos no son tidy?</vt:lpstr>
      <vt:lpstr>pivot_longer</vt:lpstr>
      <vt:lpstr>pivot_longer</vt:lpstr>
      <vt:lpstr>pivot_longer</vt:lpstr>
      <vt:lpstr>Visualización de datos: ¿Qué es ggplot2?</vt:lpstr>
      <vt:lpstr>Visualización de datos con ggplot2</vt:lpstr>
      <vt:lpstr>Los componentes de un gráfico en ggplot2</vt:lpstr>
      <vt:lpstr>Construyamos un gráfico: data</vt:lpstr>
      <vt:lpstr>Construyamos un gráfico: Geometrías</vt:lpstr>
      <vt:lpstr>Construyamos un gráfico: Mapeos estéticos</vt:lpstr>
      <vt:lpstr>Construyamos un gráfico: Mapeos estéticos</vt:lpstr>
      <vt:lpstr>Construyamos un gráfico: más capas</vt:lpstr>
      <vt:lpstr>Construyamos un gráfico: más capas</vt:lpstr>
      <vt:lpstr>Construyamos un gráfico: más capas</vt:lpstr>
      <vt:lpstr>Resumen ggplot</vt:lpstr>
      <vt:lpstr>Resumen ggplot</vt:lpstr>
      <vt:lpstr>Resumen ggplot</vt:lpstr>
      <vt:lpstr>Resumen ggplot</vt:lpstr>
      <vt:lpstr>Visualización de datos con ggplot2</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Felipe Parra Carreño</dc:creator>
  <cp:lastModifiedBy>Jaime Edison Rojas Mora</cp:lastModifiedBy>
  <cp:revision>216</cp:revision>
  <dcterms:created xsi:type="dcterms:W3CDTF">2023-01-09T16:10:50Z</dcterms:created>
  <dcterms:modified xsi:type="dcterms:W3CDTF">2025-02-01T23:14:11Z</dcterms:modified>
</cp:coreProperties>
</file>